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sldIdLst>
    <p:sldId id="257" r:id="rId2"/>
    <p:sldId id="289" r:id="rId3"/>
    <p:sldId id="290" r:id="rId4"/>
    <p:sldId id="291" r:id="rId5"/>
    <p:sldId id="292" r:id="rId6"/>
    <p:sldId id="293" r:id="rId7"/>
    <p:sldId id="288" r:id="rId8"/>
    <p:sldId id="283" r:id="rId9"/>
    <p:sldId id="287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5D0D-69CC-462A-8475-FC18CE11B48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649C-BB8F-48FC-8C06-FD9FB253CC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2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285376"/>
            <a:ext cx="4250765" cy="155389"/>
          </a:xfrm>
          <a:prstGeom prst="rect">
            <a:avLst/>
          </a:prstGeom>
        </p:spPr>
        <p:txBody>
          <a:bodyPr lIns="0" tIns="0" bIns="0"/>
          <a:lstStyle>
            <a:lvl1pPr algn="l">
              <a:defRPr sz="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361950" y="937315"/>
            <a:ext cx="7795079" cy="2918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rgbClr val="3A46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1949" y="1490101"/>
            <a:ext cx="7795079" cy="269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/>
            </a:lvl1pPr>
            <a:lvl2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2pPr>
            <a:lvl3pPr marL="360363" indent="-161925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3pPr>
            <a:lvl4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4pPr>
            <a:lvl5pPr marL="0" indent="-162000">
              <a:lnSpc>
                <a:spcPts val="1440"/>
              </a:lnSpc>
              <a:spcBef>
                <a:spcPts val="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3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dirty="0"/>
              <a:t>Forma i dostępność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AeoDf6Ch_Q" TargetMode="External"/><Relationship Id="rId3" Type="http://schemas.openxmlformats.org/officeDocument/2006/relationships/hyperlink" Target="http://www.youtube.com/watch?v=5zwgI-pQ6kE" TargetMode="External"/><Relationship Id="rId7" Type="http://schemas.openxmlformats.org/officeDocument/2006/relationships/hyperlink" Target="https://www.youtube.com/watch?v=gcKB5vW2Sb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_qb1_bdMC5o" TargetMode="External"/><Relationship Id="rId5" Type="http://schemas.openxmlformats.org/officeDocument/2006/relationships/hyperlink" Target="https://www.columbus.co.za/processes/making-stainless-steel.html" TargetMode="External"/><Relationship Id="rId4" Type="http://schemas.openxmlformats.org/officeDocument/2006/relationships/hyperlink" Target="https://www.youtube.com/watch?v=AuuP8L-Wpp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inless.org/about-issf/issf-memb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6666"/>
                </a:solidFill>
              </a:rPr>
              <a:t>Rozdział 10</a:t>
            </a:r>
            <a:endParaRPr lang="fr-FR" sz="4000" b="1" dirty="0">
              <a:solidFill>
                <a:srgbClr val="006666"/>
              </a:solidFill>
            </a:endParaRPr>
          </a:p>
          <a:p>
            <a:r>
              <a:rPr lang="pl-PL" sz="4000" b="1" dirty="0">
                <a:solidFill>
                  <a:srgbClr val="006666"/>
                </a:solidFill>
              </a:rPr>
              <a:t>Forma i dostępność</a:t>
            </a:r>
            <a:endParaRPr lang="fr-FR" sz="4000" b="1" dirty="0">
              <a:solidFill>
                <a:srgbClr val="006666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96000" cy="365125"/>
          </a:xfrm>
        </p:spPr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Prezentacja dla wykładowców </a:t>
            </a:r>
            <a:br>
              <a:rPr lang="pl-PL" sz="3600" dirty="0"/>
            </a:br>
            <a:r>
              <a:rPr lang="pl-PL" sz="3600" dirty="0"/>
              <a:t>architektury i budownictwa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42802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Dlaczego </a:t>
            </a:r>
            <a:r>
              <a:rPr lang="fr-FR" dirty="0"/>
              <a:t>«</a:t>
            </a:r>
            <a:r>
              <a:rPr lang="pl-PL" dirty="0"/>
              <a:t>forma i dostępność</a:t>
            </a:r>
            <a:r>
              <a:rPr lang="fr-FR" dirty="0"/>
              <a:t>»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Czas dostawy i jej koszt są kluczową kwestią dla architektów i inżynierów budownictwa.</a:t>
            </a:r>
          </a:p>
          <a:p>
            <a:pPr algn="just"/>
            <a:r>
              <a:rPr lang="pl-PL" dirty="0"/>
              <a:t>Pomimo, że wszystkie wyroby ze stali nierdzewnej rozpoczynają się od produkcji w hucie, to</a:t>
            </a:r>
            <a:endParaRPr lang="fr-FR" dirty="0"/>
          </a:p>
          <a:p>
            <a:pPr lvl="1" algn="just"/>
            <a:r>
              <a:rPr lang="pl-PL" dirty="0"/>
              <a:t>istnieje wiele metod przetwarzania dla wyrobów ze stali nierdzewnych,  </a:t>
            </a:r>
            <a:endParaRPr lang="fr-FR" dirty="0"/>
          </a:p>
          <a:p>
            <a:pPr lvl="1" algn="just"/>
            <a:r>
              <a:rPr lang="pl-PL" dirty="0"/>
              <a:t>a dystrybutorzy stali i handlowcy świadczą dodatkowe pakiety usług (kolejnego przetwórstwa),</a:t>
            </a:r>
            <a:endParaRPr lang="fr-FR" dirty="0"/>
          </a:p>
          <a:p>
            <a:pPr algn="just"/>
            <a:r>
              <a:rPr lang="pl-PL" dirty="0"/>
              <a:t>więc czas dostawy i jej koszt może się znacznie różnić.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564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Wiadomości wstępne</a:t>
            </a:r>
            <a:br>
              <a:rPr lang="fr-FR" dirty="0"/>
            </a:br>
            <a:r>
              <a:rPr lang="pl-PL" dirty="0"/>
              <a:t>Jak wytwarza się stal nierdzewną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fr-FR" dirty="0">
                <a:hlinkClick r:id="rId3"/>
              </a:rPr>
              <a:t>Video</a:t>
            </a:r>
            <a:r>
              <a:rPr lang="fr-FR" dirty="0"/>
              <a:t>: </a:t>
            </a:r>
            <a:r>
              <a:rPr lang="pl-PL" dirty="0"/>
              <a:t>Produkcja stali – walcowanie na gorąco blachy w kręgach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dirty="0" err="1">
                <a:hlinkClick r:id="rId4"/>
              </a:rPr>
              <a:t>Video</a:t>
            </a:r>
            <a:r>
              <a:rPr lang="fr-FR" dirty="0"/>
              <a:t>: </a:t>
            </a:r>
            <a:r>
              <a:rPr lang="en-US" dirty="0" err="1"/>
              <a:t>Zwoje</a:t>
            </a:r>
            <a:r>
              <a:rPr lang="en-US" dirty="0"/>
              <a:t> </a:t>
            </a:r>
            <a:r>
              <a:rPr lang="en-US" dirty="0" err="1"/>
              <a:t>gorącowalcowane</a:t>
            </a:r>
            <a:endParaRPr lang="en-US" dirty="0"/>
          </a:p>
          <a:p>
            <a:r>
              <a:rPr lang="fr-FR" dirty="0" err="1">
                <a:hlinkClick r:id="rId5"/>
              </a:rPr>
              <a:t>Video</a:t>
            </a:r>
            <a:r>
              <a:rPr lang="fr-FR" dirty="0"/>
              <a:t>: </a:t>
            </a:r>
            <a:r>
              <a:rPr lang="pl-PL" dirty="0"/>
              <a:t>Walcowanie na zimno blachy w kręgach</a:t>
            </a:r>
            <a:endParaRPr lang="fr-FR" dirty="0"/>
          </a:p>
          <a:p>
            <a:r>
              <a:rPr lang="fr-FR" dirty="0">
                <a:hlinkClick r:id="rId6"/>
              </a:rPr>
              <a:t>Video</a:t>
            </a:r>
            <a:r>
              <a:rPr lang="fr-FR" dirty="0"/>
              <a:t>: </a:t>
            </a:r>
            <a:r>
              <a:rPr lang="pl-PL" dirty="0"/>
              <a:t>Produkcja stali i walcowanie na gorąco prętów</a:t>
            </a:r>
            <a:r>
              <a:rPr lang="fr-FR" dirty="0"/>
              <a:t>  </a:t>
            </a:r>
          </a:p>
          <a:p>
            <a:r>
              <a:rPr lang="fr-FR" dirty="0">
                <a:hlinkClick r:id="rId7"/>
              </a:rPr>
              <a:t>Video</a:t>
            </a:r>
            <a:r>
              <a:rPr lang="fr-FR" dirty="0"/>
              <a:t>: </a:t>
            </a:r>
            <a:r>
              <a:rPr lang="pl-PL" dirty="0"/>
              <a:t>Produkcja walcówki</a:t>
            </a:r>
            <a:endParaRPr lang="fr-FR" dirty="0"/>
          </a:p>
          <a:p>
            <a:r>
              <a:rPr lang="fr-FR" dirty="0">
                <a:hlinkClick r:id="rId8"/>
              </a:rPr>
              <a:t>Video</a:t>
            </a:r>
            <a:r>
              <a:rPr lang="fr-FR" dirty="0"/>
              <a:t>: </a:t>
            </a:r>
            <a:r>
              <a:rPr lang="pl-PL" dirty="0"/>
              <a:t>Produkcja walcówki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269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1758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305" imgH="305" progId="TCLayout.ActiveDocument.1">
                  <p:embed/>
                </p:oleObj>
              </mc:Choice>
              <mc:Fallback>
                <p:oleObj name="think-cell Folie" r:id="rId4" imgW="305" imgH="305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739402" y="4833143"/>
            <a:ext cx="1558825" cy="68408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Dystrybutorzy (będący własnością huty)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Łańcuch dostaw stali nierdzewnych</a:t>
            </a:r>
            <a:endParaRPr lang="en-GB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20497" y="483179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Wytwarzanie elementów standardowych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03847" y="1502036"/>
            <a:ext cx="1849653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Dystrybutorzy</a:t>
            </a:r>
            <a:endParaRPr lang="en-US" sz="1200" b="1" dirty="0">
              <a:solidFill>
                <a:schemeClr val="bg1"/>
              </a:solidFill>
            </a:endParaRP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pl-PL" sz="1200" b="1" dirty="0">
                <a:solidFill>
                  <a:schemeClr val="bg1"/>
                </a:solidFill>
              </a:rPr>
              <a:t>będący własnością huty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73378" y="1502036"/>
            <a:ext cx="1733671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Huta stali nierdzewnej</a:t>
            </a:r>
            <a:endParaRPr lang="en-US" sz="1200" b="1" dirty="0">
              <a:solidFill>
                <a:schemeClr val="bg1"/>
              </a:solidFill>
            </a:endParaRPr>
          </a:p>
          <a:p>
            <a:pPr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Sprzedaż z huty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53501" y="2943000"/>
            <a:ext cx="1800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Specjalne wymagania</a:t>
            </a:r>
            <a:r>
              <a:rPr lang="en-US" sz="1100" dirty="0">
                <a:latin typeface="+mn-lt"/>
              </a:rPr>
              <a:t>: </a:t>
            </a: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Cięcie na wymiar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Cięcie na określony kształt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Polerowanie</a:t>
            </a:r>
            <a:r>
              <a:rPr lang="en-US" sz="1100" dirty="0">
                <a:latin typeface="+mn-lt"/>
              </a:rPr>
              <a:t>…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8725" y="3046409"/>
            <a:ext cx="1225550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pl-PL" sz="1100" b="1" dirty="0">
                <a:latin typeface="+mn-lt"/>
              </a:rPr>
              <a:t>Wyroby</a:t>
            </a:r>
            <a:endParaRPr lang="en-US" sz="1100" b="1" dirty="0">
              <a:latin typeface="+mn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7620793" y="1409702"/>
            <a:ext cx="934230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33450">
              <a:buClrTx/>
            </a:pPr>
            <a:r>
              <a:rPr lang="pl-PL" sz="1200" dirty="0"/>
              <a:t>UPROSZCZONY</a:t>
            </a:r>
            <a:endParaRPr lang="en-US" sz="1200" dirty="0"/>
          </a:p>
        </p:txBody>
      </p:sp>
      <p:cxnSp>
        <p:nvCxnSpPr>
          <p:cNvPr id="19" name="AutoShape 5"/>
          <p:cNvCxnSpPr>
            <a:cxnSpLocks noChangeShapeType="1"/>
            <a:stCxn id="17" idx="2"/>
            <a:endCxn id="17" idx="0"/>
          </p:cNvCxnSpPr>
          <p:nvPr/>
        </p:nvCxnSpPr>
        <p:spPr bwMode="auto">
          <a:xfrm>
            <a:off x="7620793" y="1409702"/>
            <a:ext cx="93423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6"/>
          <p:cNvCxnSpPr>
            <a:cxnSpLocks noChangeShapeType="1"/>
            <a:stCxn id="17" idx="4"/>
            <a:endCxn id="17" idx="6"/>
          </p:cNvCxnSpPr>
          <p:nvPr/>
        </p:nvCxnSpPr>
        <p:spPr bwMode="auto">
          <a:xfrm>
            <a:off x="7620793" y="1594368"/>
            <a:ext cx="93423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604275" y="2943000"/>
            <a:ext cx="166734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Blachy w kręgach</a:t>
            </a:r>
            <a:r>
              <a:rPr lang="en-US" sz="1100" dirty="0">
                <a:latin typeface="+mn-lt"/>
              </a:rPr>
              <a:t>,</a:t>
            </a:r>
            <a:r>
              <a:rPr lang="pl-PL" sz="1100" dirty="0">
                <a:latin typeface="+mn-lt"/>
              </a:rPr>
              <a:t> Blachy cienkie, Blachy grube</a:t>
            </a:r>
            <a:r>
              <a:rPr lang="en-US" sz="1100" dirty="0">
                <a:latin typeface="+mn-lt"/>
              </a:rPr>
              <a:t> </a:t>
            </a: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Pręty</a:t>
            </a:r>
            <a:r>
              <a:rPr lang="en-US" sz="1100" dirty="0">
                <a:latin typeface="+mn-lt"/>
              </a:rPr>
              <a:t>, </a:t>
            </a:r>
            <a:r>
              <a:rPr lang="pl-PL" sz="1100" dirty="0">
                <a:latin typeface="+mn-lt"/>
              </a:rPr>
              <a:t>Drut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Pręty zbrojeniowe</a:t>
            </a:r>
            <a:endParaRPr lang="en-US" sz="1100" dirty="0">
              <a:latin typeface="+mn-lt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03848" y="5661248"/>
            <a:ext cx="166734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Elementy złączne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Rury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Zawory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Złączki</a:t>
            </a:r>
            <a:endParaRPr lang="en-US" sz="1100" dirty="0">
              <a:latin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1690" y="3717032"/>
            <a:ext cx="939084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pl-PL" sz="1100" b="1" dirty="0">
                <a:latin typeface="+mn-lt"/>
              </a:rPr>
              <a:t>Usługi</a:t>
            </a:r>
            <a:endParaRPr lang="en-US" sz="1100" b="1" dirty="0">
              <a:latin typeface="+mn-lt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604275" y="3717032"/>
            <a:ext cx="173367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Minimalna waga</a:t>
            </a:r>
            <a:r>
              <a:rPr lang="en-US" sz="1100" dirty="0">
                <a:latin typeface="+mn-lt"/>
              </a:rPr>
              <a:t> 1 </a:t>
            </a:r>
            <a:r>
              <a:rPr lang="pl-PL" sz="1100" dirty="0">
                <a:latin typeface="+mn-lt"/>
              </a:rPr>
              <a:t>kęsisko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Produkty na zamówienie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Czas realizacji </a:t>
            </a:r>
            <a:r>
              <a:rPr lang="en-US" sz="1100" dirty="0">
                <a:latin typeface="+mn-lt"/>
              </a:rPr>
              <a:t>2 – 3</a:t>
            </a:r>
            <a:r>
              <a:rPr lang="pl-PL" sz="1100" dirty="0">
                <a:latin typeface="+mn-lt"/>
              </a:rPr>
              <a:t> tygodnie</a:t>
            </a:r>
            <a:endParaRPr lang="en-US" sz="11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Najniższa cena</a:t>
            </a:r>
            <a:r>
              <a:rPr lang="en-US" sz="1100" dirty="0">
                <a:latin typeface="+mn-lt"/>
              </a:rPr>
              <a:t>/Kg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253501" y="3717032"/>
            <a:ext cx="250756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Małe zamówienia </a:t>
            </a:r>
          </a:p>
          <a:p>
            <a:pPr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Dostępne z magazynu</a:t>
            </a:r>
          </a:p>
          <a:p>
            <a:pPr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Krótki czas dostawy (1-3 dni) </a:t>
            </a:r>
          </a:p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Cena powiększona o wartość usługi</a:t>
            </a:r>
            <a:endParaRPr lang="en-US" sz="1100" dirty="0">
              <a:latin typeface="+mn-lt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739402" y="5661248"/>
            <a:ext cx="2136854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Dostępne z magazynu</a:t>
            </a:r>
            <a:endParaRPr lang="en-US" sz="1100" dirty="0">
              <a:latin typeface="+mn-lt"/>
            </a:endParaRPr>
          </a:p>
          <a:p>
            <a:pPr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Krótki czas dostawy (1-3 dni) </a:t>
            </a:r>
          </a:p>
          <a:p>
            <a:pPr eaLnBrk="1" hangingPunct="1">
              <a:lnSpc>
                <a:spcPts val="1440"/>
              </a:lnSpc>
            </a:pPr>
            <a:r>
              <a:rPr lang="pl-PL" sz="1100" dirty="0">
                <a:latin typeface="+mn-lt"/>
              </a:rPr>
              <a:t>Cena powiększona o wartość usługi</a:t>
            </a:r>
            <a:r>
              <a:rPr lang="en-US" sz="1100" dirty="0">
                <a:latin typeface="+mn-lt"/>
              </a:rPr>
              <a:t> 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6372400" y="2943001"/>
            <a:ext cx="1800000" cy="1480248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Przetwórcy</a:t>
            </a:r>
            <a:endParaRPr lang="en-US" sz="1200" b="1" dirty="0">
              <a:solidFill>
                <a:schemeClr val="bg1"/>
              </a:solidFill>
            </a:endParaRP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+ </a:t>
            </a:r>
          </a:p>
          <a:p>
            <a:pPr marL="174625"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Specjalne wykończenia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br>
              <a:rPr lang="pl-PL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pl-PL" sz="1200" b="1" dirty="0">
                <a:solidFill>
                  <a:schemeClr val="bg1"/>
                </a:solidFill>
              </a:rPr>
              <a:t>np. barwione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20496" y="5501786"/>
            <a:ext cx="1351503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pl-PL" sz="1000" b="1" dirty="0">
                <a:latin typeface="+mn-lt"/>
              </a:rPr>
              <a:t>Wyroby</a:t>
            </a:r>
            <a:endParaRPr lang="en-US" sz="1000" b="1" dirty="0">
              <a:latin typeface="+mn-lt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821979" y="5501786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pl-PL" sz="1000" b="1" dirty="0">
                <a:latin typeface="+mn-lt"/>
              </a:rPr>
              <a:t>Usługi</a:t>
            </a:r>
            <a:endParaRPr lang="en-US" sz="1000" b="1" dirty="0">
              <a:latin typeface="+mn-lt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670604" y="483314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pl-PL" sz="1200" b="1" dirty="0">
                <a:solidFill>
                  <a:schemeClr val="bg1"/>
                </a:solidFill>
              </a:rPr>
              <a:t>Huta stali nierdzewnych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155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/>
              <a:t>Wyroby płaskie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276333"/>
              </p:ext>
            </p:extLst>
          </p:nvPr>
        </p:nvGraphicFramePr>
        <p:xfrm>
          <a:off x="446856" y="742730"/>
          <a:ext cx="8229600" cy="5976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750">
                <a:tc>
                  <a:txBody>
                    <a:bodyPr/>
                    <a:lstStyle/>
                    <a:p>
                      <a:r>
                        <a:rPr lang="pl-PL" dirty="0"/>
                        <a:t>Hutnicze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Specjalne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31">
                <a:tc>
                  <a:txBody>
                    <a:bodyPr/>
                    <a:lstStyle/>
                    <a:p>
                      <a:r>
                        <a:rPr lang="pl-PL" sz="1400" dirty="0"/>
                        <a:t>Zimnowalcowana</a:t>
                      </a:r>
                      <a:r>
                        <a:rPr lang="pl-PL" sz="1400" baseline="0" dirty="0"/>
                        <a:t> blacha cienka w 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</a:rPr>
                        <a:t>kręgach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Zimnowalcowana taśma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Zimnowalcowana szlifowana  blacha w arkuszach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Wycinane</a:t>
                      </a:r>
                      <a:r>
                        <a:rPr lang="pl-PL" sz="1400" baseline="0" dirty="0"/>
                        <a:t> laserowo kształty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pl-PL" sz="1400" dirty="0"/>
                        <a:t>Blachy grube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Dwuteowniki wytwarzane z blach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Profile drzwiowe i okienne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Zaciski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19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pl-PL" sz="1400" dirty="0"/>
                        <a:t>Rury standardowe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Rury kształtowe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Złączki</a:t>
                      </a:r>
                      <a:r>
                        <a:rPr lang="pl-PL" sz="1400" baseline="0" dirty="0"/>
                        <a:t> rurowe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Systemy balustradowe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9" descr="https://encrypted-tbn3.gstatic.com/images?q=tbn:ANd9GcRkQDDpGa7dCHADGiIncghtrM7C7M92gTs2_pSqgwh79u-Y46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844824"/>
            <a:ext cx="1441579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44" y="18448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655254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0" descr="http://www.stlpipesupply.com/wp-content/uploads/2012/03/Polished-Stainless-Steel-Sheet-316L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" y="3717032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8442"/>
          <a:stretch/>
        </p:blipFill>
        <p:spPr bwMode="auto">
          <a:xfrm>
            <a:off x="6876256" y="37170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/>
        </p:blipFill>
        <p:spPr bwMode="auto">
          <a:xfrm>
            <a:off x="2627944" y="37170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276"/>
          <a:stretch/>
        </p:blipFill>
        <p:spPr bwMode="auto">
          <a:xfrm>
            <a:off x="541131" y="55172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517232"/>
            <a:ext cx="2064464" cy="122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944" y="55172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3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/>
          <a:stretch/>
        </p:blipFill>
        <p:spPr bwMode="auto">
          <a:xfrm>
            <a:off x="6876256" y="55172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844824"/>
            <a:ext cx="144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xQQEBAUDxAPDxQUEBAPDxQNDxQPFBQVFBQWFxUUFBUYHCggGBolHBQUITEhJSkrLi4uGB8zODMsNygtLisBCgoKDg0OFA8QFCscFBwsLCwrLCssKywsLCssLCsrNysrNywrLDcsKywsNys3KysrLCsrKysrKysrKysrKysrK//AABEIAOEA4QMBIgACEQEDEQH/xAAcAAABBQEBAQAAAAAAAAAAAAAEAAIDBQYBBwj/xABEEAACAgEBBQQHBQMJCQEAAAABAgADEQQFEiExQQZRYXETIjJykaGxI0JigcFSc/AHFDNjgpKistEkNDVDRWTC4fEl/8QAFwEBAQEBAAAAAAAAAAAAAAAAAAECA//EABsRAQEBAQEAAwAAAAAAAAAAAAABAhExEiFB/9oADAMBAAIRAxEAPwDzOdiindwKdnJ2B2OEbHCA4R4jBHiBIskWRrJVgSrJ0kCSdJRPXCq4NXCa4UTVCq4LVC65UFVQyuB1QyqFE1wuuC1wquATXCa4NXCUlaTpJlkSSZYRIseBGrHiIHCKITsDkUUUD5oEUQimGSnZydgdjhGxwgOEeIwR4gSLJVkSyRIEySeuQJJ65RPXCq4LXCa4UXXCa4LVCq5UF1QyuB1QyuFFVQquC1QquAVXCEg1cJSVpOkmWQpJkMIlWSCRrHiIHiKcE7AUUUUD5oiiimGXYohFA7HCNjhAcI8RgjwYD1MlWRLJUMCVJOkgWTpEBFcJrgqQmuVRVcLrgdcKrhBlRhdUDqhdcqjK4VXA6zCqzALrhNcEQwlDK0KUyVJApkymETKZIDIVjwYglBncxgM7A7mdjYoHzVFFFMMuiKKKB2OjY6A4RwjRHKIEiyRI7Q6Oy9glNb2seIWtSfzOOQmss7HPpazbqqmuZVNnoq3CKFHV35tjruyWrJWWUydDDl2++9ulKWpIwaNwCvHTdOMhvGTjZqX8dGxLc209p+0XHNq2/wCaPnJNL8QKQlIMoxwIIPUEYI8xJ65tBdZhVZgaQmuEG1GF1mBVmFVGVR1ZhNZgdZhNZgGoYRWYIhhFZhRamTLBlMmUwCFMeDIVMkBlEk7mMBncwHZnYzMUD5uiEUQmGXYhFOwFHTtVZYgKrMxOAFG8T5CW6bISnjrLCpHH0NBV7CPxtyrBz5yW8OKyipnYLWjO3QICxPDoJednuyOq1xxTVuIDutZdlEXv482Oc8BNj2U7WaLS0ZroFbleKVqzOW6qbG5jlxhGh7W2a2yzeC11oAa0Tpk/ePUzF26TC22TsWvY1NhVzqLnGLCxwgx90AcR585gu0fazUazIscJWeArrHqfmeZ/OXluuZLrvvBiN9X4hhj+OMy2t2WHDNpSzYyXqcj0ij8P7a+ImbW1CX4wum3iDxBB4YODKx249RjoZPW8g1un2gmoAXWAsw4LqKlAsHdvDlYB8ZzW7MenDZW2tvZtqO8h7s9VPHkeUqNnZZgFDMe5RvTYawelqNeh3VXdVr9OQVvJUcXYn+lUHJ4cBN50zcqFDCazLHZeyaNbVnZ+oNlyZW/T6jFbhhwJXhxle9LVsVsVkYHBDjB+HSdJY58EVmFVmBoYTWZoHVmE1mB1mE1mAbWYRWYHW0IRoBimTIYKjSZWhRKmPBkCmPBlE4MWZHvTu9IJMxSPeigfOs6IoplksTsUUC37K6hq9VWynBwy8s5yOI8czQ7V7OLeGfRKEs4ltMT7fDnQf/E98y+wmxqafex8jNuwxy4EY5HGMTnt0wwWisIG6wIIOCrAqwI6MDymk7I3fa2e4PrLnX6SrWD/AGg+iu5JqFHAjoL1HtD8XPjKTZezrdJq2r1C7haslGBylig+3W33h85htZa5/tX/ALJ+UoLLSrkg7pBypBwZb65s2NwPALnAPDhyJ5CAbI2LbrbmSkoqqVNllp9RAxwvLiSSOA74Ctpr1hAsHorz6qW1rvCwk8Bcg4k5+8OPPMsNH/JhrmKmxaKl3sOWuGVUH2sY6jjPQNndgtLowltrtbZV9oWew11lhyyB08OMn2jtlrBksN32gBy5cPOBzS2bN2bVZWhQELiw437bN7ubmeXLpPNu1Xa82G06WsabfQobFbN7KFwMvzXhzx3x3a3U5duP3R9T1jv5O+zK6+9n1NNj6dFyWDGussOjNzYcOQ4fGBkewmivfUDU+kOnpTJu1NrFKz/V759okjl4T1Ztr13BU2kg9Zc06qoh13eYIuA3W908RLjtRtbQ6apKlRLN32aKFUoFIIw4PBQefDjwnkex9q2VrYiMBWzEtWyrbXnJx6rDGfHnwjo2mt2QaxvU2Lqaii2K1J3j6NuKuVHHdP7XWC1ty+H8GZhtsXfzo2i1lsCVoGUBcKvJQo4bvH2eU0mi2vVqOF+7prccbFH2Nh/Gv3G8RwnTO2LkZWYVW0Gtoas4cY6jHEHxU9RJEadWBqNCUaA1tCUaAYjSdWgSNJ0aFFK0kDQYNJFaOicNHb0gDTu9Al3p2Q705KPAZ2KITDJTuIsTuIBOzDi6o/1i/M4/WegsJ51pjh6z3Oh+DCelFOHzmNumArLC9Fryi+jsUW1H7p51nq1R+6fkZAwkbCc22j1mhe2tLdmaj1a6wvoHrVgMe01iYy+evHymXW+nTOdQV1GmdiEaihh6G9/2kJ9ZE6lDxGOBhGk1b0uHqYow6g/Lyl9qaNNtZNywJptSCCrD2Sy8iDw/jvgZTa/aC3Urm5xgeyq5CDyGefxzNpsfYduoVS+ak3VyTxY8ByHMfnMZo2XZ19mn1oSm8nd015UXeh/ZuNR4Fcnn0hui7S6zZwFd6Jc2bGp1Bc2Jatjb28DycZPLgRwEDTv2L09Nnpda5v8AWxVUMAMPxj730h21e0Fe6NOiipTXhTjCr3Lgch4zzzRbYt1GrD32tYxU+0eAHco5AQra+ozYPc+XdAoNs1tXc4sUqSd5eHAj9oHkw8pntC/FuPWaptoDBrtX09WchGPrL41NzU8/jKbU7CNYazTsdRUOeFxbVk+zagz/AHvjiABv/aHyEOps/wDUqVf1zjuH8eULqtx16dfDmfKQaXZm3HoG76ttR51W5x5ofuN5S/0V9d4J07HeABam04sX3f2x5cZntJ2a1VtQsFRRCfUNnqb3u5/WC7P2VazO7MdKlLN6S+zKitlPrBMcWfh7Im5qxLOtkh/0hCNKg7eoNVbh7HUbyXW2bvpAQSFZ6/2WxzHLhLCpwQCpDAgYKkMDOs1K52DVaTK0DVpKrzQNVo8NBFeSB4BIaO34MHjt+BPvzkh34oHh0diICdmWXMTonZ2Al5jwIPznqZX1FPeq/QTy3E9V0vrUVHvrU/LExt0wCcSJpPaJA05to2EjPhw7sdJM0iYQKWjT16na6DW2WFPQ7zHe5lcboZuYTvxC+173o9dVyV0VoCdNXpxmgKebVt94nqTAKh/+mvjprP0moTVgIar6xfQTvejfhufjqbmj/IwMrsW37dfJuR8JZbTuy6+4JzUdnjTYLtMx1Gm4hnwBZUTyW1R/mHCAbQuy490f/YAttvGSaXVsjB62KMM4IHHy7iPA8JXW2cZpux/ZO7XkEfZUg4aw8SccxWvXpx5cYEOm7PjaVjDTIKdQQXfGRRYPvOR/ym8uBmt2B/Jx/Mrhfrr9PZUgJCBSQz44ZB5Y/PM1OzOz2n2X6W2nfssKYJtsHqr1AHQeEyna7bbODlvy6Y7gIFxr+3+lJFR4FrFQLYvqhT7Lufur4DJnn/bjbBssdHoFQVt6reJzu542Lg7p3ueeMzjWDUXMPQ2uaxhnqsCqFH7WeGZZaPaFRrNNm/ZUrqpr1POvf4K9Ng9jj38PKBnRdhB049fPn/HCW2ytr2UHKNw+8j43WB557vyjNqdm3QZ0u9qkyBwA9KpPR06+8OEvdidn1pw2oK2Wg8Kh6yIcffP3m8ByliVo9m6/01SvuPVngFfrjqp6r3ZhqtK9LMtk8T9PCEhp3z4xRivHh4IrR4eVBQed34MHnd+ARvxQffihXkYiAiAjgJhlzEcBFiOAgcxPUNiHe0mnPfX9CRPMgJ6V2VOdFT4Bh/iMzprLmoWCNLDVLAHnN0RmMaPMY0CiX/idHjRYPnNBesoP+p6XxrsHzE0WpECDS6t6XDVMVPUDkw7mB4EeBke0tkprPX0oWm8D19PnCWnmTQx5E8fU8pxxIScYxnIOQRzGOsDG6nKuyurKysQ6uCjAjoRzE9B7J7Qt0OmrbVstVeWfT1umdQ29z9GpPqoeHEybZ2tosupfXVK9ledy/dyeXAWj7+OhPLEp+2OwtRRYdRvNrqmw3pC3rcT7LgcB3DHCARtHtRbrLV3juILFK1gnA48Cx+80fqdN6U+sSF6jqZkrLRkOhxW59QnhuN1rf9lx3eE0/YvtCq3qNXgoAQHK7xB+7vDqPGRGg0nZGy2o7u7pwwIAK4JHefDznn3anYT6F/RXMjb2WrKHmB1K9PIz2Tae3hgjTkN03xxH9nv855D29sJurJJJ3XY5OScnvlFfpNoWVl2ZyVK5XBIZW5AA/s980+wWJoQtxJBJ+Mw/pGs9QLk8N0L4Dl9ZZbD7QGlMWZsrB6cGA8O+WJW5Q8ZOHlboNalyhqmDDw5jz8YYrTtGBQeODwYPHB5oE707vwYNO78Ajfig+/FCPNQI4CdAnQJgICdAnQI8CBwCehdijnRqO53HzmAAm67DN/s7jutb54mdNZWuqWVlolzqFlVqFnN0BtGNJGkTQKO3/iehPeLB85qdUsyup4bR2d7zr8eM12rWBWWQdoTaIK8CMyw2Rtp9P6vt1n2q25Y67vjK1owmBo9Tsqm5Hs0irYrgG+kj1uAPIHr4H8pi9RpUofCCxQ2VTe9YHHEqDzVvBpa6bVtWwatt0ju+njM32k27ddbaGYKN4g+iATewMetjnwgo7Z+3rKLCB69ZIJRvnunoYL2p1q3WIyHICEHIxjJzL19jpbo6GGK7FprbeVfaAHsnv85jLm48ZKgrs8udXT5k/KaTbOw0vU7pFT8MkDIbHRh+sz2wCF1KFmAGD7RwM+ffNq01ErBGu7Z7tvZrcjeHVHHTzH+s0+wO0qagYs+ys4Ag+y3kek12t2fXqKhXciuu6MbwGV4Dip6GYTa/Yp9MljUFrlPEDGHXhyPf5zX3nxGr3v45/wACODzzvYXaiykivUBrEHMtnfT485udLqltQPWwZWGVI/XqDOk1DnBm/FvSDfi3pWU+9FIN+KEYkCOAiUR4EyOAR4E6BHAQOBZs+wjepcPxKfiDMgomq7DH1rh+FT8P/smmp61NgzKzVJLZoFqlnJ0U1okBhd6wRoFHreGv2cf68j4ibTVrMVtPhq9nn/uh+k3mqTnAodQIG8sdSsAtEAdpEZK8haA0mY/ah+2u99prjMdtU/aX+830gel0nGjr8NOo+U87uPCehak40o8KV+Qnnl3KKzDG0ztX6QAFRnjnljhylrsrtIatwXZsTh6w4so5f2oRsNfsU8d7Pj6xkO19iG7jVgMqkbmMBvLuMnSvSdHqktRXrYOhAwV4+Qk4bz/0nknZ7X26e6payU3iVtRuRxknI+PGel6Haa2gDO62PZP6d87TTCu7R9lKtVllAqtxwccAfeHWUmn0r6YKjcGUAEjk3iO+bkN+Xd4/+pFqtOtow4zz/LyjWUrPVX5AzwMk3pzW7Pavl6y9COnnBFtx4x3idGb8UF9OPH4RS/Jes+BHgTgEeBA6BHgRAR4EBBZouxZ+2sHfWT8CJQKJedkjjU+dbD5g/pJrxY2ZkFy8JOIxxOTqptUkAsEuNVXKu5YGa24cajQH/uh+k9E1KzzvtJws0Z7tXV8ys9IvHPzgUmrSVdqy81aSovWAA8heEuIO4gRAZI8SBMZtLjZd77TbUrl094fWYraH9Lb+8b6wPR9qnGmb91+gnnuo5fx0noPaDhp7PcxPPNVy/IxWY0GyBimvyJ+JJlvovvflKzZ4xVWPwj5y00Q5y5Kffo0chiq7wPBscfjM52sV6662TeG7YG3kyCMA44jlNTmJlBGCMjGCDxBE1c/rKm7MduN7dr1mATgLaOAbu3x085uA2cYwQRkHPAzznX9mQti2UYUbwLIcn4S52ftFqjj2lzxU8ceR6RNc+qlrWE/n39ZVa7ZgOTXwPUHl+UM0urWwZU+Y6iSFp09ZZ3+ZW/sH+9OTR7x8Yo+MOMEBHgTgEkUSK6okgE4ojwIV1RLXs4camvx3h8pWgQ7ZLbt1Z/EPnwkqxugY1pxT+s6ZydA16Sq1KS6cQDVVwMT2qHHTHu1VP1E9Is4zzvtguFqPdqKT/jE9EMALUJKnUpzl5aJV6pOcCmtEGcQ29YI8BukX7Wv94v1mGu42t43EfFsTe6Efa1+8D8JhKhm4eN3/AJmB6F2oP2FnkB9J59qj9DN72sP2LeaD5zBanp5gfExazGn0gxWnur9JY6P2T5wGkYUeQHylhpfZ/OXJU0WZwxZnVl0mDX6cHiOcnzOSWdTivV2rbKnBEudFtYPwf1W7+hgNqBhxgF1RXp5R4zxrMj8P94RTIekbv+c5HTlRKJIojVElUStHKJIBGASRRCnAQjSHDofxL9ZCBJK+BHhiSkbepsyXMrtHbmHBpydDjIL1zmTRjiBh+3K4rX99Sf8AHN6hyB7oPymJ/lAT7HPc9R+DzZUHKJ7in5QOuIDqVh7Qa5YFHqUlfYsuNVXK29YEehH2q/2j8pg9nrnUVeN6/wCcze6T2/JbD/gMw2xRnU0fv1PzMI2vbBsVH3l+sw2o5r7w+s2vbBvsx74mLcZdB3so+eZKjVKIdpuCiBYhtPITeCpCZzMRjSZtl0mczFmNJgImMYZ5zpMYxlQ30Q7ooooACyRYopSJBJFiikVII8RRSUaTZ/Ifx0lmkUU510/DjONFFIMh/KF/u586v8812k/o6/cT6CKKA9pBb1iigV2plVqIooEWm9tv3dv+QzD7C/3mj98n1MUUJWu7Yf0a+8PrMcP6Wv31nYpEjUiHVch5RRTeCnGNMUU2y5GmKKIGGNM7FKhsUU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972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/>
              <a:t>Wyroby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długie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123911"/>
              </p:ext>
            </p:extLst>
          </p:nvPr>
        </p:nvGraphicFramePr>
        <p:xfrm>
          <a:off x="457838" y="1105692"/>
          <a:ext cx="8330212" cy="549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133">
                <a:tc>
                  <a:txBody>
                    <a:bodyPr/>
                    <a:lstStyle/>
                    <a:p>
                      <a:r>
                        <a:rPr lang="pl-PL" sz="1800" dirty="0"/>
                        <a:t>Hutnicze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Specjalne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r>
                        <a:rPr lang="pl-PL" sz="1400" dirty="0"/>
                        <a:t>Pręty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Cięgna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Pręty gwintowane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Klamki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4">
                <a:tc>
                  <a:txBody>
                    <a:bodyPr/>
                    <a:lstStyle/>
                    <a:p>
                      <a:r>
                        <a:rPr lang="pl-PL" sz="1400" dirty="0"/>
                        <a:t>Pręty zbrojeniowe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Liny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Kotwy do betonu</a:t>
                      </a:r>
                      <a:r>
                        <a:rPr lang="fr-BE" sz="1400" dirty="0"/>
                        <a:t>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Siatki przeciwsłoneczne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3">
                <a:tc>
                  <a:txBody>
                    <a:bodyPr/>
                    <a:lstStyle/>
                    <a:p>
                      <a:r>
                        <a:rPr lang="pl-PL" sz="1400" dirty="0"/>
                        <a:t>Walcówka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Siatki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Elementy złączne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Siatkowe</a:t>
                      </a:r>
                      <a:r>
                        <a:rPr lang="pl-PL" sz="1200" baseline="0" dirty="0"/>
                        <a:t> </a:t>
                      </a:r>
                      <a:r>
                        <a:rPr lang="pl-PL" sz="1200" dirty="0"/>
                        <a:t>zasłony prysznicowe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21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AutoShape 5" descr="http://www.paxonite.co.za/wp-content/uploads/2013/11/Stainless-Steel-Round-Bars.jpg"/>
          <p:cNvSpPr>
            <a:spLocks noChangeAspect="1" noChangeArrowheads="1"/>
          </p:cNvSpPr>
          <p:nvPr/>
        </p:nvSpPr>
        <p:spPr bwMode="auto">
          <a:xfrm>
            <a:off x="155575" y="-1989138"/>
            <a:ext cx="66960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5373216"/>
            <a:ext cx="2014353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1650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AutoShape 14" descr="http://www.s3i.co.uk/image/s3i/SSTBhero.jpg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19" descr="http://www.customsinfo.com/Portals/129262/images/threaded-stainless-steel-rod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9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1"/>
          <a:stretch/>
        </p:blipFill>
        <p:spPr bwMode="auto">
          <a:xfrm>
            <a:off x="539712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535641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3645024"/>
            <a:ext cx="1238866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/>
          <a:stretch/>
        </p:blipFill>
        <p:spPr bwMode="auto">
          <a:xfrm>
            <a:off x="2621867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1916968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1650" y="1916968"/>
            <a:ext cx="2081665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623323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25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Prognozy na przyszłość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Konieczność łagodzenia zmian klimatycznych i zrównoważona gospodarka doprowadzą do większych zmian w nadchodzących latach.</a:t>
            </a:r>
            <a:endParaRPr lang="fr-FR" sz="2400" dirty="0"/>
          </a:p>
          <a:p>
            <a:pPr algn="just"/>
            <a:endParaRPr lang="fr-FR" sz="2400" dirty="0"/>
          </a:p>
          <a:p>
            <a:pPr marL="0" indent="0" algn="just">
              <a:buNone/>
            </a:pPr>
            <a:r>
              <a:rPr lang="pl-PL" sz="2400" u="sng" dirty="0"/>
              <a:t>Może się pojawić nowa oferta wyrobów:</a:t>
            </a:r>
            <a:endParaRPr lang="fr-FR" sz="2400" u="sng" dirty="0"/>
          </a:p>
          <a:p>
            <a:pPr algn="just"/>
            <a:r>
              <a:rPr lang="pl-PL" sz="2400" dirty="0"/>
              <a:t>Nowe „regenerowane” wyroby. Stal nierdzewna z istniejących budynków/obiektów może być zdemontowana i ponownie przetworzona i kolejno wprowadzona do użytku bez utraty właściwości.</a:t>
            </a:r>
          </a:p>
          <a:p>
            <a:pPr algn="just"/>
            <a:r>
              <a:rPr lang="pl-PL" sz="2400" dirty="0"/>
              <a:t>Bardziej wytrzymałe i cieńsze wyroby, będące w stanie zaoferować taką samą trwałość eksploatacji przy użyciu mniejszej ilości materiału. Rozwój gatunków typu lean duplex i kształtowanych na zimno stali austenitycznych ma już miejsce.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921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Główni</a:t>
            </a:r>
            <a:r>
              <a:rPr lang="en-US" dirty="0"/>
              <a:t> </a:t>
            </a:r>
            <a:r>
              <a:rPr lang="en-US" dirty="0" err="1"/>
              <a:t>producenci</a:t>
            </a:r>
            <a:r>
              <a:rPr lang="en-US" dirty="0"/>
              <a:t> </a:t>
            </a:r>
            <a:r>
              <a:rPr lang="en-US" dirty="0" err="1"/>
              <a:t>stali</a:t>
            </a:r>
            <a:r>
              <a:rPr lang="en-US" dirty="0"/>
              <a:t> </a:t>
            </a:r>
            <a:r>
              <a:rPr lang="en-US" dirty="0" err="1"/>
              <a:t>nierdzewnych</a:t>
            </a:r>
            <a:r>
              <a:rPr lang="en-US" dirty="0"/>
              <a:t> </a:t>
            </a:r>
            <a:r>
              <a:rPr lang="fr-FR" dirty="0">
                <a:hlinkClick r:id="rId2"/>
              </a:rPr>
              <a:t>https://www.worldstainless.org/about-issf/issf-members/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813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</a:t>
            </a:r>
            <a:r>
              <a:rPr lang="pl-PL" dirty="0"/>
              <a:t>za uwagę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81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606</TotalTime>
  <Words>421</Words>
  <Application>Microsoft Office PowerPoint</Application>
  <PresentationFormat>On-screen Show (4:3)</PresentationFormat>
  <Paragraphs>106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3_Custom Design</vt:lpstr>
      <vt:lpstr>think-cell Folie</vt:lpstr>
      <vt:lpstr>Prezentacja dla wykładowców  architektury i budownictwa</vt:lpstr>
      <vt:lpstr>Dlaczego «forma i dostępność» ?</vt:lpstr>
      <vt:lpstr>Wiadomości wstępne Jak wytwarza się stal nierdzewną</vt:lpstr>
      <vt:lpstr>Łańcuch dostaw stali nierdzewnych</vt:lpstr>
      <vt:lpstr>Wyroby płaskie</vt:lpstr>
      <vt:lpstr>Wyroby długie</vt:lpstr>
      <vt:lpstr>Prognozy na przyszłość</vt:lpstr>
      <vt:lpstr>Źródła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 i dostępność</dc:title>
  <dc:creator>Bernard</dc:creator>
  <cp:keywords>Stal nierdzewna, Szkolenie, Architektura, Inżynieria</cp:keywords>
  <cp:lastModifiedBy>Jo Claes</cp:lastModifiedBy>
  <cp:revision>193</cp:revision>
  <cp:lastPrinted>2014-02-27T12:04:59Z</cp:lastPrinted>
  <dcterms:created xsi:type="dcterms:W3CDTF">2013-11-27T08:48:07Z</dcterms:created>
  <dcterms:modified xsi:type="dcterms:W3CDTF">2020-01-31T10:21:14Z</dcterms:modified>
</cp:coreProperties>
</file>