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75" r:id="rId1"/>
    <p:sldMasterId id="2147484087" r:id="rId2"/>
    <p:sldMasterId id="2147484099" r:id="rId3"/>
  </p:sldMasterIdLst>
  <p:notesMasterIdLst>
    <p:notesMasterId r:id="rId63"/>
  </p:notesMasterIdLst>
  <p:handoutMasterIdLst>
    <p:handoutMasterId r:id="rId64"/>
  </p:handoutMasterIdLst>
  <p:sldIdLst>
    <p:sldId id="356" r:id="rId4"/>
    <p:sldId id="467" r:id="rId5"/>
    <p:sldId id="466" r:id="rId6"/>
    <p:sldId id="483" r:id="rId7"/>
    <p:sldId id="484" r:id="rId8"/>
    <p:sldId id="485" r:id="rId9"/>
    <p:sldId id="486" r:id="rId10"/>
    <p:sldId id="463" r:id="rId11"/>
    <p:sldId id="487" r:id="rId12"/>
    <p:sldId id="488" r:id="rId13"/>
    <p:sldId id="464" r:id="rId14"/>
    <p:sldId id="489" r:id="rId15"/>
    <p:sldId id="465" r:id="rId16"/>
    <p:sldId id="414" r:id="rId17"/>
    <p:sldId id="490" r:id="rId18"/>
    <p:sldId id="491" r:id="rId19"/>
    <p:sldId id="492" r:id="rId20"/>
    <p:sldId id="493" r:id="rId21"/>
    <p:sldId id="494" r:id="rId22"/>
    <p:sldId id="495" r:id="rId23"/>
    <p:sldId id="496" r:id="rId24"/>
    <p:sldId id="497" r:id="rId25"/>
    <p:sldId id="498" r:id="rId26"/>
    <p:sldId id="499" r:id="rId27"/>
    <p:sldId id="500" r:id="rId28"/>
    <p:sldId id="468" r:id="rId29"/>
    <p:sldId id="501" r:id="rId30"/>
    <p:sldId id="502" r:id="rId31"/>
    <p:sldId id="503" r:id="rId32"/>
    <p:sldId id="504" r:id="rId33"/>
    <p:sldId id="505" r:id="rId34"/>
    <p:sldId id="506" r:id="rId35"/>
    <p:sldId id="507" r:id="rId36"/>
    <p:sldId id="508" r:id="rId37"/>
    <p:sldId id="509" r:id="rId38"/>
    <p:sldId id="510" r:id="rId39"/>
    <p:sldId id="511" r:id="rId40"/>
    <p:sldId id="512" r:id="rId41"/>
    <p:sldId id="513" r:id="rId42"/>
    <p:sldId id="514" r:id="rId43"/>
    <p:sldId id="515" r:id="rId44"/>
    <p:sldId id="516" r:id="rId45"/>
    <p:sldId id="517" r:id="rId46"/>
    <p:sldId id="519" r:id="rId47"/>
    <p:sldId id="482" r:id="rId48"/>
    <p:sldId id="520" r:id="rId49"/>
    <p:sldId id="454" r:id="rId50"/>
    <p:sldId id="455" r:id="rId51"/>
    <p:sldId id="475" r:id="rId52"/>
    <p:sldId id="476" r:id="rId53"/>
    <p:sldId id="477" r:id="rId54"/>
    <p:sldId id="478" r:id="rId55"/>
    <p:sldId id="479" r:id="rId56"/>
    <p:sldId id="480" r:id="rId57"/>
    <p:sldId id="481" r:id="rId58"/>
    <p:sldId id="471" r:id="rId59"/>
    <p:sldId id="469" r:id="rId60"/>
    <p:sldId id="470" r:id="rId61"/>
    <p:sldId id="452" r:id="rId62"/>
  </p:sldIdLst>
  <p:sldSz cx="9144000" cy="6858000" type="screen4x3"/>
  <p:notesSz cx="6797675" cy="9926638"/>
  <p:defaultTextStyle>
    <a:defPPr>
      <a:defRPr lang="en-US"/>
    </a:defPPr>
    <a:lvl1pPr marL="0" algn="l" defTabSz="4475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47582" algn="l" defTabSz="4475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95160" algn="l" defTabSz="4475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42741" algn="l" defTabSz="4475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90324" algn="l" defTabSz="4475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37906" algn="l" defTabSz="4475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85485" algn="l" defTabSz="4475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33065" algn="l" defTabSz="4475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80646" algn="l" defTabSz="4475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E4EFF7-BDD2-9247-A5F5-D242855A2979}">
          <p14:sldIdLst>
            <p14:sldId id="356"/>
            <p14:sldId id="467"/>
            <p14:sldId id="466"/>
            <p14:sldId id="483"/>
            <p14:sldId id="484"/>
            <p14:sldId id="485"/>
            <p14:sldId id="486"/>
            <p14:sldId id="463"/>
            <p14:sldId id="487"/>
            <p14:sldId id="488"/>
            <p14:sldId id="464"/>
            <p14:sldId id="489"/>
            <p14:sldId id="465"/>
            <p14:sldId id="414"/>
            <p14:sldId id="490"/>
            <p14:sldId id="491"/>
            <p14:sldId id="492"/>
            <p14:sldId id="493"/>
            <p14:sldId id="494"/>
            <p14:sldId id="495"/>
            <p14:sldId id="496"/>
            <p14:sldId id="497"/>
            <p14:sldId id="498"/>
            <p14:sldId id="499"/>
            <p14:sldId id="500"/>
            <p14:sldId id="468"/>
            <p14:sldId id="501"/>
            <p14:sldId id="502"/>
            <p14:sldId id="503"/>
            <p14:sldId id="504"/>
            <p14:sldId id="505"/>
            <p14:sldId id="506"/>
            <p14:sldId id="507"/>
            <p14:sldId id="508"/>
            <p14:sldId id="509"/>
            <p14:sldId id="510"/>
            <p14:sldId id="511"/>
            <p14:sldId id="512"/>
            <p14:sldId id="513"/>
            <p14:sldId id="514"/>
            <p14:sldId id="515"/>
            <p14:sldId id="516"/>
            <p14:sldId id="517"/>
            <p14:sldId id="519"/>
            <p14:sldId id="482"/>
            <p14:sldId id="520"/>
            <p14:sldId id="454"/>
            <p14:sldId id="455"/>
            <p14:sldId id="475"/>
            <p14:sldId id="476"/>
            <p14:sldId id="477"/>
            <p14:sldId id="478"/>
            <p14:sldId id="479"/>
            <p14:sldId id="480"/>
            <p14:sldId id="481"/>
            <p14:sldId id="471"/>
            <p14:sldId id="469"/>
            <p14:sldId id="470"/>
            <p14:sldId id="4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41">
          <p15:clr>
            <a:srgbClr val="A4A3A4"/>
          </p15:clr>
        </p15:guide>
        <p15:guide id="2" orient="horz" pos="1977">
          <p15:clr>
            <a:srgbClr val="A4A3A4"/>
          </p15:clr>
        </p15:guide>
        <p15:guide id="3" orient="horz" pos="3902">
          <p15:clr>
            <a:srgbClr val="A4A3A4"/>
          </p15:clr>
        </p15:guide>
        <p15:guide id="4" pos="2700">
          <p15:clr>
            <a:srgbClr val="A4A3A4"/>
          </p15:clr>
        </p15:guide>
        <p15:guide id="5" pos="5448">
          <p15:clr>
            <a:srgbClr val="A4A3A4"/>
          </p15:clr>
        </p15:guide>
        <p15:guide id="6" pos="53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Lappalainen" initials="NL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7BA0"/>
    <a:srgbClr val="5EF60A"/>
    <a:srgbClr val="33CC33"/>
    <a:srgbClr val="B0B2C8"/>
    <a:srgbClr val="8ACDE2"/>
    <a:srgbClr val="899EE3"/>
    <a:srgbClr val="E1950D"/>
    <a:srgbClr val="999BB9"/>
    <a:srgbClr val="856E92"/>
    <a:srgbClr val="7D6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0" autoAdjust="0"/>
    <p:restoredTop sz="91103" autoAdjust="0"/>
  </p:normalViewPr>
  <p:slideViewPr>
    <p:cSldViewPr snapToGrid="0" showGuides="1">
      <p:cViewPr varScale="1">
        <p:scale>
          <a:sx n="75" d="100"/>
          <a:sy n="75" d="100"/>
        </p:scale>
        <p:origin x="1824" y="48"/>
      </p:cViewPr>
      <p:guideLst>
        <p:guide orient="horz" pos="1541"/>
        <p:guide orient="horz" pos="1977"/>
        <p:guide orient="horz" pos="3902"/>
        <p:guide pos="2700"/>
        <p:guide pos="5448"/>
        <p:guide pos="5376"/>
      </p:guideLst>
    </p:cSldViewPr>
  </p:slideViewPr>
  <p:outlineViewPr>
    <p:cViewPr>
      <p:scale>
        <a:sx n="33" d="100"/>
        <a:sy n="33" d="100"/>
      </p:scale>
      <p:origin x="0" y="4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-5130"/>
    </p:cViewPr>
  </p:sorterViewPr>
  <p:notesViewPr>
    <p:cSldViewPr snapToObjects="1" showGuides="1">
      <p:cViewPr>
        <p:scale>
          <a:sx n="82" d="100"/>
          <a:sy n="82" d="100"/>
        </p:scale>
        <p:origin x="-2034" y="-72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Claes" userId="d64208f3-0076-4064-b6ac-7d8ee9dc279f" providerId="ADAL" clId="{0CB55EA3-0EE4-4775-98F1-21682A24543F}"/>
    <pc:docChg chg="modSld">
      <pc:chgData name="Jo Claes" userId="d64208f3-0076-4064-b6ac-7d8ee9dc279f" providerId="ADAL" clId="{0CB55EA3-0EE4-4775-98F1-21682A24543F}" dt="2020-01-28T18:13:20.604" v="22" actId="1035"/>
      <pc:docMkLst>
        <pc:docMk/>
      </pc:docMkLst>
      <pc:sldChg chg="modSp">
        <pc:chgData name="Jo Claes" userId="d64208f3-0076-4064-b6ac-7d8ee9dc279f" providerId="ADAL" clId="{0CB55EA3-0EE4-4775-98F1-21682A24543F}" dt="2020-01-28T18:13:20.604" v="22" actId="1035"/>
        <pc:sldMkLst>
          <pc:docMk/>
          <pc:sldMk cId="3421208068" sldId="469"/>
        </pc:sldMkLst>
        <pc:spChg chg="mod">
          <ac:chgData name="Jo Claes" userId="d64208f3-0076-4064-b6ac-7d8ee9dc279f" providerId="ADAL" clId="{0CB55EA3-0EE4-4775-98F1-21682A24543F}" dt="2020-01-28T18:13:20.604" v="22" actId="1035"/>
          <ac:spMkLst>
            <pc:docMk/>
            <pc:sldMk cId="3421208068" sldId="469"/>
            <ac:spMk id="3" creationId="{00000000-0000-0000-0000-000000000000}"/>
          </ac:spMkLst>
        </pc:spChg>
      </pc:sldChg>
      <pc:sldChg chg="modSp">
        <pc:chgData name="Jo Claes" userId="d64208f3-0076-4064-b6ac-7d8ee9dc279f" providerId="ADAL" clId="{0CB55EA3-0EE4-4775-98F1-21682A24543F}" dt="2020-01-28T18:11:35.791" v="2" actId="113"/>
        <pc:sldMkLst>
          <pc:docMk/>
          <pc:sldMk cId="1665928767" sldId="497"/>
        </pc:sldMkLst>
        <pc:spChg chg="mod">
          <ac:chgData name="Jo Claes" userId="d64208f3-0076-4064-b6ac-7d8ee9dc279f" providerId="ADAL" clId="{0CB55EA3-0EE4-4775-98F1-21682A24543F}" dt="2020-01-28T18:11:35.791" v="2" actId="113"/>
          <ac:spMkLst>
            <pc:docMk/>
            <pc:sldMk cId="1665928767" sldId="497"/>
            <ac:spMk id="6" creationId="{B66DD454-7FB0-4729-AC8E-851458E8D8BF}"/>
          </ac:spMkLst>
        </pc:spChg>
      </pc:sldChg>
      <pc:sldChg chg="modSp">
        <pc:chgData name="Jo Claes" userId="d64208f3-0076-4064-b6ac-7d8ee9dc279f" providerId="ADAL" clId="{0CB55EA3-0EE4-4775-98F1-21682A24543F}" dt="2020-01-28T18:12:11.384" v="7" actId="113"/>
        <pc:sldMkLst>
          <pc:docMk/>
          <pc:sldMk cId="3044038043" sldId="505"/>
        </pc:sldMkLst>
        <pc:spChg chg="mod">
          <ac:chgData name="Jo Claes" userId="d64208f3-0076-4064-b6ac-7d8ee9dc279f" providerId="ADAL" clId="{0CB55EA3-0EE4-4775-98F1-21682A24543F}" dt="2020-01-28T18:12:11.384" v="7" actId="113"/>
          <ac:spMkLst>
            <pc:docMk/>
            <pc:sldMk cId="3044038043" sldId="505"/>
            <ac:spMk id="8" creationId="{ACD11DE6-38D6-4445-BAF1-6F6881795552}"/>
          </ac:spMkLst>
        </pc:spChg>
      </pc:sldChg>
    </pc:docChg>
  </pc:docChgLst>
  <pc:docChgLst>
    <pc:chgData name="Jo Claes" userId="d64208f3-0076-4064-b6ac-7d8ee9dc279f" providerId="ADAL" clId="{1CAECC60-A78B-47AC-9DDB-2671CB246BEB}"/>
    <pc:docChg chg="undo custSel modSld">
      <pc:chgData name="Jo Claes" userId="d64208f3-0076-4064-b6ac-7d8ee9dc279f" providerId="ADAL" clId="{1CAECC60-A78B-47AC-9DDB-2671CB246BEB}" dt="2019-12-17T10:36:08.234" v="23"/>
      <pc:docMkLst>
        <pc:docMk/>
      </pc:docMkLst>
      <pc:sldChg chg="modSp">
        <pc:chgData name="Jo Claes" userId="d64208f3-0076-4064-b6ac-7d8ee9dc279f" providerId="ADAL" clId="{1CAECC60-A78B-47AC-9DDB-2671CB246BEB}" dt="2019-12-17T10:36:08.234" v="23"/>
        <pc:sldMkLst>
          <pc:docMk/>
          <pc:sldMk cId="3421208068" sldId="469"/>
        </pc:sldMkLst>
        <pc:spChg chg="mod">
          <ac:chgData name="Jo Claes" userId="d64208f3-0076-4064-b6ac-7d8ee9dc279f" providerId="ADAL" clId="{1CAECC60-A78B-47AC-9DDB-2671CB246BEB}" dt="2019-12-17T10:36:08.234" v="23"/>
          <ac:spMkLst>
            <pc:docMk/>
            <pc:sldMk cId="3421208068" sldId="469"/>
            <ac:spMk id="3" creationId="{00000000-0000-0000-0000-000000000000}"/>
          </ac:spMkLst>
        </pc:spChg>
      </pc:sldChg>
      <pc:sldChg chg="addSp modSp">
        <pc:chgData name="Jo Claes" userId="d64208f3-0076-4064-b6ac-7d8ee9dc279f" providerId="ADAL" clId="{1CAECC60-A78B-47AC-9DDB-2671CB246BEB}" dt="2019-12-17T10:34:56.022" v="5" actId="1076"/>
        <pc:sldMkLst>
          <pc:docMk/>
          <pc:sldMk cId="1665928767" sldId="497"/>
        </pc:sldMkLst>
        <pc:spChg chg="add mod">
          <ac:chgData name="Jo Claes" userId="d64208f3-0076-4064-b6ac-7d8ee9dc279f" providerId="ADAL" clId="{1CAECC60-A78B-47AC-9DDB-2671CB246BEB}" dt="2019-12-17T10:34:56.022" v="5" actId="1076"/>
          <ac:spMkLst>
            <pc:docMk/>
            <pc:sldMk cId="1665928767" sldId="497"/>
            <ac:spMk id="6" creationId="{B66DD454-7FB0-4729-AC8E-851458E8D8BF}"/>
          </ac:spMkLst>
        </pc:spChg>
      </pc:sldChg>
      <pc:sldChg chg="addSp delSp modSp">
        <pc:chgData name="Jo Claes" userId="d64208f3-0076-4064-b6ac-7d8ee9dc279f" providerId="ADAL" clId="{1CAECC60-A78B-47AC-9DDB-2671CB246BEB}" dt="2019-12-17T10:35:10.517" v="11" actId="1076"/>
        <pc:sldMkLst>
          <pc:docMk/>
          <pc:sldMk cId="3044038043" sldId="505"/>
        </pc:sldMkLst>
        <pc:spChg chg="add del">
          <ac:chgData name="Jo Claes" userId="d64208f3-0076-4064-b6ac-7d8ee9dc279f" providerId="ADAL" clId="{1CAECC60-A78B-47AC-9DDB-2671CB246BEB}" dt="2019-12-17T10:34:48.882" v="3"/>
          <ac:spMkLst>
            <pc:docMk/>
            <pc:sldMk cId="3044038043" sldId="505"/>
            <ac:spMk id="5" creationId="{1BBD1643-FE3F-4DF0-8795-EFBD49AAC3EA}"/>
          </ac:spMkLst>
        </pc:spChg>
        <pc:spChg chg="mod">
          <ac:chgData name="Jo Claes" userId="d64208f3-0076-4064-b6ac-7d8ee9dc279f" providerId="ADAL" clId="{1CAECC60-A78B-47AC-9DDB-2671CB246BEB}" dt="2019-12-17T10:35:06.576" v="10" actId="404"/>
          <ac:spMkLst>
            <pc:docMk/>
            <pc:sldMk cId="3044038043" sldId="505"/>
            <ac:spMk id="7" creationId="{00000000-0000-0000-0000-000000000000}"/>
          </ac:spMkLst>
        </pc:spChg>
        <pc:spChg chg="add mod">
          <ac:chgData name="Jo Claes" userId="d64208f3-0076-4064-b6ac-7d8ee9dc279f" providerId="ADAL" clId="{1CAECC60-A78B-47AC-9DDB-2671CB246BEB}" dt="2019-12-17T10:35:10.517" v="11" actId="1076"/>
          <ac:spMkLst>
            <pc:docMk/>
            <pc:sldMk cId="3044038043" sldId="505"/>
            <ac:spMk id="8" creationId="{ACD11DE6-38D6-4445-BAF1-6F6881795552}"/>
          </ac:spMkLst>
        </pc:spChg>
      </pc:sldChg>
      <pc:sldChg chg="modSp">
        <pc:chgData name="Jo Claes" userId="d64208f3-0076-4064-b6ac-7d8ee9dc279f" providerId="ADAL" clId="{1CAECC60-A78B-47AC-9DDB-2671CB246BEB}" dt="2019-12-17T10:35:37.925" v="22" actId="27636"/>
        <pc:sldMkLst>
          <pc:docMk/>
          <pc:sldMk cId="2651367471" sldId="513"/>
        </pc:sldMkLst>
        <pc:spChg chg="mod">
          <ac:chgData name="Jo Claes" userId="d64208f3-0076-4064-b6ac-7d8ee9dc279f" providerId="ADAL" clId="{1CAECC60-A78B-47AC-9DDB-2671CB246BEB}" dt="2019-12-17T10:35:37.925" v="22" actId="27636"/>
          <ac:spMkLst>
            <pc:docMk/>
            <pc:sldMk cId="2651367471" sldId="513"/>
            <ac:spMk id="6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i-FI">
              <a:latin typeface="Gotham Book"/>
              <a:cs typeface="Gotham Book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510E900-9C9D-C642-89B5-E8FEC18AFB0A}" type="datetimeFigureOut">
              <a:rPr lang="fi-FI" smtClean="0">
                <a:latin typeface="Gotham Book"/>
                <a:cs typeface="Gotham Book"/>
              </a:rPr>
              <a:pPr/>
              <a:t>31.1.2020</a:t>
            </a:fld>
            <a:endParaRPr lang="fi-FI">
              <a:latin typeface="Gotham Book"/>
              <a:cs typeface="Gotham Boo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i-FI">
              <a:latin typeface="Gotham Book"/>
              <a:cs typeface="Gotham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0F57FB9-8BD9-7B4F-B18A-71F01325C256}" type="slidenum">
              <a:rPr lang="fi-FI" smtClean="0">
                <a:latin typeface="Gotham Book"/>
                <a:cs typeface="Gotham Book"/>
              </a:rPr>
              <a:pPr/>
              <a:t>‹#›</a:t>
            </a:fld>
            <a:endParaRPr lang="fi-FI"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30156682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 b="0" i="0">
                <a:latin typeface="Gotham Book"/>
                <a:cs typeface="Gotham Book"/>
              </a:defRPr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 b="0" i="0">
                <a:latin typeface="Gotham Book"/>
                <a:cs typeface="Gotham Book"/>
              </a:defRPr>
            </a:lvl1pPr>
          </a:lstStyle>
          <a:p>
            <a:fld id="{E7D42650-7202-AA40-845E-5540876B6D85}" type="datetimeFigureOut">
              <a:rPr lang="fi-FI" smtClean="0"/>
              <a:pPr/>
              <a:t>31.1.2020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 b="0" i="0">
                <a:latin typeface="Gotham Book"/>
                <a:cs typeface="Gotham Book"/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 b="0" i="0">
                <a:latin typeface="Gotham Book"/>
                <a:cs typeface="Gotham Book"/>
              </a:defRPr>
            </a:lvl1pPr>
          </a:lstStyle>
          <a:p>
            <a:fld id="{C3277094-ABC4-9142-A592-92D940C8A93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49388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47582" rtl="0" eaLnBrk="1" latinLnBrk="0" hangingPunct="1">
      <a:defRPr sz="1300" b="0" i="0" kern="1200">
        <a:solidFill>
          <a:schemeClr val="tx1"/>
        </a:solidFill>
        <a:latin typeface="Gotham Book"/>
        <a:ea typeface="+mn-ea"/>
        <a:cs typeface="Gotham Book"/>
      </a:defRPr>
    </a:lvl1pPr>
    <a:lvl2pPr marL="447582" algn="l" defTabSz="447582" rtl="0" eaLnBrk="1" latinLnBrk="0" hangingPunct="1">
      <a:defRPr sz="1300" b="0" i="0" kern="1200">
        <a:solidFill>
          <a:schemeClr val="tx1"/>
        </a:solidFill>
        <a:latin typeface="Gotham Book"/>
        <a:ea typeface="+mn-ea"/>
        <a:cs typeface="Gotham Book"/>
      </a:defRPr>
    </a:lvl2pPr>
    <a:lvl3pPr marL="895160" algn="l" defTabSz="447582" rtl="0" eaLnBrk="1" latinLnBrk="0" hangingPunct="1">
      <a:defRPr sz="1300" b="0" i="0" kern="1200">
        <a:solidFill>
          <a:schemeClr val="tx1"/>
        </a:solidFill>
        <a:latin typeface="Gotham Book"/>
        <a:ea typeface="+mn-ea"/>
        <a:cs typeface="Gotham Book"/>
      </a:defRPr>
    </a:lvl3pPr>
    <a:lvl4pPr marL="1342741" algn="l" defTabSz="447582" rtl="0" eaLnBrk="1" latinLnBrk="0" hangingPunct="1">
      <a:defRPr sz="1300" b="0" i="0" kern="1200">
        <a:solidFill>
          <a:schemeClr val="tx1"/>
        </a:solidFill>
        <a:latin typeface="Gotham Book"/>
        <a:ea typeface="+mn-ea"/>
        <a:cs typeface="Gotham Book"/>
      </a:defRPr>
    </a:lvl4pPr>
    <a:lvl5pPr marL="1790324" algn="l" defTabSz="447582" rtl="0" eaLnBrk="1" latinLnBrk="0" hangingPunct="1">
      <a:defRPr sz="1300" b="0" i="0" kern="1200">
        <a:solidFill>
          <a:schemeClr val="tx1"/>
        </a:solidFill>
        <a:latin typeface="Gotham Book"/>
        <a:ea typeface="+mn-ea"/>
        <a:cs typeface="Gotham Book"/>
      </a:defRPr>
    </a:lvl5pPr>
    <a:lvl6pPr marL="2237906" algn="l" defTabSz="4475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685485" algn="l" defTabSz="4475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33065" algn="l" defTabSz="4475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580646" algn="l" defTabSz="4475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rrosion.kaist.ac.kr/download/2008-1/chap11.pdf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094-ABC4-9142-A592-92D940C8A932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3880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094-ABC4-9142-A592-92D940C8A932}" type="slidenum">
              <a:rPr lang="fi-FI" smtClean="0"/>
              <a:pPr/>
              <a:t>15</a:t>
            </a:fld>
            <a:endParaRPr lang="fi-F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7546">
              <a:defRPr/>
            </a:pP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094-ABC4-9142-A592-92D940C8A932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3063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7546">
              <a:defRPr/>
            </a:pP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094-ABC4-9142-A592-92D940C8A932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375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094-ABC4-9142-A592-92D940C8A932}" type="slidenum">
              <a:rPr lang="fi-FI" smtClean="0"/>
              <a:pPr/>
              <a:t>18</a:t>
            </a:fld>
            <a:endParaRPr lang="fi-F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96462" y="8995767"/>
            <a:ext cx="3776691" cy="432816"/>
          </a:xfrm>
        </p:spPr>
        <p:txBody>
          <a:bodyPr>
            <a:norm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094-ABC4-9142-A592-92D940C8A932}" type="slidenum">
              <a:rPr lang="fi-FI" smtClean="0"/>
              <a:pPr/>
              <a:t>19</a:t>
            </a:fld>
            <a:endParaRPr lang="fi-FI"/>
          </a:p>
        </p:txBody>
      </p:sp>
      <p:graphicFrame>
        <p:nvGraphicFramePr>
          <p:cNvPr id="102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587" y="4963319"/>
          <a:ext cx="6796088" cy="356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Graphique Microsoft Excel" r:id="rId4" imgW="9763221" imgH="6648464" progId="Excel.Chart.8">
                  <p:embed followColorScheme="full"/>
                </p:oleObj>
              </mc:Choice>
              <mc:Fallback>
                <p:oleObj name="Graphique Microsoft Excel" r:id="rId4" imgW="9763221" imgH="6648464" progId="Excel.Chart.8">
                  <p:embed followColorScheme="full"/>
                  <p:pic>
                    <p:nvPicPr>
                      <p:cNvPr id="1027" name="Object 3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4963319"/>
                        <a:ext cx="6796088" cy="356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3564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90526" y="7123560"/>
            <a:ext cx="3950895" cy="2923965"/>
          </a:xfrm>
        </p:spPr>
        <p:txBody>
          <a:bodyPr/>
          <a:lstStyle/>
          <a:p>
            <a:r>
              <a:rPr lang="fr-FR" sz="1200" i="1" u="sng" dirty="0">
                <a:solidFill>
                  <a:srgbClr val="0070C0"/>
                </a:solidFill>
                <a:latin typeface="Calibri" panose="020F0502020204030204" pitchFamily="34" charset="0"/>
                <a:hlinkClick r:id="rId3"/>
              </a:rPr>
              <a:t> http://corrosion.kaist.ac.kr/download/2008-1/chap11.pdf </a:t>
            </a:r>
            <a:r>
              <a:rPr lang="fr-FR" sz="1200" i="1" u="sng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fr-FR" sz="1200" i="1" u="sng" dirty="0">
                <a:solidFill>
                  <a:srgbClr val="0070C0"/>
                </a:solidFill>
                <a:latin typeface="Calibri" panose="020F0502020204030204" pitchFamily="34" charset="0"/>
              </a:rPr>
              <a:t>Ugitech: private communication</a:t>
            </a:r>
          </a:p>
          <a:p>
            <a:endParaRPr lang="fr-FR" sz="1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094-ABC4-9142-A592-92D940C8A932}" type="slidenum">
              <a:rPr lang="fi-FI" smtClean="0"/>
              <a:pPr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2687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094-ABC4-9142-A592-92D940C8A932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3835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094-ABC4-9142-A592-92D940C8A932}" type="slidenum">
              <a:rPr lang="fi-FI" smtClean="0"/>
              <a:pPr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7398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094-ABC4-9142-A592-92D940C8A932}" type="slidenum">
              <a:rPr lang="fi-FI" smtClean="0"/>
              <a:pPr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3365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094-ABC4-9142-A592-92D940C8A932}" type="slidenum">
              <a:rPr lang="fi-FI" smtClean="0"/>
              <a:pPr/>
              <a:t>24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094-ABC4-9142-A592-92D940C8A932}" type="slidenum">
              <a:rPr lang="fi-FI" smtClean="0"/>
              <a:pPr/>
              <a:t>4</a:t>
            </a:fld>
            <a:endParaRPr lang="fi-F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094-ABC4-9142-A592-92D940C8A932}" type="slidenum">
              <a:rPr lang="fi-FI" smtClean="0"/>
              <a:pPr/>
              <a:t>25</a:t>
            </a:fld>
            <a:endParaRPr lang="fi-F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094-ABC4-9142-A592-92D940C8A932}" type="slidenum">
              <a:rPr lang="fi-FI" smtClean="0"/>
              <a:pPr/>
              <a:t>27</a:t>
            </a:fld>
            <a:endParaRPr lang="fi-FI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094-ABC4-9142-A592-92D940C8A932}" type="slidenum">
              <a:rPr lang="fi-FI" smtClean="0"/>
              <a:pPr/>
              <a:t>28</a:t>
            </a:fld>
            <a:endParaRPr lang="fi-FI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094-ABC4-9142-A592-92D940C8A932}" type="slidenum">
              <a:rPr lang="fi-FI" smtClean="0"/>
              <a:pPr/>
              <a:t>29</a:t>
            </a:fld>
            <a:endParaRPr lang="fi-FI"/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0605" y="5755407"/>
            <a:ext cx="403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mment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5416853"/>
            <a:ext cx="5438140" cy="346552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FR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970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094-ABC4-9142-A592-92D940C8A932}" type="slidenum">
              <a:rPr lang="fi-FI" smtClean="0"/>
              <a:pPr/>
              <a:t>30</a:t>
            </a:fld>
            <a:endParaRPr lang="fi-FI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094-ABC4-9142-A592-92D940C8A932}" type="slidenum">
              <a:rPr lang="fi-FI" smtClean="0"/>
              <a:pPr/>
              <a:t>31</a:t>
            </a:fld>
            <a:endParaRPr lang="fi-FI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094-ABC4-9142-A592-92D940C8A932}" type="slidenum">
              <a:rPr lang="fi-FI" smtClean="0"/>
              <a:pPr/>
              <a:t>32</a:t>
            </a:fld>
            <a:endParaRPr lang="fi-FI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094-ABC4-9142-A592-92D940C8A932}" type="slidenum">
              <a:rPr lang="fi-FI" smtClean="0"/>
              <a:pPr/>
              <a:t>33</a:t>
            </a:fld>
            <a:endParaRPr lang="fi-FI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094-ABC4-9142-A592-92D940C8A932}" type="slidenum">
              <a:rPr lang="fi-FI" smtClean="0"/>
              <a:pPr/>
              <a:t>34</a:t>
            </a:fld>
            <a:endParaRPr lang="fi-FI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094-ABC4-9142-A592-92D940C8A932}" type="slidenum">
              <a:rPr lang="fi-FI" smtClean="0"/>
              <a:pPr/>
              <a:t>35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094-ABC4-9142-A592-92D940C8A932}" type="slidenum">
              <a:rPr lang="fi-FI" smtClean="0"/>
              <a:pPr/>
              <a:t>5</a:t>
            </a:fld>
            <a:endParaRPr lang="fi-FI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094-ABC4-9142-A592-92D940C8A932}" type="slidenum">
              <a:rPr lang="fi-FI" smtClean="0"/>
              <a:pPr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85539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094-ABC4-9142-A592-92D940C8A932}" type="slidenum">
              <a:rPr lang="fi-FI" smtClean="0"/>
              <a:pPr/>
              <a:t>37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85539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094-ABC4-9142-A592-92D940C8A932}" type="slidenum">
              <a:rPr lang="fi-FI" smtClean="0"/>
              <a:pPr/>
              <a:t>38</a:t>
            </a:fld>
            <a:endParaRPr lang="fi-FI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094-ABC4-9142-A592-92D940C8A932}" type="slidenum">
              <a:rPr lang="fi-FI" smtClean="0"/>
              <a:pPr/>
              <a:t>39</a:t>
            </a:fld>
            <a:endParaRPr lang="fi-FI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094-ABC4-9142-A592-92D940C8A932}" type="slidenum">
              <a:rPr lang="fi-FI" smtClean="0"/>
              <a:pPr/>
              <a:t>40</a:t>
            </a:fld>
            <a:endParaRPr lang="fi-FI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094-ABC4-9142-A592-92D940C8A932}" type="slidenum">
              <a:rPr lang="fi-FI" smtClean="0"/>
              <a:pPr/>
              <a:t>41</a:t>
            </a:fld>
            <a:endParaRPr lang="fi-FI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094-ABC4-9142-A592-92D940C8A932}" type="slidenum">
              <a:rPr lang="fi-FI" smtClean="0"/>
              <a:pPr/>
              <a:t>42</a:t>
            </a:fld>
            <a:endParaRPr lang="fi-FI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094-ABC4-9142-A592-92D940C8A932}" type="slidenum">
              <a:rPr lang="fi-FI" smtClean="0"/>
              <a:pPr/>
              <a:t>43</a:t>
            </a:fld>
            <a:endParaRPr lang="fi-FI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094-ABC4-9142-A592-92D940C8A932}" type="slidenum">
              <a:rPr lang="fi-FI" smtClean="0"/>
              <a:pPr/>
              <a:t>44</a:t>
            </a:fld>
            <a:endParaRPr lang="fi-FI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094-ABC4-9142-A592-92D940C8A932}" type="slidenum">
              <a:rPr lang="fi-FI" smtClean="0"/>
              <a:pPr/>
              <a:t>46</a:t>
            </a:fld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094-ABC4-9142-A592-92D940C8A932}" type="slidenum">
              <a:rPr lang="fi-FI" smtClean="0"/>
              <a:pPr/>
              <a:t>6</a:t>
            </a:fld>
            <a:endParaRPr lang="fi-FI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094-ABC4-9142-A592-92D940C8A932}" type="slidenum">
              <a:rPr lang="fi-FI" smtClean="0"/>
              <a:pPr/>
              <a:t>59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4620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094-ABC4-9142-A592-92D940C8A93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4190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094-ABC4-9142-A592-92D940C8A932}" type="slidenum">
              <a:rPr lang="fi-FI" smtClean="0"/>
              <a:pPr/>
              <a:t>9</a:t>
            </a:fld>
            <a:endParaRPr 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094-ABC4-9142-A592-92D940C8A932}" type="slidenum">
              <a:rPr lang="fi-FI" smtClean="0"/>
              <a:pPr/>
              <a:t>10</a:t>
            </a:fld>
            <a:endParaRPr lang="fi-F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094-ABC4-9142-A592-92D940C8A932}" type="slidenum">
              <a:rPr lang="fi-FI" smtClean="0"/>
              <a:pPr/>
              <a:t>12</a:t>
            </a:fld>
            <a:endParaRPr lang="fi-F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094-ABC4-9142-A592-92D940C8A932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9749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7954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01206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05912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0113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2671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9272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52608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3088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87086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3173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74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67969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9708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2826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95100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4741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2676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349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8618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9085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5419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872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577662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38493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2241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9778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10475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0560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1956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2861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4309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4491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2590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1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097" y="6623557"/>
            <a:ext cx="3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EEAD88-7AB7-4352-89B4-BF917C658D05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pl-PL" dirty="0"/>
              <a:t>Odporność korozyjna stali nierdzewnych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517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3EC7F-79ED-4C17-9829-92AE53B2AB65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820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2528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inlesssteelrebar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worldstainless.org/Files/issf/Education/Polish/Module_09_Laczenie_i_przetwarzanie_stali_nierdzewnych.pdf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orldstainless.org/Files/issf/Education/Polish/Module_04_Co_to_jest_stal_nierdzewna.pdf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rldstainless.org/Files/issf/Education/Polish/Module_08_Wykonczenia_powierzchni_stali_nierdzewnej.pdf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rldstainless.org/Files/issf/Education/Polish/Module_11_Zrownowazony_rozwoj_stali_nierdzewnych.pdf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rldstainless.org/Files/issf/Education/Polish/Module_02A_Zastosowania.pdf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s://kb.osu.edu/dspace/bitstream/handle/1811/45442/FrankelG_JournalElectrochemicalSociety_1998_v145n6_p2186-2198.pdf?sequence=1" TargetMode="External"/><Relationship Id="rId13" Type="http://schemas.openxmlformats.org/officeDocument/2006/relationships/hyperlink" Target="http://www.bssa.org.uk/topics.php?article=668" TargetMode="External"/><Relationship Id="rId18" Type="http://schemas.openxmlformats.org/officeDocument/2006/relationships/hyperlink" Target="http://www.bssa.org.uk/topics.php?article=44" TargetMode="External"/><Relationship Id="rId3" Type="http://schemas.openxmlformats.org/officeDocument/2006/relationships/hyperlink" Target="http://www.worldstainless.org/Files/issf/Education_references/Zrefs_on_corrosion.zip" TargetMode="External"/><Relationship Id="rId7" Type="http://schemas.openxmlformats.org/officeDocument/2006/relationships/hyperlink" Target="http://www.bssa.org.uk/topics.php?article=111" TargetMode="External"/><Relationship Id="rId12" Type="http://schemas.openxmlformats.org/officeDocument/2006/relationships/hyperlink" Target="http://en.wikipedia.org/wiki/Galvanic_corrosion" TargetMode="External"/><Relationship Id="rId17" Type="http://schemas.openxmlformats.org/officeDocument/2006/relationships/hyperlink" Target="http://www.bssa.org.uk/topics.php?article=606" TargetMode="External"/><Relationship Id="rId2" Type="http://schemas.openxmlformats.org/officeDocument/2006/relationships/hyperlink" Target="http://corrosion.kaist.ac.kr/" TargetMode="External"/><Relationship Id="rId16" Type="http://schemas.openxmlformats.org/officeDocument/2006/relationships/hyperlink" Target="http://www.aperam.com/uploads/stainlesseurope/TechnicalPublications/Duplex_Maastricht_EN-22p-7064Ko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e-inc.com/esca.html" TargetMode="External"/><Relationship Id="rId11" Type="http://schemas.openxmlformats.org/officeDocument/2006/relationships/hyperlink" Target="http://www.imoa.info/download_files/stainless-steel/IMOA_Houska-Selecting_Stainless_Steel_for_Optimum_Perormance.pdf" TargetMode="External"/><Relationship Id="rId5" Type="http://schemas.openxmlformats.org/officeDocument/2006/relationships/hyperlink" Target="http://www.corrosionclinic.com/corrosion_online_lectures/ME303L10.HTM" TargetMode="External"/><Relationship Id="rId15" Type="http://schemas.openxmlformats.org/officeDocument/2006/relationships/hyperlink" Target="http://www.outokumpu.com/en/stainless-steel/grades/duplex/Pages/default.aspx" TargetMode="External"/><Relationship Id="rId10" Type="http://schemas.openxmlformats.org/officeDocument/2006/relationships/hyperlink" Target="http://www.imoa.info/molybdenum-uses/molybdenum-grade-stainless-steels/steel-grades.php" TargetMode="External"/><Relationship Id="rId19" Type="http://schemas.openxmlformats.org/officeDocument/2006/relationships/hyperlink" Target="http://www.bssa.org.uk/topics.php?article=46" TargetMode="External"/><Relationship Id="rId4" Type="http://schemas.openxmlformats.org/officeDocument/2006/relationships/hyperlink" Target="http://corrosion-doctors.org/Corrosion-History/Course.htm" TargetMode="External"/><Relationship Id="rId9" Type="http://schemas.openxmlformats.org/officeDocument/2006/relationships/hyperlink" Target="http://www.imoa.info/download_files/stainless-steel/Duplex_Stainless_Steel_3rd_Edition.pdf" TargetMode="External"/><Relationship Id="rId14" Type="http://schemas.openxmlformats.org/officeDocument/2006/relationships/hyperlink" Target="http://www.stainless-steel-world.net/pdf/SSW_0812_duplex.pdf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1</a:t>
            </a:fld>
            <a:endParaRPr lang="fr-BE"/>
          </a:p>
        </p:txBody>
      </p:sp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pl-PL" sz="3600" dirty="0"/>
              <a:t>Prezentacja dla wykładowców</a:t>
            </a:r>
            <a:br>
              <a:rPr lang="pl-PL" sz="3600" dirty="0"/>
            </a:br>
            <a:r>
              <a:rPr lang="pl-PL" sz="3600" dirty="0"/>
              <a:t>architektury i budownictwa</a:t>
            </a:r>
            <a:endParaRPr lang="fr-BE" sz="36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/>
          <a:p>
            <a:r>
              <a:rPr lang="pl-PL" sz="4000" b="1" dirty="0">
                <a:solidFill>
                  <a:srgbClr val="FFC000"/>
                </a:solidFill>
              </a:rPr>
              <a:t>Rozdział 05</a:t>
            </a:r>
            <a:r>
              <a:rPr lang="fi-FI" sz="4000" b="1" dirty="0">
                <a:solidFill>
                  <a:srgbClr val="FFC000"/>
                </a:solidFill>
              </a:rPr>
              <a:t>: </a:t>
            </a:r>
            <a:br>
              <a:rPr lang="fi-FI" sz="4000" b="1" dirty="0">
                <a:solidFill>
                  <a:srgbClr val="FFC000"/>
                </a:solidFill>
              </a:rPr>
            </a:br>
            <a:r>
              <a:rPr lang="pl-PL" sz="4000" b="1" dirty="0">
                <a:solidFill>
                  <a:srgbClr val="FFC000"/>
                </a:solidFill>
              </a:rPr>
              <a:t>Odporność korozyjna </a:t>
            </a:r>
            <a:br>
              <a:rPr lang="pl-PL" sz="4000" b="1" dirty="0">
                <a:solidFill>
                  <a:srgbClr val="FFC000"/>
                </a:solidFill>
              </a:rPr>
            </a:br>
            <a:r>
              <a:rPr lang="pl-PL" sz="4000" b="1" dirty="0">
                <a:solidFill>
                  <a:srgbClr val="FFC000"/>
                </a:solidFill>
              </a:rPr>
              <a:t>stali nierdzewnych</a:t>
            </a:r>
            <a:endParaRPr lang="en-GB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13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Zniszczenie warstwy ochronnej</a:t>
            </a:r>
            <a:endParaRPr lang="en-GB" dirty="0"/>
          </a:p>
        </p:txBody>
      </p: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557213" y="1469656"/>
            <a:ext cx="3441700" cy="1389062"/>
            <a:chOff x="351" y="681"/>
            <a:chExt cx="2168" cy="875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351" y="946"/>
              <a:ext cx="2168" cy="61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E6E6E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351" y="943"/>
              <a:ext cx="2168" cy="78"/>
            </a:xfrm>
            <a:prstGeom prst="rect">
              <a:avLst/>
            </a:prstGeom>
            <a:solidFill>
              <a:srgbClr val="777777"/>
            </a:solidFill>
            <a:ln w="9525">
              <a:solidFill>
                <a:srgbClr val="91919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890" y="1022"/>
              <a:ext cx="103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pl-PL" sz="1700" b="1" dirty="0">
                  <a:solidFill>
                    <a:srgbClr val="000000"/>
                  </a:solidFill>
                </a:rPr>
                <a:t>Warstwa pasywna</a:t>
              </a:r>
              <a:endParaRPr lang="en-GB" b="1" dirty="0">
                <a:solidFill>
                  <a:schemeClr val="tx2"/>
                </a:solidFill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779" y="681"/>
              <a:ext cx="1215" cy="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pl-PL" sz="2200" b="1" dirty="0"/>
                <a:t>Stal nierdzewna</a:t>
              </a:r>
              <a:endParaRPr lang="en-GB" b="1" dirty="0"/>
            </a:p>
          </p:txBody>
        </p: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557213" y="3109543"/>
            <a:ext cx="3441700" cy="1443038"/>
            <a:chOff x="351" y="1804"/>
            <a:chExt cx="2168" cy="909"/>
          </a:xfrm>
        </p:grpSpPr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51" y="2103"/>
              <a:ext cx="2168" cy="61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E6E6E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51" y="2099"/>
              <a:ext cx="2168" cy="78"/>
            </a:xfrm>
            <a:prstGeom prst="rect">
              <a:avLst/>
            </a:prstGeom>
            <a:solidFill>
              <a:srgbClr val="777777"/>
            </a:solidFill>
            <a:ln w="9525">
              <a:solidFill>
                <a:srgbClr val="91919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095" y="2081"/>
              <a:ext cx="676" cy="278"/>
            </a:xfrm>
            <a:custGeom>
              <a:avLst/>
              <a:gdLst>
                <a:gd name="T0" fmla="*/ 0 w 1352"/>
                <a:gd name="T1" fmla="*/ 0 h 556"/>
                <a:gd name="T2" fmla="*/ 22 w 1352"/>
                <a:gd name="T3" fmla="*/ 0 h 556"/>
                <a:gd name="T4" fmla="*/ 11 w 1352"/>
                <a:gd name="T5" fmla="*/ 9 h 556"/>
                <a:gd name="T6" fmla="*/ 0 w 1352"/>
                <a:gd name="T7" fmla="*/ 0 h 5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2"/>
                <a:gd name="T13" fmla="*/ 0 h 556"/>
                <a:gd name="T14" fmla="*/ 1352 w 1352"/>
                <a:gd name="T15" fmla="*/ 556 h 5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2" h="556">
                  <a:moveTo>
                    <a:pt x="0" y="0"/>
                  </a:moveTo>
                  <a:lnTo>
                    <a:pt x="1352" y="0"/>
                  </a:lnTo>
                  <a:lnTo>
                    <a:pt x="678" y="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1096" y="2004"/>
              <a:ext cx="671" cy="283"/>
            </a:xfrm>
            <a:custGeom>
              <a:avLst/>
              <a:gdLst>
                <a:gd name="T0" fmla="*/ 0 w 1341"/>
                <a:gd name="T1" fmla="*/ 0 h 565"/>
                <a:gd name="T2" fmla="*/ 11 w 1341"/>
                <a:gd name="T3" fmla="*/ 9 h 565"/>
                <a:gd name="T4" fmla="*/ 21 w 1341"/>
                <a:gd name="T5" fmla="*/ 0 h 565"/>
                <a:gd name="T6" fmla="*/ 0 60000 65536"/>
                <a:gd name="T7" fmla="*/ 0 60000 65536"/>
                <a:gd name="T8" fmla="*/ 0 60000 65536"/>
                <a:gd name="T9" fmla="*/ 0 w 1341"/>
                <a:gd name="T10" fmla="*/ 0 h 565"/>
                <a:gd name="T11" fmla="*/ 1341 w 1341"/>
                <a:gd name="T12" fmla="*/ 565 h 5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41" h="565">
                  <a:moveTo>
                    <a:pt x="0" y="0"/>
                  </a:moveTo>
                  <a:lnTo>
                    <a:pt x="670" y="565"/>
                  </a:lnTo>
                  <a:lnTo>
                    <a:pt x="1341" y="0"/>
                  </a:lnTo>
                </a:path>
              </a:pathLst>
            </a:custGeom>
            <a:solidFill>
              <a:srgbClr val="000000"/>
            </a:solidFill>
            <a:ln w="301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094" y="1804"/>
              <a:ext cx="675" cy="20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7" name="Group 55"/>
          <p:cNvGrpSpPr>
            <a:grpSpLocks/>
          </p:cNvGrpSpPr>
          <p:nvPr/>
        </p:nvGrpSpPr>
        <p:grpSpPr bwMode="auto">
          <a:xfrm>
            <a:off x="557213" y="4924056"/>
            <a:ext cx="3441700" cy="1306512"/>
            <a:chOff x="351" y="2947"/>
            <a:chExt cx="2168" cy="823"/>
          </a:xfrm>
        </p:grpSpPr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351" y="3160"/>
              <a:ext cx="2168" cy="61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E6E6E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351" y="3156"/>
              <a:ext cx="2168" cy="78"/>
            </a:xfrm>
            <a:prstGeom prst="rect">
              <a:avLst/>
            </a:prstGeom>
            <a:solidFill>
              <a:srgbClr val="777777"/>
            </a:solidFill>
            <a:ln w="9525">
              <a:solidFill>
                <a:srgbClr val="91919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097" y="3159"/>
              <a:ext cx="605" cy="258"/>
            </a:xfrm>
            <a:custGeom>
              <a:avLst/>
              <a:gdLst>
                <a:gd name="T0" fmla="*/ 0 w 1208"/>
                <a:gd name="T1" fmla="*/ 0 h 514"/>
                <a:gd name="T2" fmla="*/ 19 w 1208"/>
                <a:gd name="T3" fmla="*/ 0 h 514"/>
                <a:gd name="T4" fmla="*/ 10 w 1208"/>
                <a:gd name="T5" fmla="*/ 9 h 514"/>
                <a:gd name="T6" fmla="*/ 0 w 1208"/>
                <a:gd name="T7" fmla="*/ 0 h 5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8"/>
                <a:gd name="T13" fmla="*/ 0 h 514"/>
                <a:gd name="T14" fmla="*/ 1208 w 1208"/>
                <a:gd name="T15" fmla="*/ 514 h 5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8" h="514">
                  <a:moveTo>
                    <a:pt x="0" y="0"/>
                  </a:moveTo>
                  <a:lnTo>
                    <a:pt x="1208" y="0"/>
                  </a:lnTo>
                  <a:lnTo>
                    <a:pt x="605" y="5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7777"/>
            </a:solidFill>
            <a:ln w="9525">
              <a:solidFill>
                <a:srgbClr val="9191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1197" y="3144"/>
              <a:ext cx="400" cy="137"/>
            </a:xfrm>
            <a:custGeom>
              <a:avLst/>
              <a:gdLst>
                <a:gd name="T0" fmla="*/ 7 w 800"/>
                <a:gd name="T1" fmla="*/ 5 h 274"/>
                <a:gd name="T2" fmla="*/ 9 w 800"/>
                <a:gd name="T3" fmla="*/ 4 h 274"/>
                <a:gd name="T4" fmla="*/ 10 w 800"/>
                <a:gd name="T5" fmla="*/ 3 h 274"/>
                <a:gd name="T6" fmla="*/ 12 w 800"/>
                <a:gd name="T7" fmla="*/ 2 h 274"/>
                <a:gd name="T8" fmla="*/ 13 w 800"/>
                <a:gd name="T9" fmla="*/ 1 h 274"/>
                <a:gd name="T10" fmla="*/ 13 w 800"/>
                <a:gd name="T11" fmla="*/ 0 h 274"/>
                <a:gd name="T12" fmla="*/ 1 w 800"/>
                <a:gd name="T13" fmla="*/ 0 h 274"/>
                <a:gd name="T14" fmla="*/ 0 w 800"/>
                <a:gd name="T15" fmla="*/ 1 h 274"/>
                <a:gd name="T16" fmla="*/ 2 w 800"/>
                <a:gd name="T17" fmla="*/ 2 h 274"/>
                <a:gd name="T18" fmla="*/ 3 w 800"/>
                <a:gd name="T19" fmla="*/ 3 h 274"/>
                <a:gd name="T20" fmla="*/ 5 w 800"/>
                <a:gd name="T21" fmla="*/ 4 h 274"/>
                <a:gd name="T22" fmla="*/ 7 w 800"/>
                <a:gd name="T23" fmla="*/ 5 h 274"/>
                <a:gd name="T24" fmla="*/ 7 w 800"/>
                <a:gd name="T25" fmla="*/ 5 h 2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0"/>
                <a:gd name="T40" fmla="*/ 0 h 274"/>
                <a:gd name="T41" fmla="*/ 800 w 800"/>
                <a:gd name="T42" fmla="*/ 274 h 2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0" h="274">
                  <a:moveTo>
                    <a:pt x="396" y="272"/>
                  </a:moveTo>
                  <a:lnTo>
                    <a:pt x="513" y="236"/>
                  </a:lnTo>
                  <a:lnTo>
                    <a:pt x="622" y="176"/>
                  </a:lnTo>
                  <a:lnTo>
                    <a:pt x="719" y="98"/>
                  </a:lnTo>
                  <a:lnTo>
                    <a:pt x="800" y="2"/>
                  </a:lnTo>
                  <a:lnTo>
                    <a:pt x="79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79" y="96"/>
                  </a:lnTo>
                  <a:lnTo>
                    <a:pt x="175" y="175"/>
                  </a:lnTo>
                  <a:lnTo>
                    <a:pt x="284" y="234"/>
                  </a:lnTo>
                  <a:lnTo>
                    <a:pt x="404" y="274"/>
                  </a:lnTo>
                  <a:lnTo>
                    <a:pt x="396" y="2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786" y="2947"/>
              <a:ext cx="123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pl-PL" sz="1700" b="1" dirty="0"/>
                <a:t>Samoczynna naprawa</a:t>
              </a:r>
              <a:endParaRPr lang="en-GB" b="1" dirty="0"/>
            </a:p>
          </p:txBody>
        </p:sp>
        <p:sp>
          <p:nvSpPr>
            <p:cNvPr id="23" name="AutoShape 17"/>
            <p:cNvSpPr>
              <a:spLocks noChangeArrowheads="1"/>
            </p:cNvSpPr>
            <p:nvPr/>
          </p:nvSpPr>
          <p:spPr bwMode="auto">
            <a:xfrm rot="6905317" flipV="1">
              <a:off x="1190" y="3103"/>
              <a:ext cx="27" cy="123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8001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AutoShape 18"/>
            <p:cNvSpPr>
              <a:spLocks noChangeArrowheads="1"/>
            </p:cNvSpPr>
            <p:nvPr/>
          </p:nvSpPr>
          <p:spPr bwMode="auto">
            <a:xfrm rot="-6708660" flipH="1" flipV="1">
              <a:off x="1586" y="3099"/>
              <a:ext cx="27" cy="123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8001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5" name="Group 19"/>
          <p:cNvGrpSpPr>
            <a:grpSpLocks/>
          </p:cNvGrpSpPr>
          <p:nvPr/>
        </p:nvGrpSpPr>
        <p:grpSpPr bwMode="auto">
          <a:xfrm>
            <a:off x="5080000" y="1398218"/>
            <a:ext cx="3441700" cy="1517650"/>
            <a:chOff x="3200" y="881"/>
            <a:chExt cx="2168" cy="956"/>
          </a:xfrm>
        </p:grpSpPr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3200" y="1227"/>
              <a:ext cx="2168" cy="61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3200" y="1257"/>
              <a:ext cx="2168" cy="4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3200" y="1196"/>
              <a:ext cx="2168" cy="5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Rectangle 23"/>
            <p:cNvSpPr>
              <a:spLocks noChangeArrowheads="1"/>
            </p:cNvSpPr>
            <p:nvPr/>
          </p:nvSpPr>
          <p:spPr bwMode="auto">
            <a:xfrm>
              <a:off x="3200" y="1145"/>
              <a:ext cx="2168" cy="46"/>
            </a:xfrm>
            <a:prstGeom prst="rect">
              <a:avLst/>
            </a:prstGeom>
            <a:solidFill>
              <a:srgbClr val="00EFEF"/>
            </a:solidFill>
            <a:ln w="9525">
              <a:solidFill>
                <a:srgbClr val="00EF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3454" y="1309"/>
              <a:ext cx="151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pl-PL" sz="1700" b="1" dirty="0"/>
                <a:t>Wielowarstwowa powłoka</a:t>
              </a:r>
              <a:br>
                <a:rPr lang="pl-PL" sz="1700" b="1" dirty="0"/>
              </a:br>
              <a:r>
                <a:rPr lang="pl-PL" sz="1700" b="1" dirty="0"/>
                <a:t>malarska</a:t>
              </a:r>
              <a:endParaRPr lang="en-GB" b="1" dirty="0"/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3772" y="881"/>
              <a:ext cx="97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pl-PL" sz="2200" b="1" dirty="0"/>
                <a:t>Stal węglowa</a:t>
              </a:r>
              <a:endParaRPr lang="en-GB" b="1" dirty="0"/>
            </a:p>
          </p:txBody>
        </p:sp>
      </p:grpSp>
      <p:grpSp>
        <p:nvGrpSpPr>
          <p:cNvPr id="32" name="Group 26"/>
          <p:cNvGrpSpPr>
            <a:grpSpLocks/>
          </p:cNvGrpSpPr>
          <p:nvPr/>
        </p:nvGrpSpPr>
        <p:grpSpPr bwMode="auto">
          <a:xfrm>
            <a:off x="5080000" y="3106368"/>
            <a:ext cx="3441700" cy="1547813"/>
            <a:chOff x="3200" y="2011"/>
            <a:chExt cx="2168" cy="975"/>
          </a:xfrm>
        </p:grpSpPr>
        <p:sp>
          <p:nvSpPr>
            <p:cNvPr id="33" name="Rectangle 27"/>
            <p:cNvSpPr>
              <a:spLocks noChangeArrowheads="1"/>
            </p:cNvSpPr>
            <p:nvPr/>
          </p:nvSpPr>
          <p:spPr bwMode="auto">
            <a:xfrm>
              <a:off x="3200" y="2294"/>
              <a:ext cx="2168" cy="46"/>
            </a:xfrm>
            <a:prstGeom prst="rect">
              <a:avLst/>
            </a:prstGeom>
            <a:solidFill>
              <a:srgbClr val="00EFEF"/>
            </a:solidFill>
            <a:ln w="9525">
              <a:solidFill>
                <a:srgbClr val="00EF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Rectangle 28"/>
            <p:cNvSpPr>
              <a:spLocks noChangeArrowheads="1"/>
            </p:cNvSpPr>
            <p:nvPr/>
          </p:nvSpPr>
          <p:spPr bwMode="auto">
            <a:xfrm>
              <a:off x="3200" y="2376"/>
              <a:ext cx="2168" cy="61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3200" y="2404"/>
              <a:ext cx="2168" cy="4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3200" y="2343"/>
              <a:ext cx="2168" cy="5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3944" y="2275"/>
              <a:ext cx="676" cy="278"/>
            </a:xfrm>
            <a:custGeom>
              <a:avLst/>
              <a:gdLst>
                <a:gd name="T0" fmla="*/ 0 w 1352"/>
                <a:gd name="T1" fmla="*/ 0 h 556"/>
                <a:gd name="T2" fmla="*/ 22 w 1352"/>
                <a:gd name="T3" fmla="*/ 0 h 556"/>
                <a:gd name="T4" fmla="*/ 11 w 1352"/>
                <a:gd name="T5" fmla="*/ 9 h 556"/>
                <a:gd name="T6" fmla="*/ 0 w 1352"/>
                <a:gd name="T7" fmla="*/ 0 h 5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2"/>
                <a:gd name="T13" fmla="*/ 0 h 556"/>
                <a:gd name="T14" fmla="*/ 1352 w 1352"/>
                <a:gd name="T15" fmla="*/ 556 h 5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2" h="556">
                  <a:moveTo>
                    <a:pt x="0" y="0"/>
                  </a:moveTo>
                  <a:lnTo>
                    <a:pt x="1352" y="0"/>
                  </a:lnTo>
                  <a:lnTo>
                    <a:pt x="678" y="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3949" y="2188"/>
              <a:ext cx="671" cy="282"/>
            </a:xfrm>
            <a:custGeom>
              <a:avLst/>
              <a:gdLst>
                <a:gd name="T0" fmla="*/ 0 w 1342"/>
                <a:gd name="T1" fmla="*/ 0 h 565"/>
                <a:gd name="T2" fmla="*/ 11 w 1342"/>
                <a:gd name="T3" fmla="*/ 8 h 565"/>
                <a:gd name="T4" fmla="*/ 21 w 1342"/>
                <a:gd name="T5" fmla="*/ 0 h 565"/>
                <a:gd name="T6" fmla="*/ 0 60000 65536"/>
                <a:gd name="T7" fmla="*/ 0 60000 65536"/>
                <a:gd name="T8" fmla="*/ 0 60000 65536"/>
                <a:gd name="T9" fmla="*/ 0 w 1342"/>
                <a:gd name="T10" fmla="*/ 0 h 565"/>
                <a:gd name="T11" fmla="*/ 1342 w 1342"/>
                <a:gd name="T12" fmla="*/ 565 h 5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42" h="565">
                  <a:moveTo>
                    <a:pt x="0" y="0"/>
                  </a:moveTo>
                  <a:lnTo>
                    <a:pt x="671" y="565"/>
                  </a:lnTo>
                  <a:lnTo>
                    <a:pt x="1342" y="0"/>
                  </a:lnTo>
                </a:path>
              </a:pathLst>
            </a:custGeom>
            <a:solidFill>
              <a:srgbClr val="000000"/>
            </a:solidFill>
            <a:ln w="301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9" name="Rectangle 33"/>
            <p:cNvSpPr>
              <a:spLocks noChangeArrowheads="1"/>
            </p:cNvSpPr>
            <p:nvPr/>
          </p:nvSpPr>
          <p:spPr bwMode="auto">
            <a:xfrm>
              <a:off x="3944" y="2011"/>
              <a:ext cx="675" cy="17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0" name="Group 34"/>
          <p:cNvGrpSpPr>
            <a:grpSpLocks/>
          </p:cNvGrpSpPr>
          <p:nvPr/>
        </p:nvGrpSpPr>
        <p:grpSpPr bwMode="auto">
          <a:xfrm>
            <a:off x="5075238" y="4830393"/>
            <a:ext cx="3441700" cy="1454150"/>
            <a:chOff x="3197" y="3097"/>
            <a:chExt cx="2168" cy="916"/>
          </a:xfrm>
        </p:grpSpPr>
        <p:sp>
          <p:nvSpPr>
            <p:cNvPr id="41" name="Rectangle 35"/>
            <p:cNvSpPr>
              <a:spLocks noChangeArrowheads="1"/>
            </p:cNvSpPr>
            <p:nvPr/>
          </p:nvSpPr>
          <p:spPr bwMode="auto">
            <a:xfrm>
              <a:off x="3197" y="3449"/>
              <a:ext cx="2168" cy="56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Rectangle 36"/>
            <p:cNvSpPr>
              <a:spLocks noChangeArrowheads="1"/>
            </p:cNvSpPr>
            <p:nvPr/>
          </p:nvSpPr>
          <p:spPr bwMode="auto">
            <a:xfrm>
              <a:off x="3197" y="3479"/>
              <a:ext cx="2168" cy="4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Rectangle 37"/>
            <p:cNvSpPr>
              <a:spLocks noChangeArrowheads="1"/>
            </p:cNvSpPr>
            <p:nvPr/>
          </p:nvSpPr>
          <p:spPr bwMode="auto">
            <a:xfrm>
              <a:off x="3197" y="3369"/>
              <a:ext cx="2168" cy="46"/>
            </a:xfrm>
            <a:prstGeom prst="rect">
              <a:avLst/>
            </a:prstGeom>
            <a:solidFill>
              <a:srgbClr val="00EFEF"/>
            </a:solidFill>
            <a:ln w="9525">
              <a:solidFill>
                <a:srgbClr val="00EF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38"/>
            <p:cNvSpPr>
              <a:spLocks noChangeArrowheads="1"/>
            </p:cNvSpPr>
            <p:nvPr/>
          </p:nvSpPr>
          <p:spPr bwMode="auto">
            <a:xfrm>
              <a:off x="3197" y="3421"/>
              <a:ext cx="2168" cy="5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Rectangle 39"/>
            <p:cNvSpPr>
              <a:spLocks noChangeArrowheads="1"/>
            </p:cNvSpPr>
            <p:nvPr/>
          </p:nvSpPr>
          <p:spPr bwMode="auto">
            <a:xfrm>
              <a:off x="3846" y="3097"/>
              <a:ext cx="927" cy="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pl-PL" sz="1700" b="1" dirty="0"/>
                <a:t>Produkty korozji</a:t>
              </a:r>
              <a:endParaRPr lang="en-GB" b="1" dirty="0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4099" y="3337"/>
              <a:ext cx="458" cy="202"/>
            </a:xfrm>
            <a:custGeom>
              <a:avLst/>
              <a:gdLst>
                <a:gd name="T0" fmla="*/ 5 w 963"/>
                <a:gd name="T1" fmla="*/ 7 h 397"/>
                <a:gd name="T2" fmla="*/ 7 w 963"/>
                <a:gd name="T3" fmla="*/ 6 h 397"/>
                <a:gd name="T4" fmla="*/ 9 w 963"/>
                <a:gd name="T5" fmla="*/ 5 h 397"/>
                <a:gd name="T6" fmla="*/ 10 w 963"/>
                <a:gd name="T7" fmla="*/ 3 h 397"/>
                <a:gd name="T8" fmla="*/ 11 w 963"/>
                <a:gd name="T9" fmla="*/ 1 h 397"/>
                <a:gd name="T10" fmla="*/ 11 w 963"/>
                <a:gd name="T11" fmla="*/ 0 h 397"/>
                <a:gd name="T12" fmla="*/ 0 w 963"/>
                <a:gd name="T13" fmla="*/ 0 h 397"/>
                <a:gd name="T14" fmla="*/ 0 w 963"/>
                <a:gd name="T15" fmla="*/ 1 h 397"/>
                <a:gd name="T16" fmla="*/ 1 w 963"/>
                <a:gd name="T17" fmla="*/ 3 h 397"/>
                <a:gd name="T18" fmla="*/ 2 w 963"/>
                <a:gd name="T19" fmla="*/ 5 h 397"/>
                <a:gd name="T20" fmla="*/ 4 w 963"/>
                <a:gd name="T21" fmla="*/ 6 h 397"/>
                <a:gd name="T22" fmla="*/ 6 w 963"/>
                <a:gd name="T23" fmla="*/ 7 h 397"/>
                <a:gd name="T24" fmla="*/ 5 w 963"/>
                <a:gd name="T25" fmla="*/ 7 h 3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63"/>
                <a:gd name="T40" fmla="*/ 0 h 397"/>
                <a:gd name="T41" fmla="*/ 963 w 963"/>
                <a:gd name="T42" fmla="*/ 397 h 3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63" h="397">
                  <a:moveTo>
                    <a:pt x="476" y="394"/>
                  </a:moveTo>
                  <a:lnTo>
                    <a:pt x="617" y="340"/>
                  </a:lnTo>
                  <a:lnTo>
                    <a:pt x="749" y="254"/>
                  </a:lnTo>
                  <a:lnTo>
                    <a:pt x="865" y="141"/>
                  </a:lnTo>
                  <a:lnTo>
                    <a:pt x="963" y="3"/>
                  </a:lnTo>
                  <a:lnTo>
                    <a:pt x="954" y="0"/>
                  </a:lnTo>
                  <a:lnTo>
                    <a:pt x="4" y="0"/>
                  </a:lnTo>
                  <a:lnTo>
                    <a:pt x="0" y="6"/>
                  </a:lnTo>
                  <a:lnTo>
                    <a:pt x="96" y="142"/>
                  </a:lnTo>
                  <a:lnTo>
                    <a:pt x="212" y="256"/>
                  </a:lnTo>
                  <a:lnTo>
                    <a:pt x="343" y="340"/>
                  </a:lnTo>
                  <a:lnTo>
                    <a:pt x="486" y="397"/>
                  </a:lnTo>
                  <a:lnTo>
                    <a:pt x="476" y="3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3942" y="3373"/>
              <a:ext cx="648" cy="292"/>
            </a:xfrm>
            <a:custGeom>
              <a:avLst/>
              <a:gdLst>
                <a:gd name="T0" fmla="*/ 0 w 1360"/>
                <a:gd name="T1" fmla="*/ 0 h 574"/>
                <a:gd name="T2" fmla="*/ 16 w 1360"/>
                <a:gd name="T3" fmla="*/ 0 h 574"/>
                <a:gd name="T4" fmla="*/ 8 w 1360"/>
                <a:gd name="T5" fmla="*/ 10 h 574"/>
                <a:gd name="T6" fmla="*/ 0 w 1360"/>
                <a:gd name="T7" fmla="*/ 0 h 5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0"/>
                <a:gd name="T13" fmla="*/ 0 h 574"/>
                <a:gd name="T14" fmla="*/ 1360 w 1360"/>
                <a:gd name="T15" fmla="*/ 574 h 5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0" h="574">
                  <a:moveTo>
                    <a:pt x="0" y="0"/>
                  </a:moveTo>
                  <a:lnTo>
                    <a:pt x="1360" y="0"/>
                  </a:lnTo>
                  <a:lnTo>
                    <a:pt x="681" y="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3927" y="3328"/>
              <a:ext cx="738" cy="337"/>
            </a:xfrm>
            <a:custGeom>
              <a:avLst/>
              <a:gdLst>
                <a:gd name="T0" fmla="*/ 0 w 1549"/>
                <a:gd name="T1" fmla="*/ 2 h 662"/>
                <a:gd name="T2" fmla="*/ 2 w 1549"/>
                <a:gd name="T3" fmla="*/ 2 h 662"/>
                <a:gd name="T4" fmla="*/ 0 w 1549"/>
                <a:gd name="T5" fmla="*/ 2 h 662"/>
                <a:gd name="T6" fmla="*/ 4 w 1549"/>
                <a:gd name="T7" fmla="*/ 3 h 662"/>
                <a:gd name="T8" fmla="*/ 1 w 1549"/>
                <a:gd name="T9" fmla="*/ 2 h 662"/>
                <a:gd name="T10" fmla="*/ 5 w 1549"/>
                <a:gd name="T11" fmla="*/ 3 h 662"/>
                <a:gd name="T12" fmla="*/ 2 w 1549"/>
                <a:gd name="T13" fmla="*/ 5 h 662"/>
                <a:gd name="T14" fmla="*/ 5 w 1549"/>
                <a:gd name="T15" fmla="*/ 5 h 662"/>
                <a:gd name="T16" fmla="*/ 0 w 1549"/>
                <a:gd name="T17" fmla="*/ 3 h 662"/>
                <a:gd name="T18" fmla="*/ 1 w 1549"/>
                <a:gd name="T19" fmla="*/ 3 h 662"/>
                <a:gd name="T20" fmla="*/ 1 w 1549"/>
                <a:gd name="T21" fmla="*/ 2 h 662"/>
                <a:gd name="T22" fmla="*/ 4 w 1549"/>
                <a:gd name="T23" fmla="*/ 5 h 662"/>
                <a:gd name="T24" fmla="*/ 2 w 1549"/>
                <a:gd name="T25" fmla="*/ 4 h 662"/>
                <a:gd name="T26" fmla="*/ 4 w 1549"/>
                <a:gd name="T27" fmla="*/ 7 h 662"/>
                <a:gd name="T28" fmla="*/ 4 w 1549"/>
                <a:gd name="T29" fmla="*/ 4 h 662"/>
                <a:gd name="T30" fmla="*/ 5 w 1549"/>
                <a:gd name="T31" fmla="*/ 7 h 662"/>
                <a:gd name="T32" fmla="*/ 6 w 1549"/>
                <a:gd name="T33" fmla="*/ 8 h 662"/>
                <a:gd name="T34" fmla="*/ 4 w 1549"/>
                <a:gd name="T35" fmla="*/ 7 h 662"/>
                <a:gd name="T36" fmla="*/ 4 w 1549"/>
                <a:gd name="T37" fmla="*/ 4 h 662"/>
                <a:gd name="T38" fmla="*/ 8 w 1549"/>
                <a:gd name="T39" fmla="*/ 9 h 662"/>
                <a:gd name="T40" fmla="*/ 6 w 1549"/>
                <a:gd name="T41" fmla="*/ 7 h 662"/>
                <a:gd name="T42" fmla="*/ 6 w 1549"/>
                <a:gd name="T43" fmla="*/ 9 h 662"/>
                <a:gd name="T44" fmla="*/ 6 w 1549"/>
                <a:gd name="T45" fmla="*/ 8 h 662"/>
                <a:gd name="T46" fmla="*/ 10 w 1549"/>
                <a:gd name="T47" fmla="*/ 10 h 662"/>
                <a:gd name="T48" fmla="*/ 7 w 1549"/>
                <a:gd name="T49" fmla="*/ 10 h 662"/>
                <a:gd name="T50" fmla="*/ 10 w 1549"/>
                <a:gd name="T51" fmla="*/ 9 h 662"/>
                <a:gd name="T52" fmla="*/ 8 w 1549"/>
                <a:gd name="T53" fmla="*/ 11 h 662"/>
                <a:gd name="T54" fmla="*/ 8 w 1549"/>
                <a:gd name="T55" fmla="*/ 11 h 662"/>
                <a:gd name="T56" fmla="*/ 10 w 1549"/>
                <a:gd name="T57" fmla="*/ 11 h 662"/>
                <a:gd name="T58" fmla="*/ 11 w 1549"/>
                <a:gd name="T59" fmla="*/ 7 h 662"/>
                <a:gd name="T60" fmla="*/ 11 w 1549"/>
                <a:gd name="T61" fmla="*/ 6 h 662"/>
                <a:gd name="T62" fmla="*/ 11 w 1549"/>
                <a:gd name="T63" fmla="*/ 7 h 662"/>
                <a:gd name="T64" fmla="*/ 11 w 1549"/>
                <a:gd name="T65" fmla="*/ 6 h 662"/>
                <a:gd name="T66" fmla="*/ 14 w 1549"/>
                <a:gd name="T67" fmla="*/ 4 h 662"/>
                <a:gd name="T68" fmla="*/ 13 w 1549"/>
                <a:gd name="T69" fmla="*/ 6 h 662"/>
                <a:gd name="T70" fmla="*/ 14 w 1549"/>
                <a:gd name="T71" fmla="*/ 6 h 662"/>
                <a:gd name="T72" fmla="*/ 13 w 1549"/>
                <a:gd name="T73" fmla="*/ 8 h 662"/>
                <a:gd name="T74" fmla="*/ 14 w 1549"/>
                <a:gd name="T75" fmla="*/ 4 h 662"/>
                <a:gd name="T76" fmla="*/ 14 w 1549"/>
                <a:gd name="T77" fmla="*/ 3 h 662"/>
                <a:gd name="T78" fmla="*/ 15 w 1549"/>
                <a:gd name="T79" fmla="*/ 4 h 662"/>
                <a:gd name="T80" fmla="*/ 16 w 1549"/>
                <a:gd name="T81" fmla="*/ 3 h 662"/>
                <a:gd name="T82" fmla="*/ 14 w 1549"/>
                <a:gd name="T83" fmla="*/ 2 h 662"/>
                <a:gd name="T84" fmla="*/ 15 w 1549"/>
                <a:gd name="T85" fmla="*/ 4 h 662"/>
                <a:gd name="T86" fmla="*/ 15 w 1549"/>
                <a:gd name="T87" fmla="*/ 2 h 662"/>
                <a:gd name="T88" fmla="*/ 18 w 1549"/>
                <a:gd name="T89" fmla="*/ 1 h 662"/>
                <a:gd name="T90" fmla="*/ 17 w 1549"/>
                <a:gd name="T91" fmla="*/ 3 h 662"/>
                <a:gd name="T92" fmla="*/ 14 w 1549"/>
                <a:gd name="T93" fmla="*/ 3 h 662"/>
                <a:gd name="T94" fmla="*/ 15 w 1549"/>
                <a:gd name="T95" fmla="*/ 2 h 662"/>
                <a:gd name="T96" fmla="*/ 14 w 1549"/>
                <a:gd name="T97" fmla="*/ 3 h 662"/>
                <a:gd name="T98" fmla="*/ 14 w 1549"/>
                <a:gd name="T99" fmla="*/ 3 h 662"/>
                <a:gd name="T100" fmla="*/ 14 w 1549"/>
                <a:gd name="T101" fmla="*/ 2 h 662"/>
                <a:gd name="T102" fmla="*/ 14 w 1549"/>
                <a:gd name="T103" fmla="*/ 3 h 662"/>
                <a:gd name="T104" fmla="*/ 10 w 1549"/>
                <a:gd name="T105" fmla="*/ 8 h 662"/>
                <a:gd name="T106" fmla="*/ 11 w 1549"/>
                <a:gd name="T107" fmla="*/ 7 h 662"/>
                <a:gd name="T108" fmla="*/ 8 w 1549"/>
                <a:gd name="T109" fmla="*/ 9 h 662"/>
                <a:gd name="T110" fmla="*/ 10 w 1549"/>
                <a:gd name="T111" fmla="*/ 6 h 662"/>
                <a:gd name="T112" fmla="*/ 8 w 1549"/>
                <a:gd name="T113" fmla="*/ 8 h 662"/>
                <a:gd name="T114" fmla="*/ 11 w 1549"/>
                <a:gd name="T115" fmla="*/ 7 h 66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49"/>
                <a:gd name="T175" fmla="*/ 0 h 662"/>
                <a:gd name="T176" fmla="*/ 1549 w 1549"/>
                <a:gd name="T177" fmla="*/ 662 h 66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49" h="662">
                  <a:moveTo>
                    <a:pt x="40" y="64"/>
                  </a:moveTo>
                  <a:lnTo>
                    <a:pt x="40" y="54"/>
                  </a:lnTo>
                  <a:lnTo>
                    <a:pt x="27" y="52"/>
                  </a:lnTo>
                  <a:lnTo>
                    <a:pt x="16" y="74"/>
                  </a:lnTo>
                  <a:lnTo>
                    <a:pt x="1" y="83"/>
                  </a:lnTo>
                  <a:lnTo>
                    <a:pt x="1" y="95"/>
                  </a:lnTo>
                  <a:lnTo>
                    <a:pt x="15" y="117"/>
                  </a:lnTo>
                  <a:lnTo>
                    <a:pt x="39" y="129"/>
                  </a:lnTo>
                  <a:lnTo>
                    <a:pt x="120" y="129"/>
                  </a:lnTo>
                  <a:lnTo>
                    <a:pt x="134" y="118"/>
                  </a:lnTo>
                  <a:lnTo>
                    <a:pt x="148" y="120"/>
                  </a:lnTo>
                  <a:lnTo>
                    <a:pt x="149" y="98"/>
                  </a:lnTo>
                  <a:lnTo>
                    <a:pt x="135" y="75"/>
                  </a:lnTo>
                  <a:lnTo>
                    <a:pt x="55" y="64"/>
                  </a:lnTo>
                  <a:lnTo>
                    <a:pt x="27" y="63"/>
                  </a:lnTo>
                  <a:lnTo>
                    <a:pt x="16" y="63"/>
                  </a:lnTo>
                  <a:lnTo>
                    <a:pt x="1" y="74"/>
                  </a:lnTo>
                  <a:lnTo>
                    <a:pt x="1" y="83"/>
                  </a:lnTo>
                  <a:lnTo>
                    <a:pt x="0" y="150"/>
                  </a:lnTo>
                  <a:lnTo>
                    <a:pt x="14" y="174"/>
                  </a:lnTo>
                  <a:lnTo>
                    <a:pt x="119" y="194"/>
                  </a:lnTo>
                  <a:lnTo>
                    <a:pt x="280" y="198"/>
                  </a:lnTo>
                  <a:lnTo>
                    <a:pt x="308" y="190"/>
                  </a:lnTo>
                  <a:lnTo>
                    <a:pt x="319" y="178"/>
                  </a:lnTo>
                  <a:lnTo>
                    <a:pt x="310" y="111"/>
                  </a:lnTo>
                  <a:lnTo>
                    <a:pt x="282" y="88"/>
                  </a:lnTo>
                  <a:lnTo>
                    <a:pt x="202" y="78"/>
                  </a:lnTo>
                  <a:lnTo>
                    <a:pt x="122" y="75"/>
                  </a:lnTo>
                  <a:lnTo>
                    <a:pt x="108" y="75"/>
                  </a:lnTo>
                  <a:lnTo>
                    <a:pt x="108" y="84"/>
                  </a:lnTo>
                  <a:lnTo>
                    <a:pt x="108" y="107"/>
                  </a:lnTo>
                  <a:lnTo>
                    <a:pt x="188" y="131"/>
                  </a:lnTo>
                  <a:lnTo>
                    <a:pt x="294" y="144"/>
                  </a:lnTo>
                  <a:lnTo>
                    <a:pt x="401" y="157"/>
                  </a:lnTo>
                  <a:lnTo>
                    <a:pt x="412" y="157"/>
                  </a:lnTo>
                  <a:lnTo>
                    <a:pt x="388" y="146"/>
                  </a:lnTo>
                  <a:lnTo>
                    <a:pt x="281" y="144"/>
                  </a:lnTo>
                  <a:lnTo>
                    <a:pt x="265" y="144"/>
                  </a:lnTo>
                  <a:lnTo>
                    <a:pt x="240" y="143"/>
                  </a:lnTo>
                  <a:lnTo>
                    <a:pt x="213" y="165"/>
                  </a:lnTo>
                  <a:lnTo>
                    <a:pt x="186" y="229"/>
                  </a:lnTo>
                  <a:lnTo>
                    <a:pt x="186" y="293"/>
                  </a:lnTo>
                  <a:lnTo>
                    <a:pt x="185" y="357"/>
                  </a:lnTo>
                  <a:lnTo>
                    <a:pt x="290" y="358"/>
                  </a:lnTo>
                  <a:lnTo>
                    <a:pt x="397" y="373"/>
                  </a:lnTo>
                  <a:lnTo>
                    <a:pt x="425" y="361"/>
                  </a:lnTo>
                  <a:lnTo>
                    <a:pt x="425" y="339"/>
                  </a:lnTo>
                  <a:lnTo>
                    <a:pt x="426" y="255"/>
                  </a:lnTo>
                  <a:lnTo>
                    <a:pt x="347" y="190"/>
                  </a:lnTo>
                  <a:lnTo>
                    <a:pt x="239" y="165"/>
                  </a:lnTo>
                  <a:lnTo>
                    <a:pt x="162" y="153"/>
                  </a:lnTo>
                  <a:lnTo>
                    <a:pt x="79" y="151"/>
                  </a:lnTo>
                  <a:lnTo>
                    <a:pt x="68" y="151"/>
                  </a:lnTo>
                  <a:lnTo>
                    <a:pt x="53" y="162"/>
                  </a:lnTo>
                  <a:lnTo>
                    <a:pt x="53" y="186"/>
                  </a:lnTo>
                  <a:lnTo>
                    <a:pt x="53" y="206"/>
                  </a:lnTo>
                  <a:lnTo>
                    <a:pt x="78" y="216"/>
                  </a:lnTo>
                  <a:lnTo>
                    <a:pt x="93" y="216"/>
                  </a:lnTo>
                  <a:lnTo>
                    <a:pt x="105" y="206"/>
                  </a:lnTo>
                  <a:lnTo>
                    <a:pt x="120" y="141"/>
                  </a:lnTo>
                  <a:lnTo>
                    <a:pt x="135" y="75"/>
                  </a:lnTo>
                  <a:lnTo>
                    <a:pt x="135" y="10"/>
                  </a:lnTo>
                  <a:lnTo>
                    <a:pt x="123" y="0"/>
                  </a:lnTo>
                  <a:lnTo>
                    <a:pt x="96" y="0"/>
                  </a:lnTo>
                  <a:lnTo>
                    <a:pt x="95" y="10"/>
                  </a:lnTo>
                  <a:lnTo>
                    <a:pt x="122" y="96"/>
                  </a:lnTo>
                  <a:lnTo>
                    <a:pt x="225" y="189"/>
                  </a:lnTo>
                  <a:lnTo>
                    <a:pt x="334" y="209"/>
                  </a:lnTo>
                  <a:lnTo>
                    <a:pt x="358" y="230"/>
                  </a:lnTo>
                  <a:lnTo>
                    <a:pt x="373" y="243"/>
                  </a:lnTo>
                  <a:lnTo>
                    <a:pt x="345" y="263"/>
                  </a:lnTo>
                  <a:lnTo>
                    <a:pt x="333" y="275"/>
                  </a:lnTo>
                  <a:lnTo>
                    <a:pt x="358" y="275"/>
                  </a:lnTo>
                  <a:lnTo>
                    <a:pt x="386" y="277"/>
                  </a:lnTo>
                  <a:lnTo>
                    <a:pt x="398" y="266"/>
                  </a:lnTo>
                  <a:lnTo>
                    <a:pt x="398" y="244"/>
                  </a:lnTo>
                  <a:lnTo>
                    <a:pt x="318" y="230"/>
                  </a:lnTo>
                  <a:lnTo>
                    <a:pt x="212" y="229"/>
                  </a:lnTo>
                  <a:lnTo>
                    <a:pt x="198" y="240"/>
                  </a:lnTo>
                  <a:lnTo>
                    <a:pt x="198" y="327"/>
                  </a:lnTo>
                  <a:lnTo>
                    <a:pt x="197" y="348"/>
                  </a:lnTo>
                  <a:lnTo>
                    <a:pt x="211" y="370"/>
                  </a:lnTo>
                  <a:lnTo>
                    <a:pt x="236" y="370"/>
                  </a:lnTo>
                  <a:lnTo>
                    <a:pt x="317" y="371"/>
                  </a:lnTo>
                  <a:lnTo>
                    <a:pt x="332" y="358"/>
                  </a:lnTo>
                  <a:lnTo>
                    <a:pt x="332" y="337"/>
                  </a:lnTo>
                  <a:lnTo>
                    <a:pt x="333" y="253"/>
                  </a:lnTo>
                  <a:lnTo>
                    <a:pt x="306" y="230"/>
                  </a:lnTo>
                  <a:lnTo>
                    <a:pt x="308" y="220"/>
                  </a:lnTo>
                  <a:lnTo>
                    <a:pt x="306" y="241"/>
                  </a:lnTo>
                  <a:lnTo>
                    <a:pt x="410" y="331"/>
                  </a:lnTo>
                  <a:lnTo>
                    <a:pt x="544" y="395"/>
                  </a:lnTo>
                  <a:lnTo>
                    <a:pt x="557" y="408"/>
                  </a:lnTo>
                  <a:lnTo>
                    <a:pt x="476" y="408"/>
                  </a:lnTo>
                  <a:lnTo>
                    <a:pt x="448" y="407"/>
                  </a:lnTo>
                  <a:lnTo>
                    <a:pt x="436" y="407"/>
                  </a:lnTo>
                  <a:lnTo>
                    <a:pt x="436" y="416"/>
                  </a:lnTo>
                  <a:lnTo>
                    <a:pt x="436" y="439"/>
                  </a:lnTo>
                  <a:lnTo>
                    <a:pt x="462" y="459"/>
                  </a:lnTo>
                  <a:lnTo>
                    <a:pt x="475" y="460"/>
                  </a:lnTo>
                  <a:lnTo>
                    <a:pt x="502" y="451"/>
                  </a:lnTo>
                  <a:lnTo>
                    <a:pt x="518" y="440"/>
                  </a:lnTo>
                  <a:lnTo>
                    <a:pt x="490" y="374"/>
                  </a:lnTo>
                  <a:lnTo>
                    <a:pt x="409" y="351"/>
                  </a:lnTo>
                  <a:lnTo>
                    <a:pt x="332" y="337"/>
                  </a:lnTo>
                  <a:lnTo>
                    <a:pt x="332" y="358"/>
                  </a:lnTo>
                  <a:lnTo>
                    <a:pt x="332" y="381"/>
                  </a:lnTo>
                  <a:lnTo>
                    <a:pt x="357" y="392"/>
                  </a:lnTo>
                  <a:lnTo>
                    <a:pt x="371" y="405"/>
                  </a:lnTo>
                  <a:lnTo>
                    <a:pt x="383" y="407"/>
                  </a:lnTo>
                  <a:lnTo>
                    <a:pt x="397" y="394"/>
                  </a:lnTo>
                  <a:lnTo>
                    <a:pt x="409" y="373"/>
                  </a:lnTo>
                  <a:lnTo>
                    <a:pt x="410" y="284"/>
                  </a:lnTo>
                  <a:lnTo>
                    <a:pt x="308" y="198"/>
                  </a:lnTo>
                  <a:lnTo>
                    <a:pt x="280" y="198"/>
                  </a:lnTo>
                  <a:lnTo>
                    <a:pt x="279" y="283"/>
                  </a:lnTo>
                  <a:lnTo>
                    <a:pt x="305" y="392"/>
                  </a:lnTo>
                  <a:lnTo>
                    <a:pt x="406" y="459"/>
                  </a:lnTo>
                  <a:lnTo>
                    <a:pt x="594" y="528"/>
                  </a:lnTo>
                  <a:lnTo>
                    <a:pt x="675" y="529"/>
                  </a:lnTo>
                  <a:lnTo>
                    <a:pt x="675" y="518"/>
                  </a:lnTo>
                  <a:lnTo>
                    <a:pt x="675" y="497"/>
                  </a:lnTo>
                  <a:lnTo>
                    <a:pt x="665" y="432"/>
                  </a:lnTo>
                  <a:lnTo>
                    <a:pt x="636" y="419"/>
                  </a:lnTo>
                  <a:lnTo>
                    <a:pt x="610" y="409"/>
                  </a:lnTo>
                  <a:lnTo>
                    <a:pt x="530" y="408"/>
                  </a:lnTo>
                  <a:lnTo>
                    <a:pt x="518" y="408"/>
                  </a:lnTo>
                  <a:lnTo>
                    <a:pt x="503" y="429"/>
                  </a:lnTo>
                  <a:lnTo>
                    <a:pt x="502" y="495"/>
                  </a:lnTo>
                  <a:lnTo>
                    <a:pt x="502" y="505"/>
                  </a:lnTo>
                  <a:lnTo>
                    <a:pt x="517" y="515"/>
                  </a:lnTo>
                  <a:lnTo>
                    <a:pt x="529" y="515"/>
                  </a:lnTo>
                  <a:lnTo>
                    <a:pt x="556" y="495"/>
                  </a:lnTo>
                  <a:lnTo>
                    <a:pt x="556" y="471"/>
                  </a:lnTo>
                  <a:lnTo>
                    <a:pt x="557" y="408"/>
                  </a:lnTo>
                  <a:lnTo>
                    <a:pt x="530" y="408"/>
                  </a:lnTo>
                  <a:lnTo>
                    <a:pt x="503" y="408"/>
                  </a:lnTo>
                  <a:lnTo>
                    <a:pt x="489" y="429"/>
                  </a:lnTo>
                  <a:lnTo>
                    <a:pt x="488" y="495"/>
                  </a:lnTo>
                  <a:lnTo>
                    <a:pt x="501" y="561"/>
                  </a:lnTo>
                  <a:lnTo>
                    <a:pt x="580" y="583"/>
                  </a:lnTo>
                  <a:lnTo>
                    <a:pt x="792" y="585"/>
                  </a:lnTo>
                  <a:lnTo>
                    <a:pt x="899" y="576"/>
                  </a:lnTo>
                  <a:lnTo>
                    <a:pt x="899" y="567"/>
                  </a:lnTo>
                  <a:lnTo>
                    <a:pt x="874" y="476"/>
                  </a:lnTo>
                  <a:lnTo>
                    <a:pt x="715" y="464"/>
                  </a:lnTo>
                  <a:lnTo>
                    <a:pt x="635" y="463"/>
                  </a:lnTo>
                  <a:lnTo>
                    <a:pt x="609" y="472"/>
                  </a:lnTo>
                  <a:lnTo>
                    <a:pt x="609" y="538"/>
                  </a:lnTo>
                  <a:lnTo>
                    <a:pt x="609" y="549"/>
                  </a:lnTo>
                  <a:lnTo>
                    <a:pt x="607" y="572"/>
                  </a:lnTo>
                  <a:lnTo>
                    <a:pt x="607" y="583"/>
                  </a:lnTo>
                  <a:lnTo>
                    <a:pt x="687" y="584"/>
                  </a:lnTo>
                  <a:lnTo>
                    <a:pt x="764" y="585"/>
                  </a:lnTo>
                  <a:lnTo>
                    <a:pt x="792" y="565"/>
                  </a:lnTo>
                  <a:lnTo>
                    <a:pt x="793" y="541"/>
                  </a:lnTo>
                  <a:lnTo>
                    <a:pt x="780" y="519"/>
                  </a:lnTo>
                  <a:lnTo>
                    <a:pt x="703" y="519"/>
                  </a:lnTo>
                  <a:lnTo>
                    <a:pt x="675" y="539"/>
                  </a:lnTo>
                  <a:lnTo>
                    <a:pt x="674" y="605"/>
                  </a:lnTo>
                  <a:lnTo>
                    <a:pt x="674" y="628"/>
                  </a:lnTo>
                  <a:lnTo>
                    <a:pt x="674" y="638"/>
                  </a:lnTo>
                  <a:lnTo>
                    <a:pt x="673" y="649"/>
                  </a:lnTo>
                  <a:lnTo>
                    <a:pt x="687" y="638"/>
                  </a:lnTo>
                  <a:lnTo>
                    <a:pt x="714" y="615"/>
                  </a:lnTo>
                  <a:lnTo>
                    <a:pt x="714" y="596"/>
                  </a:lnTo>
                  <a:lnTo>
                    <a:pt x="687" y="605"/>
                  </a:lnTo>
                  <a:lnTo>
                    <a:pt x="663" y="628"/>
                  </a:lnTo>
                  <a:lnTo>
                    <a:pt x="661" y="649"/>
                  </a:lnTo>
                  <a:lnTo>
                    <a:pt x="661" y="661"/>
                  </a:lnTo>
                  <a:lnTo>
                    <a:pt x="673" y="661"/>
                  </a:lnTo>
                  <a:lnTo>
                    <a:pt x="751" y="662"/>
                  </a:lnTo>
                  <a:lnTo>
                    <a:pt x="779" y="639"/>
                  </a:lnTo>
                  <a:lnTo>
                    <a:pt x="792" y="615"/>
                  </a:lnTo>
                  <a:lnTo>
                    <a:pt x="792" y="596"/>
                  </a:lnTo>
                  <a:lnTo>
                    <a:pt x="779" y="585"/>
                  </a:lnTo>
                  <a:lnTo>
                    <a:pt x="858" y="575"/>
                  </a:lnTo>
                  <a:lnTo>
                    <a:pt x="967" y="467"/>
                  </a:lnTo>
                  <a:lnTo>
                    <a:pt x="983" y="381"/>
                  </a:lnTo>
                  <a:lnTo>
                    <a:pt x="983" y="369"/>
                  </a:lnTo>
                  <a:lnTo>
                    <a:pt x="969" y="369"/>
                  </a:lnTo>
                  <a:lnTo>
                    <a:pt x="955" y="369"/>
                  </a:lnTo>
                  <a:lnTo>
                    <a:pt x="969" y="369"/>
                  </a:lnTo>
                  <a:lnTo>
                    <a:pt x="983" y="369"/>
                  </a:lnTo>
                  <a:lnTo>
                    <a:pt x="996" y="360"/>
                  </a:lnTo>
                  <a:lnTo>
                    <a:pt x="996" y="347"/>
                  </a:lnTo>
                  <a:lnTo>
                    <a:pt x="996" y="339"/>
                  </a:lnTo>
                  <a:lnTo>
                    <a:pt x="969" y="339"/>
                  </a:lnTo>
                  <a:lnTo>
                    <a:pt x="955" y="360"/>
                  </a:lnTo>
                  <a:lnTo>
                    <a:pt x="955" y="369"/>
                  </a:lnTo>
                  <a:lnTo>
                    <a:pt x="955" y="381"/>
                  </a:lnTo>
                  <a:lnTo>
                    <a:pt x="969" y="381"/>
                  </a:lnTo>
                  <a:lnTo>
                    <a:pt x="996" y="369"/>
                  </a:lnTo>
                  <a:lnTo>
                    <a:pt x="1008" y="347"/>
                  </a:lnTo>
                  <a:lnTo>
                    <a:pt x="1009" y="326"/>
                  </a:lnTo>
                  <a:lnTo>
                    <a:pt x="997" y="304"/>
                  </a:lnTo>
                  <a:lnTo>
                    <a:pt x="984" y="316"/>
                  </a:lnTo>
                  <a:lnTo>
                    <a:pt x="969" y="339"/>
                  </a:lnTo>
                  <a:lnTo>
                    <a:pt x="969" y="360"/>
                  </a:lnTo>
                  <a:lnTo>
                    <a:pt x="969" y="369"/>
                  </a:lnTo>
                  <a:lnTo>
                    <a:pt x="1048" y="370"/>
                  </a:lnTo>
                  <a:lnTo>
                    <a:pt x="1129" y="350"/>
                  </a:lnTo>
                  <a:lnTo>
                    <a:pt x="1158" y="286"/>
                  </a:lnTo>
                  <a:lnTo>
                    <a:pt x="1159" y="223"/>
                  </a:lnTo>
                  <a:lnTo>
                    <a:pt x="1160" y="135"/>
                  </a:lnTo>
                  <a:lnTo>
                    <a:pt x="1145" y="125"/>
                  </a:lnTo>
                  <a:lnTo>
                    <a:pt x="1120" y="145"/>
                  </a:lnTo>
                  <a:lnTo>
                    <a:pt x="1105" y="209"/>
                  </a:lnTo>
                  <a:lnTo>
                    <a:pt x="1090" y="293"/>
                  </a:lnTo>
                  <a:lnTo>
                    <a:pt x="1089" y="361"/>
                  </a:lnTo>
                  <a:lnTo>
                    <a:pt x="1102" y="361"/>
                  </a:lnTo>
                  <a:lnTo>
                    <a:pt x="1129" y="363"/>
                  </a:lnTo>
                  <a:lnTo>
                    <a:pt x="1156" y="363"/>
                  </a:lnTo>
                  <a:lnTo>
                    <a:pt x="1170" y="363"/>
                  </a:lnTo>
                  <a:lnTo>
                    <a:pt x="1170" y="350"/>
                  </a:lnTo>
                  <a:lnTo>
                    <a:pt x="1156" y="342"/>
                  </a:lnTo>
                  <a:lnTo>
                    <a:pt x="1130" y="330"/>
                  </a:lnTo>
                  <a:lnTo>
                    <a:pt x="1048" y="340"/>
                  </a:lnTo>
                  <a:lnTo>
                    <a:pt x="1024" y="403"/>
                  </a:lnTo>
                  <a:lnTo>
                    <a:pt x="1023" y="416"/>
                  </a:lnTo>
                  <a:lnTo>
                    <a:pt x="1036" y="425"/>
                  </a:lnTo>
                  <a:lnTo>
                    <a:pt x="1115" y="426"/>
                  </a:lnTo>
                  <a:lnTo>
                    <a:pt x="1195" y="405"/>
                  </a:lnTo>
                  <a:lnTo>
                    <a:pt x="1210" y="385"/>
                  </a:lnTo>
                  <a:lnTo>
                    <a:pt x="1224" y="295"/>
                  </a:lnTo>
                  <a:lnTo>
                    <a:pt x="1213" y="212"/>
                  </a:lnTo>
                  <a:lnTo>
                    <a:pt x="1198" y="212"/>
                  </a:lnTo>
                  <a:lnTo>
                    <a:pt x="1198" y="223"/>
                  </a:lnTo>
                  <a:lnTo>
                    <a:pt x="1224" y="233"/>
                  </a:lnTo>
                  <a:lnTo>
                    <a:pt x="1305" y="235"/>
                  </a:lnTo>
                  <a:lnTo>
                    <a:pt x="1318" y="213"/>
                  </a:lnTo>
                  <a:lnTo>
                    <a:pt x="1332" y="193"/>
                  </a:lnTo>
                  <a:lnTo>
                    <a:pt x="1306" y="169"/>
                  </a:lnTo>
                  <a:lnTo>
                    <a:pt x="1174" y="158"/>
                  </a:lnTo>
                  <a:lnTo>
                    <a:pt x="1160" y="158"/>
                  </a:lnTo>
                  <a:lnTo>
                    <a:pt x="1159" y="168"/>
                  </a:lnTo>
                  <a:lnTo>
                    <a:pt x="1172" y="192"/>
                  </a:lnTo>
                  <a:lnTo>
                    <a:pt x="1253" y="193"/>
                  </a:lnTo>
                  <a:lnTo>
                    <a:pt x="1268" y="193"/>
                  </a:lnTo>
                  <a:lnTo>
                    <a:pt x="1279" y="193"/>
                  </a:lnTo>
                  <a:lnTo>
                    <a:pt x="1291" y="169"/>
                  </a:lnTo>
                  <a:lnTo>
                    <a:pt x="1307" y="147"/>
                  </a:lnTo>
                  <a:lnTo>
                    <a:pt x="1307" y="136"/>
                  </a:lnTo>
                  <a:lnTo>
                    <a:pt x="1292" y="136"/>
                  </a:lnTo>
                  <a:lnTo>
                    <a:pt x="1320" y="126"/>
                  </a:lnTo>
                  <a:lnTo>
                    <a:pt x="1347" y="127"/>
                  </a:lnTo>
                  <a:lnTo>
                    <a:pt x="1348" y="115"/>
                  </a:lnTo>
                  <a:lnTo>
                    <a:pt x="1347" y="127"/>
                  </a:lnTo>
                  <a:lnTo>
                    <a:pt x="1347" y="137"/>
                  </a:lnTo>
                  <a:lnTo>
                    <a:pt x="1347" y="127"/>
                  </a:lnTo>
                  <a:lnTo>
                    <a:pt x="1270" y="103"/>
                  </a:lnTo>
                  <a:lnTo>
                    <a:pt x="1241" y="103"/>
                  </a:lnTo>
                  <a:lnTo>
                    <a:pt x="1228" y="113"/>
                  </a:lnTo>
                  <a:lnTo>
                    <a:pt x="1213" y="180"/>
                  </a:lnTo>
                  <a:lnTo>
                    <a:pt x="1213" y="204"/>
                  </a:lnTo>
                  <a:lnTo>
                    <a:pt x="1239" y="213"/>
                  </a:lnTo>
                  <a:lnTo>
                    <a:pt x="1253" y="213"/>
                  </a:lnTo>
                  <a:lnTo>
                    <a:pt x="1268" y="213"/>
                  </a:lnTo>
                  <a:lnTo>
                    <a:pt x="1279" y="193"/>
                  </a:lnTo>
                  <a:lnTo>
                    <a:pt x="1291" y="169"/>
                  </a:lnTo>
                  <a:lnTo>
                    <a:pt x="1293" y="103"/>
                  </a:lnTo>
                  <a:lnTo>
                    <a:pt x="1282" y="103"/>
                  </a:lnTo>
                  <a:lnTo>
                    <a:pt x="1270" y="103"/>
                  </a:lnTo>
                  <a:lnTo>
                    <a:pt x="1282" y="114"/>
                  </a:lnTo>
                  <a:lnTo>
                    <a:pt x="1441" y="117"/>
                  </a:lnTo>
                  <a:lnTo>
                    <a:pt x="1549" y="97"/>
                  </a:lnTo>
                  <a:lnTo>
                    <a:pt x="1549" y="86"/>
                  </a:lnTo>
                  <a:lnTo>
                    <a:pt x="1549" y="75"/>
                  </a:lnTo>
                  <a:lnTo>
                    <a:pt x="1535" y="63"/>
                  </a:lnTo>
                  <a:lnTo>
                    <a:pt x="1521" y="63"/>
                  </a:lnTo>
                  <a:lnTo>
                    <a:pt x="1507" y="75"/>
                  </a:lnTo>
                  <a:lnTo>
                    <a:pt x="1480" y="86"/>
                  </a:lnTo>
                  <a:lnTo>
                    <a:pt x="1467" y="97"/>
                  </a:lnTo>
                  <a:lnTo>
                    <a:pt x="1455" y="105"/>
                  </a:lnTo>
                  <a:lnTo>
                    <a:pt x="1440" y="128"/>
                  </a:lnTo>
                  <a:lnTo>
                    <a:pt x="1440" y="138"/>
                  </a:lnTo>
                  <a:lnTo>
                    <a:pt x="1440" y="128"/>
                  </a:lnTo>
                  <a:lnTo>
                    <a:pt x="1426" y="128"/>
                  </a:lnTo>
                  <a:lnTo>
                    <a:pt x="1320" y="126"/>
                  </a:lnTo>
                  <a:lnTo>
                    <a:pt x="1240" y="136"/>
                  </a:lnTo>
                  <a:lnTo>
                    <a:pt x="1226" y="146"/>
                  </a:lnTo>
                  <a:lnTo>
                    <a:pt x="1226" y="158"/>
                  </a:lnTo>
                  <a:lnTo>
                    <a:pt x="1225" y="168"/>
                  </a:lnTo>
                  <a:lnTo>
                    <a:pt x="1239" y="169"/>
                  </a:lnTo>
                  <a:lnTo>
                    <a:pt x="1253" y="169"/>
                  </a:lnTo>
                  <a:lnTo>
                    <a:pt x="1254" y="159"/>
                  </a:lnTo>
                  <a:lnTo>
                    <a:pt x="1254" y="136"/>
                  </a:lnTo>
                  <a:lnTo>
                    <a:pt x="1255" y="114"/>
                  </a:lnTo>
                  <a:lnTo>
                    <a:pt x="1240" y="126"/>
                  </a:lnTo>
                  <a:lnTo>
                    <a:pt x="1226" y="135"/>
                  </a:lnTo>
                  <a:lnTo>
                    <a:pt x="1226" y="146"/>
                  </a:lnTo>
                  <a:lnTo>
                    <a:pt x="1226" y="158"/>
                  </a:lnTo>
                  <a:lnTo>
                    <a:pt x="1240" y="159"/>
                  </a:lnTo>
                  <a:lnTo>
                    <a:pt x="1240" y="147"/>
                  </a:lnTo>
                  <a:lnTo>
                    <a:pt x="1240" y="126"/>
                  </a:lnTo>
                  <a:lnTo>
                    <a:pt x="1241" y="103"/>
                  </a:lnTo>
                  <a:lnTo>
                    <a:pt x="1228" y="92"/>
                  </a:lnTo>
                  <a:lnTo>
                    <a:pt x="1215" y="92"/>
                  </a:lnTo>
                  <a:lnTo>
                    <a:pt x="1215" y="113"/>
                  </a:lnTo>
                  <a:lnTo>
                    <a:pt x="1214" y="125"/>
                  </a:lnTo>
                  <a:lnTo>
                    <a:pt x="1214" y="135"/>
                  </a:lnTo>
                  <a:lnTo>
                    <a:pt x="1240" y="136"/>
                  </a:lnTo>
                  <a:lnTo>
                    <a:pt x="1254" y="126"/>
                  </a:lnTo>
                  <a:lnTo>
                    <a:pt x="1255" y="114"/>
                  </a:lnTo>
                  <a:lnTo>
                    <a:pt x="1255" y="103"/>
                  </a:lnTo>
                  <a:lnTo>
                    <a:pt x="1241" y="82"/>
                  </a:lnTo>
                  <a:lnTo>
                    <a:pt x="1228" y="81"/>
                  </a:lnTo>
                  <a:lnTo>
                    <a:pt x="1215" y="92"/>
                  </a:lnTo>
                  <a:lnTo>
                    <a:pt x="1199" y="158"/>
                  </a:lnTo>
                  <a:lnTo>
                    <a:pt x="1198" y="180"/>
                  </a:lnTo>
                  <a:lnTo>
                    <a:pt x="1198" y="192"/>
                  </a:lnTo>
                  <a:lnTo>
                    <a:pt x="1185" y="180"/>
                  </a:lnTo>
                  <a:lnTo>
                    <a:pt x="1104" y="241"/>
                  </a:lnTo>
                  <a:lnTo>
                    <a:pt x="1077" y="306"/>
                  </a:lnTo>
                  <a:lnTo>
                    <a:pt x="1077" y="327"/>
                  </a:lnTo>
                  <a:lnTo>
                    <a:pt x="1050" y="327"/>
                  </a:lnTo>
                  <a:lnTo>
                    <a:pt x="942" y="415"/>
                  </a:lnTo>
                  <a:lnTo>
                    <a:pt x="913" y="478"/>
                  </a:lnTo>
                  <a:lnTo>
                    <a:pt x="900" y="490"/>
                  </a:lnTo>
                  <a:lnTo>
                    <a:pt x="913" y="491"/>
                  </a:lnTo>
                  <a:lnTo>
                    <a:pt x="940" y="467"/>
                  </a:lnTo>
                  <a:lnTo>
                    <a:pt x="954" y="447"/>
                  </a:lnTo>
                  <a:lnTo>
                    <a:pt x="968" y="424"/>
                  </a:lnTo>
                  <a:lnTo>
                    <a:pt x="942" y="415"/>
                  </a:lnTo>
                  <a:lnTo>
                    <a:pt x="754" y="411"/>
                  </a:lnTo>
                  <a:lnTo>
                    <a:pt x="622" y="473"/>
                  </a:lnTo>
                  <a:lnTo>
                    <a:pt x="609" y="496"/>
                  </a:lnTo>
                  <a:lnTo>
                    <a:pt x="609" y="506"/>
                  </a:lnTo>
                  <a:lnTo>
                    <a:pt x="622" y="507"/>
                  </a:lnTo>
                  <a:lnTo>
                    <a:pt x="703" y="498"/>
                  </a:lnTo>
                  <a:lnTo>
                    <a:pt x="730" y="433"/>
                  </a:lnTo>
                  <a:lnTo>
                    <a:pt x="756" y="365"/>
                  </a:lnTo>
                  <a:lnTo>
                    <a:pt x="768" y="301"/>
                  </a:lnTo>
                  <a:lnTo>
                    <a:pt x="768" y="323"/>
                  </a:lnTo>
                  <a:lnTo>
                    <a:pt x="744" y="388"/>
                  </a:lnTo>
                  <a:lnTo>
                    <a:pt x="850" y="366"/>
                  </a:lnTo>
                  <a:lnTo>
                    <a:pt x="931" y="304"/>
                  </a:lnTo>
                  <a:lnTo>
                    <a:pt x="931" y="284"/>
                  </a:lnTo>
                  <a:lnTo>
                    <a:pt x="916" y="274"/>
                  </a:lnTo>
                  <a:lnTo>
                    <a:pt x="783" y="335"/>
                  </a:lnTo>
                  <a:lnTo>
                    <a:pt x="704" y="443"/>
                  </a:lnTo>
                  <a:lnTo>
                    <a:pt x="689" y="442"/>
                  </a:lnTo>
                  <a:lnTo>
                    <a:pt x="704" y="443"/>
                  </a:lnTo>
                  <a:lnTo>
                    <a:pt x="781" y="443"/>
                  </a:lnTo>
                  <a:lnTo>
                    <a:pt x="914" y="436"/>
                  </a:lnTo>
                  <a:lnTo>
                    <a:pt x="942" y="415"/>
                  </a:lnTo>
                  <a:lnTo>
                    <a:pt x="955" y="392"/>
                  </a:lnTo>
                  <a:lnTo>
                    <a:pt x="955" y="381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3890" y="3295"/>
              <a:ext cx="749" cy="441"/>
            </a:xfrm>
            <a:custGeom>
              <a:avLst/>
              <a:gdLst>
                <a:gd name="T0" fmla="*/ 1 w 1637"/>
                <a:gd name="T1" fmla="*/ 11 h 730"/>
                <a:gd name="T2" fmla="*/ 2 w 1637"/>
                <a:gd name="T3" fmla="*/ 8 h 730"/>
                <a:gd name="T4" fmla="*/ 2 w 1637"/>
                <a:gd name="T5" fmla="*/ 7 h 730"/>
                <a:gd name="T6" fmla="*/ 1 w 1637"/>
                <a:gd name="T7" fmla="*/ 8 h 730"/>
                <a:gd name="T8" fmla="*/ 3 w 1637"/>
                <a:gd name="T9" fmla="*/ 9 h 730"/>
                <a:gd name="T10" fmla="*/ 3 w 1637"/>
                <a:gd name="T11" fmla="*/ 11 h 730"/>
                <a:gd name="T12" fmla="*/ 2 w 1637"/>
                <a:gd name="T13" fmla="*/ 14 h 730"/>
                <a:gd name="T14" fmla="*/ 4 w 1637"/>
                <a:gd name="T15" fmla="*/ 11 h 730"/>
                <a:gd name="T16" fmla="*/ 4 w 1637"/>
                <a:gd name="T17" fmla="*/ 15 h 730"/>
                <a:gd name="T18" fmla="*/ 3 w 1637"/>
                <a:gd name="T19" fmla="*/ 20 h 730"/>
                <a:gd name="T20" fmla="*/ 4 w 1637"/>
                <a:gd name="T21" fmla="*/ 19 h 730"/>
                <a:gd name="T22" fmla="*/ 3 w 1637"/>
                <a:gd name="T23" fmla="*/ 22 h 730"/>
                <a:gd name="T24" fmla="*/ 4 w 1637"/>
                <a:gd name="T25" fmla="*/ 16 h 730"/>
                <a:gd name="T26" fmla="*/ 4 w 1637"/>
                <a:gd name="T27" fmla="*/ 22 h 730"/>
                <a:gd name="T28" fmla="*/ 3 w 1637"/>
                <a:gd name="T29" fmla="*/ 21 h 730"/>
                <a:gd name="T30" fmla="*/ 5 w 1637"/>
                <a:gd name="T31" fmla="*/ 23 h 730"/>
                <a:gd name="T32" fmla="*/ 5 w 1637"/>
                <a:gd name="T33" fmla="*/ 26 h 730"/>
                <a:gd name="T34" fmla="*/ 7 w 1637"/>
                <a:gd name="T35" fmla="*/ 25 h 730"/>
                <a:gd name="T36" fmla="*/ 6 w 1637"/>
                <a:gd name="T37" fmla="*/ 29 h 730"/>
                <a:gd name="T38" fmla="*/ 9 w 1637"/>
                <a:gd name="T39" fmla="*/ 23 h 730"/>
                <a:gd name="T40" fmla="*/ 8 w 1637"/>
                <a:gd name="T41" fmla="*/ 33 h 730"/>
                <a:gd name="T42" fmla="*/ 8 w 1637"/>
                <a:gd name="T43" fmla="*/ 26 h 730"/>
                <a:gd name="T44" fmla="*/ 9 w 1637"/>
                <a:gd name="T45" fmla="*/ 36 h 730"/>
                <a:gd name="T46" fmla="*/ 8 w 1637"/>
                <a:gd name="T47" fmla="*/ 23 h 730"/>
                <a:gd name="T48" fmla="*/ 11 w 1637"/>
                <a:gd name="T49" fmla="*/ 22 h 730"/>
                <a:gd name="T50" fmla="*/ 10 w 1637"/>
                <a:gd name="T51" fmla="*/ 14 h 730"/>
                <a:gd name="T52" fmla="*/ 12 w 1637"/>
                <a:gd name="T53" fmla="*/ 13 h 730"/>
                <a:gd name="T54" fmla="*/ 11 w 1637"/>
                <a:gd name="T55" fmla="*/ 20 h 730"/>
                <a:gd name="T56" fmla="*/ 10 w 1637"/>
                <a:gd name="T57" fmla="*/ 17 h 730"/>
                <a:gd name="T58" fmla="*/ 11 w 1637"/>
                <a:gd name="T59" fmla="*/ 24 h 730"/>
                <a:gd name="T60" fmla="*/ 9 w 1637"/>
                <a:gd name="T61" fmla="*/ 30 h 730"/>
                <a:gd name="T62" fmla="*/ 12 w 1637"/>
                <a:gd name="T63" fmla="*/ 26 h 730"/>
                <a:gd name="T64" fmla="*/ 12 w 1637"/>
                <a:gd name="T65" fmla="*/ 16 h 730"/>
                <a:gd name="T66" fmla="*/ 13 w 1637"/>
                <a:gd name="T67" fmla="*/ 13 h 730"/>
                <a:gd name="T68" fmla="*/ 14 w 1637"/>
                <a:gd name="T69" fmla="*/ 11 h 730"/>
                <a:gd name="T70" fmla="*/ 13 w 1637"/>
                <a:gd name="T71" fmla="*/ 9 h 730"/>
                <a:gd name="T72" fmla="*/ 15 w 1637"/>
                <a:gd name="T73" fmla="*/ 7 h 730"/>
                <a:gd name="T74" fmla="*/ 14 w 1637"/>
                <a:gd name="T75" fmla="*/ 8 h 730"/>
                <a:gd name="T76" fmla="*/ 15 w 1637"/>
                <a:gd name="T77" fmla="*/ 0 h 730"/>
                <a:gd name="T78" fmla="*/ 15 w 1637"/>
                <a:gd name="T79" fmla="*/ 10 h 730"/>
                <a:gd name="T80" fmla="*/ 15 w 1637"/>
                <a:gd name="T81" fmla="*/ 7 h 730"/>
                <a:gd name="T82" fmla="*/ 15 w 1637"/>
                <a:gd name="T83" fmla="*/ 15 h 730"/>
                <a:gd name="T84" fmla="*/ 15 w 1637"/>
                <a:gd name="T85" fmla="*/ 14 h 730"/>
                <a:gd name="T86" fmla="*/ 12 w 1637"/>
                <a:gd name="T87" fmla="*/ 16 h 730"/>
                <a:gd name="T88" fmla="*/ 11 w 1637"/>
                <a:gd name="T89" fmla="*/ 16 h 730"/>
                <a:gd name="T90" fmla="*/ 12 w 1637"/>
                <a:gd name="T91" fmla="*/ 21 h 730"/>
                <a:gd name="T92" fmla="*/ 11 w 1637"/>
                <a:gd name="T93" fmla="*/ 24 h 730"/>
                <a:gd name="T94" fmla="*/ 10 w 1637"/>
                <a:gd name="T95" fmla="*/ 28 h 730"/>
                <a:gd name="T96" fmla="*/ 9 w 1637"/>
                <a:gd name="T97" fmla="*/ 30 h 730"/>
                <a:gd name="T98" fmla="*/ 8 w 1637"/>
                <a:gd name="T99" fmla="*/ 34 h 730"/>
                <a:gd name="T100" fmla="*/ 7 w 1637"/>
                <a:gd name="T101" fmla="*/ 33 h 730"/>
                <a:gd name="T102" fmla="*/ 6 w 1637"/>
                <a:gd name="T103" fmla="*/ 30 h 730"/>
                <a:gd name="T104" fmla="*/ 6 w 1637"/>
                <a:gd name="T105" fmla="*/ 24 h 730"/>
                <a:gd name="T106" fmla="*/ 6 w 1637"/>
                <a:gd name="T107" fmla="*/ 22 h 730"/>
                <a:gd name="T108" fmla="*/ 7 w 1637"/>
                <a:gd name="T109" fmla="*/ 25 h 730"/>
                <a:gd name="T110" fmla="*/ 5 w 1637"/>
                <a:gd name="T111" fmla="*/ 21 h 730"/>
                <a:gd name="T112" fmla="*/ 5 w 1637"/>
                <a:gd name="T113" fmla="*/ 16 h 730"/>
                <a:gd name="T114" fmla="*/ 5 w 1637"/>
                <a:gd name="T115" fmla="*/ 16 h 730"/>
                <a:gd name="T116" fmla="*/ 5 w 1637"/>
                <a:gd name="T117" fmla="*/ 10 h 730"/>
                <a:gd name="T118" fmla="*/ 5 w 1637"/>
                <a:gd name="T119" fmla="*/ 10 h 730"/>
                <a:gd name="T120" fmla="*/ 5 w 1637"/>
                <a:gd name="T121" fmla="*/ 8 h 730"/>
                <a:gd name="T122" fmla="*/ 4 w 1637"/>
                <a:gd name="T123" fmla="*/ 8 h 73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37"/>
                <a:gd name="T187" fmla="*/ 0 h 730"/>
                <a:gd name="T188" fmla="*/ 1637 w 1637"/>
                <a:gd name="T189" fmla="*/ 730 h 73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37" h="730">
                  <a:moveTo>
                    <a:pt x="0" y="120"/>
                  </a:moveTo>
                  <a:lnTo>
                    <a:pt x="0" y="133"/>
                  </a:lnTo>
                  <a:lnTo>
                    <a:pt x="0" y="157"/>
                  </a:lnTo>
                  <a:lnTo>
                    <a:pt x="127" y="244"/>
                  </a:lnTo>
                  <a:lnTo>
                    <a:pt x="142" y="244"/>
                  </a:lnTo>
                  <a:lnTo>
                    <a:pt x="142" y="233"/>
                  </a:lnTo>
                  <a:lnTo>
                    <a:pt x="143" y="220"/>
                  </a:lnTo>
                  <a:lnTo>
                    <a:pt x="128" y="207"/>
                  </a:lnTo>
                  <a:lnTo>
                    <a:pt x="112" y="207"/>
                  </a:lnTo>
                  <a:lnTo>
                    <a:pt x="143" y="207"/>
                  </a:lnTo>
                  <a:lnTo>
                    <a:pt x="159" y="185"/>
                  </a:lnTo>
                  <a:lnTo>
                    <a:pt x="178" y="161"/>
                  </a:lnTo>
                  <a:lnTo>
                    <a:pt x="179" y="87"/>
                  </a:lnTo>
                  <a:lnTo>
                    <a:pt x="144" y="86"/>
                  </a:lnTo>
                  <a:lnTo>
                    <a:pt x="129" y="86"/>
                  </a:lnTo>
                  <a:lnTo>
                    <a:pt x="129" y="99"/>
                  </a:lnTo>
                  <a:lnTo>
                    <a:pt x="128" y="122"/>
                  </a:lnTo>
                  <a:lnTo>
                    <a:pt x="225" y="137"/>
                  </a:lnTo>
                  <a:lnTo>
                    <a:pt x="257" y="139"/>
                  </a:lnTo>
                  <a:lnTo>
                    <a:pt x="275" y="139"/>
                  </a:lnTo>
                  <a:lnTo>
                    <a:pt x="257" y="139"/>
                  </a:lnTo>
                  <a:lnTo>
                    <a:pt x="128" y="136"/>
                  </a:lnTo>
                  <a:lnTo>
                    <a:pt x="97" y="160"/>
                  </a:lnTo>
                  <a:lnTo>
                    <a:pt x="97" y="170"/>
                  </a:lnTo>
                  <a:lnTo>
                    <a:pt x="97" y="195"/>
                  </a:lnTo>
                  <a:lnTo>
                    <a:pt x="257" y="199"/>
                  </a:lnTo>
                  <a:lnTo>
                    <a:pt x="356" y="199"/>
                  </a:lnTo>
                  <a:lnTo>
                    <a:pt x="372" y="200"/>
                  </a:lnTo>
                  <a:lnTo>
                    <a:pt x="372" y="188"/>
                  </a:lnTo>
                  <a:lnTo>
                    <a:pt x="356" y="187"/>
                  </a:lnTo>
                  <a:lnTo>
                    <a:pt x="257" y="199"/>
                  </a:lnTo>
                  <a:lnTo>
                    <a:pt x="241" y="196"/>
                  </a:lnTo>
                  <a:lnTo>
                    <a:pt x="241" y="208"/>
                  </a:lnTo>
                  <a:lnTo>
                    <a:pt x="241" y="222"/>
                  </a:lnTo>
                  <a:lnTo>
                    <a:pt x="274" y="236"/>
                  </a:lnTo>
                  <a:lnTo>
                    <a:pt x="306" y="236"/>
                  </a:lnTo>
                  <a:lnTo>
                    <a:pt x="289" y="224"/>
                  </a:lnTo>
                  <a:lnTo>
                    <a:pt x="256" y="236"/>
                  </a:lnTo>
                  <a:lnTo>
                    <a:pt x="222" y="258"/>
                  </a:lnTo>
                  <a:lnTo>
                    <a:pt x="207" y="272"/>
                  </a:lnTo>
                  <a:lnTo>
                    <a:pt x="207" y="283"/>
                  </a:lnTo>
                  <a:lnTo>
                    <a:pt x="238" y="295"/>
                  </a:lnTo>
                  <a:lnTo>
                    <a:pt x="402" y="298"/>
                  </a:lnTo>
                  <a:lnTo>
                    <a:pt x="498" y="301"/>
                  </a:lnTo>
                  <a:lnTo>
                    <a:pt x="498" y="289"/>
                  </a:lnTo>
                  <a:lnTo>
                    <a:pt x="498" y="264"/>
                  </a:lnTo>
                  <a:lnTo>
                    <a:pt x="484" y="239"/>
                  </a:lnTo>
                  <a:lnTo>
                    <a:pt x="452" y="238"/>
                  </a:lnTo>
                  <a:lnTo>
                    <a:pt x="434" y="249"/>
                  </a:lnTo>
                  <a:lnTo>
                    <a:pt x="402" y="275"/>
                  </a:lnTo>
                  <a:lnTo>
                    <a:pt x="402" y="298"/>
                  </a:lnTo>
                  <a:lnTo>
                    <a:pt x="402" y="310"/>
                  </a:lnTo>
                  <a:lnTo>
                    <a:pt x="419" y="310"/>
                  </a:lnTo>
                  <a:lnTo>
                    <a:pt x="433" y="310"/>
                  </a:lnTo>
                  <a:lnTo>
                    <a:pt x="433" y="287"/>
                  </a:lnTo>
                  <a:lnTo>
                    <a:pt x="433" y="262"/>
                  </a:lnTo>
                  <a:lnTo>
                    <a:pt x="403" y="249"/>
                  </a:lnTo>
                  <a:lnTo>
                    <a:pt x="369" y="262"/>
                  </a:lnTo>
                  <a:lnTo>
                    <a:pt x="352" y="333"/>
                  </a:lnTo>
                  <a:lnTo>
                    <a:pt x="352" y="404"/>
                  </a:lnTo>
                  <a:lnTo>
                    <a:pt x="352" y="418"/>
                  </a:lnTo>
                  <a:lnTo>
                    <a:pt x="384" y="432"/>
                  </a:lnTo>
                  <a:lnTo>
                    <a:pt x="418" y="432"/>
                  </a:lnTo>
                  <a:lnTo>
                    <a:pt x="431" y="432"/>
                  </a:lnTo>
                  <a:lnTo>
                    <a:pt x="431" y="405"/>
                  </a:lnTo>
                  <a:lnTo>
                    <a:pt x="431" y="393"/>
                  </a:lnTo>
                  <a:lnTo>
                    <a:pt x="418" y="383"/>
                  </a:lnTo>
                  <a:lnTo>
                    <a:pt x="319" y="382"/>
                  </a:lnTo>
                  <a:lnTo>
                    <a:pt x="287" y="404"/>
                  </a:lnTo>
                  <a:lnTo>
                    <a:pt x="287" y="431"/>
                  </a:lnTo>
                  <a:lnTo>
                    <a:pt x="286" y="454"/>
                  </a:lnTo>
                  <a:lnTo>
                    <a:pt x="303" y="466"/>
                  </a:lnTo>
                  <a:lnTo>
                    <a:pt x="430" y="467"/>
                  </a:lnTo>
                  <a:lnTo>
                    <a:pt x="464" y="455"/>
                  </a:lnTo>
                  <a:lnTo>
                    <a:pt x="465" y="432"/>
                  </a:lnTo>
                  <a:lnTo>
                    <a:pt x="465" y="359"/>
                  </a:lnTo>
                  <a:lnTo>
                    <a:pt x="465" y="334"/>
                  </a:lnTo>
                  <a:lnTo>
                    <a:pt x="433" y="321"/>
                  </a:lnTo>
                  <a:lnTo>
                    <a:pt x="418" y="334"/>
                  </a:lnTo>
                  <a:lnTo>
                    <a:pt x="400" y="405"/>
                  </a:lnTo>
                  <a:lnTo>
                    <a:pt x="400" y="432"/>
                  </a:lnTo>
                  <a:lnTo>
                    <a:pt x="399" y="455"/>
                  </a:lnTo>
                  <a:lnTo>
                    <a:pt x="430" y="455"/>
                  </a:lnTo>
                  <a:lnTo>
                    <a:pt x="464" y="455"/>
                  </a:lnTo>
                  <a:lnTo>
                    <a:pt x="481" y="443"/>
                  </a:lnTo>
                  <a:lnTo>
                    <a:pt x="497" y="373"/>
                  </a:lnTo>
                  <a:lnTo>
                    <a:pt x="497" y="349"/>
                  </a:lnTo>
                  <a:lnTo>
                    <a:pt x="482" y="348"/>
                  </a:lnTo>
                  <a:lnTo>
                    <a:pt x="384" y="359"/>
                  </a:lnTo>
                  <a:lnTo>
                    <a:pt x="368" y="432"/>
                  </a:lnTo>
                  <a:lnTo>
                    <a:pt x="351" y="454"/>
                  </a:lnTo>
                  <a:lnTo>
                    <a:pt x="351" y="466"/>
                  </a:lnTo>
                  <a:lnTo>
                    <a:pt x="449" y="477"/>
                  </a:lnTo>
                  <a:lnTo>
                    <a:pt x="609" y="481"/>
                  </a:lnTo>
                  <a:lnTo>
                    <a:pt x="628" y="481"/>
                  </a:lnTo>
                  <a:lnTo>
                    <a:pt x="628" y="470"/>
                  </a:lnTo>
                  <a:lnTo>
                    <a:pt x="628" y="459"/>
                  </a:lnTo>
                  <a:lnTo>
                    <a:pt x="628" y="445"/>
                  </a:lnTo>
                  <a:lnTo>
                    <a:pt x="611" y="436"/>
                  </a:lnTo>
                  <a:lnTo>
                    <a:pt x="594" y="445"/>
                  </a:lnTo>
                  <a:lnTo>
                    <a:pt x="576" y="517"/>
                  </a:lnTo>
                  <a:lnTo>
                    <a:pt x="576" y="541"/>
                  </a:lnTo>
                  <a:lnTo>
                    <a:pt x="575" y="554"/>
                  </a:lnTo>
                  <a:lnTo>
                    <a:pt x="607" y="569"/>
                  </a:lnTo>
                  <a:lnTo>
                    <a:pt x="704" y="570"/>
                  </a:lnTo>
                  <a:lnTo>
                    <a:pt x="722" y="556"/>
                  </a:lnTo>
                  <a:lnTo>
                    <a:pt x="723" y="532"/>
                  </a:lnTo>
                  <a:lnTo>
                    <a:pt x="723" y="506"/>
                  </a:lnTo>
                  <a:lnTo>
                    <a:pt x="705" y="506"/>
                  </a:lnTo>
                  <a:lnTo>
                    <a:pt x="674" y="505"/>
                  </a:lnTo>
                  <a:lnTo>
                    <a:pt x="643" y="531"/>
                  </a:lnTo>
                  <a:lnTo>
                    <a:pt x="625" y="555"/>
                  </a:lnTo>
                  <a:lnTo>
                    <a:pt x="625" y="579"/>
                  </a:lnTo>
                  <a:lnTo>
                    <a:pt x="642" y="593"/>
                  </a:lnTo>
                  <a:lnTo>
                    <a:pt x="836" y="620"/>
                  </a:lnTo>
                  <a:lnTo>
                    <a:pt x="962" y="608"/>
                  </a:lnTo>
                  <a:lnTo>
                    <a:pt x="979" y="599"/>
                  </a:lnTo>
                  <a:lnTo>
                    <a:pt x="982" y="500"/>
                  </a:lnTo>
                  <a:lnTo>
                    <a:pt x="964" y="485"/>
                  </a:lnTo>
                  <a:lnTo>
                    <a:pt x="932" y="475"/>
                  </a:lnTo>
                  <a:lnTo>
                    <a:pt x="900" y="484"/>
                  </a:lnTo>
                  <a:lnTo>
                    <a:pt x="879" y="558"/>
                  </a:lnTo>
                  <a:lnTo>
                    <a:pt x="864" y="583"/>
                  </a:lnTo>
                  <a:lnTo>
                    <a:pt x="864" y="656"/>
                  </a:lnTo>
                  <a:lnTo>
                    <a:pt x="863" y="666"/>
                  </a:lnTo>
                  <a:lnTo>
                    <a:pt x="878" y="666"/>
                  </a:lnTo>
                  <a:lnTo>
                    <a:pt x="913" y="667"/>
                  </a:lnTo>
                  <a:lnTo>
                    <a:pt x="1011" y="658"/>
                  </a:lnTo>
                  <a:lnTo>
                    <a:pt x="1027" y="562"/>
                  </a:lnTo>
                  <a:lnTo>
                    <a:pt x="1029" y="538"/>
                  </a:lnTo>
                  <a:lnTo>
                    <a:pt x="996" y="524"/>
                  </a:lnTo>
                  <a:lnTo>
                    <a:pt x="866" y="534"/>
                  </a:lnTo>
                  <a:lnTo>
                    <a:pt x="836" y="607"/>
                  </a:lnTo>
                  <a:lnTo>
                    <a:pt x="818" y="680"/>
                  </a:lnTo>
                  <a:lnTo>
                    <a:pt x="818" y="693"/>
                  </a:lnTo>
                  <a:lnTo>
                    <a:pt x="835" y="717"/>
                  </a:lnTo>
                  <a:lnTo>
                    <a:pt x="849" y="729"/>
                  </a:lnTo>
                  <a:lnTo>
                    <a:pt x="945" y="730"/>
                  </a:lnTo>
                  <a:lnTo>
                    <a:pt x="978" y="719"/>
                  </a:lnTo>
                  <a:lnTo>
                    <a:pt x="1011" y="623"/>
                  </a:lnTo>
                  <a:lnTo>
                    <a:pt x="1013" y="548"/>
                  </a:lnTo>
                  <a:lnTo>
                    <a:pt x="1014" y="476"/>
                  </a:lnTo>
                  <a:lnTo>
                    <a:pt x="982" y="465"/>
                  </a:lnTo>
                  <a:lnTo>
                    <a:pt x="882" y="474"/>
                  </a:lnTo>
                  <a:lnTo>
                    <a:pt x="867" y="498"/>
                  </a:lnTo>
                  <a:lnTo>
                    <a:pt x="866" y="508"/>
                  </a:lnTo>
                  <a:lnTo>
                    <a:pt x="866" y="522"/>
                  </a:lnTo>
                  <a:lnTo>
                    <a:pt x="996" y="537"/>
                  </a:lnTo>
                  <a:lnTo>
                    <a:pt x="1125" y="512"/>
                  </a:lnTo>
                  <a:lnTo>
                    <a:pt x="1145" y="444"/>
                  </a:lnTo>
                  <a:lnTo>
                    <a:pt x="1160" y="345"/>
                  </a:lnTo>
                  <a:lnTo>
                    <a:pt x="1161" y="273"/>
                  </a:lnTo>
                  <a:lnTo>
                    <a:pt x="1130" y="261"/>
                  </a:lnTo>
                  <a:lnTo>
                    <a:pt x="1114" y="259"/>
                  </a:lnTo>
                  <a:lnTo>
                    <a:pt x="1112" y="272"/>
                  </a:lnTo>
                  <a:lnTo>
                    <a:pt x="1112" y="297"/>
                  </a:lnTo>
                  <a:lnTo>
                    <a:pt x="1112" y="309"/>
                  </a:lnTo>
                  <a:lnTo>
                    <a:pt x="1146" y="310"/>
                  </a:lnTo>
                  <a:lnTo>
                    <a:pt x="1179" y="310"/>
                  </a:lnTo>
                  <a:lnTo>
                    <a:pt x="1276" y="289"/>
                  </a:lnTo>
                  <a:lnTo>
                    <a:pt x="1292" y="263"/>
                  </a:lnTo>
                  <a:lnTo>
                    <a:pt x="1292" y="251"/>
                  </a:lnTo>
                  <a:lnTo>
                    <a:pt x="1261" y="263"/>
                  </a:lnTo>
                  <a:lnTo>
                    <a:pt x="1226" y="288"/>
                  </a:lnTo>
                  <a:lnTo>
                    <a:pt x="1225" y="359"/>
                  </a:lnTo>
                  <a:lnTo>
                    <a:pt x="1225" y="383"/>
                  </a:lnTo>
                  <a:lnTo>
                    <a:pt x="1225" y="393"/>
                  </a:lnTo>
                  <a:lnTo>
                    <a:pt x="1225" y="406"/>
                  </a:lnTo>
                  <a:lnTo>
                    <a:pt x="1258" y="395"/>
                  </a:lnTo>
                  <a:lnTo>
                    <a:pt x="1289" y="384"/>
                  </a:lnTo>
                  <a:lnTo>
                    <a:pt x="1291" y="312"/>
                  </a:lnTo>
                  <a:lnTo>
                    <a:pt x="1291" y="289"/>
                  </a:lnTo>
                  <a:lnTo>
                    <a:pt x="1161" y="273"/>
                  </a:lnTo>
                  <a:lnTo>
                    <a:pt x="1031" y="344"/>
                  </a:lnTo>
                  <a:lnTo>
                    <a:pt x="999" y="442"/>
                  </a:lnTo>
                  <a:lnTo>
                    <a:pt x="998" y="465"/>
                  </a:lnTo>
                  <a:lnTo>
                    <a:pt x="998" y="486"/>
                  </a:lnTo>
                  <a:lnTo>
                    <a:pt x="1030" y="487"/>
                  </a:lnTo>
                  <a:lnTo>
                    <a:pt x="1126" y="487"/>
                  </a:lnTo>
                  <a:lnTo>
                    <a:pt x="1158" y="478"/>
                  </a:lnTo>
                  <a:lnTo>
                    <a:pt x="1158" y="467"/>
                  </a:lnTo>
                  <a:lnTo>
                    <a:pt x="1177" y="453"/>
                  </a:lnTo>
                  <a:lnTo>
                    <a:pt x="1158" y="453"/>
                  </a:lnTo>
                  <a:lnTo>
                    <a:pt x="1030" y="477"/>
                  </a:lnTo>
                  <a:lnTo>
                    <a:pt x="995" y="599"/>
                  </a:lnTo>
                  <a:lnTo>
                    <a:pt x="995" y="609"/>
                  </a:lnTo>
                  <a:lnTo>
                    <a:pt x="1027" y="610"/>
                  </a:lnTo>
                  <a:lnTo>
                    <a:pt x="1124" y="586"/>
                  </a:lnTo>
                  <a:lnTo>
                    <a:pt x="1141" y="563"/>
                  </a:lnTo>
                  <a:lnTo>
                    <a:pt x="1157" y="550"/>
                  </a:lnTo>
                  <a:lnTo>
                    <a:pt x="1176" y="550"/>
                  </a:lnTo>
                  <a:lnTo>
                    <a:pt x="1272" y="529"/>
                  </a:lnTo>
                  <a:lnTo>
                    <a:pt x="1304" y="455"/>
                  </a:lnTo>
                  <a:lnTo>
                    <a:pt x="1338" y="384"/>
                  </a:lnTo>
                  <a:lnTo>
                    <a:pt x="1339" y="312"/>
                  </a:lnTo>
                  <a:lnTo>
                    <a:pt x="1339" y="289"/>
                  </a:lnTo>
                  <a:lnTo>
                    <a:pt x="1324" y="301"/>
                  </a:lnTo>
                  <a:lnTo>
                    <a:pt x="1324" y="324"/>
                  </a:lnTo>
                  <a:lnTo>
                    <a:pt x="1339" y="324"/>
                  </a:lnTo>
                  <a:lnTo>
                    <a:pt x="1374" y="325"/>
                  </a:lnTo>
                  <a:lnTo>
                    <a:pt x="1404" y="313"/>
                  </a:lnTo>
                  <a:lnTo>
                    <a:pt x="1420" y="290"/>
                  </a:lnTo>
                  <a:lnTo>
                    <a:pt x="1421" y="264"/>
                  </a:lnTo>
                  <a:lnTo>
                    <a:pt x="1421" y="252"/>
                  </a:lnTo>
                  <a:lnTo>
                    <a:pt x="1390" y="252"/>
                  </a:lnTo>
                  <a:lnTo>
                    <a:pt x="1376" y="264"/>
                  </a:lnTo>
                  <a:lnTo>
                    <a:pt x="1374" y="290"/>
                  </a:lnTo>
                  <a:lnTo>
                    <a:pt x="1389" y="302"/>
                  </a:lnTo>
                  <a:lnTo>
                    <a:pt x="1486" y="304"/>
                  </a:lnTo>
                  <a:lnTo>
                    <a:pt x="1520" y="228"/>
                  </a:lnTo>
                  <a:lnTo>
                    <a:pt x="1520" y="205"/>
                  </a:lnTo>
                  <a:lnTo>
                    <a:pt x="1520" y="181"/>
                  </a:lnTo>
                  <a:lnTo>
                    <a:pt x="1504" y="168"/>
                  </a:lnTo>
                  <a:lnTo>
                    <a:pt x="1473" y="157"/>
                  </a:lnTo>
                  <a:lnTo>
                    <a:pt x="1456" y="165"/>
                  </a:lnTo>
                  <a:lnTo>
                    <a:pt x="1456" y="189"/>
                  </a:lnTo>
                  <a:lnTo>
                    <a:pt x="1456" y="203"/>
                  </a:lnTo>
                  <a:lnTo>
                    <a:pt x="1456" y="215"/>
                  </a:lnTo>
                  <a:lnTo>
                    <a:pt x="1554" y="228"/>
                  </a:lnTo>
                  <a:lnTo>
                    <a:pt x="1570" y="230"/>
                  </a:lnTo>
                  <a:lnTo>
                    <a:pt x="1586" y="207"/>
                  </a:lnTo>
                  <a:lnTo>
                    <a:pt x="1586" y="133"/>
                  </a:lnTo>
                  <a:lnTo>
                    <a:pt x="1571" y="61"/>
                  </a:lnTo>
                  <a:lnTo>
                    <a:pt x="1555" y="47"/>
                  </a:lnTo>
                  <a:lnTo>
                    <a:pt x="1539" y="60"/>
                  </a:lnTo>
                  <a:lnTo>
                    <a:pt x="1520" y="132"/>
                  </a:lnTo>
                  <a:lnTo>
                    <a:pt x="1520" y="144"/>
                  </a:lnTo>
                  <a:lnTo>
                    <a:pt x="1520" y="168"/>
                  </a:lnTo>
                  <a:lnTo>
                    <a:pt x="1554" y="181"/>
                  </a:lnTo>
                  <a:lnTo>
                    <a:pt x="1570" y="183"/>
                  </a:lnTo>
                  <a:lnTo>
                    <a:pt x="1602" y="169"/>
                  </a:lnTo>
                  <a:lnTo>
                    <a:pt x="1618" y="145"/>
                  </a:lnTo>
                  <a:lnTo>
                    <a:pt x="1635" y="71"/>
                  </a:lnTo>
                  <a:lnTo>
                    <a:pt x="1637" y="0"/>
                  </a:lnTo>
                  <a:lnTo>
                    <a:pt x="1621" y="0"/>
                  </a:lnTo>
                  <a:lnTo>
                    <a:pt x="1589" y="11"/>
                  </a:lnTo>
                  <a:lnTo>
                    <a:pt x="1571" y="85"/>
                  </a:lnTo>
                  <a:lnTo>
                    <a:pt x="1570" y="159"/>
                  </a:lnTo>
                  <a:lnTo>
                    <a:pt x="1570" y="183"/>
                  </a:lnTo>
                  <a:lnTo>
                    <a:pt x="1570" y="193"/>
                  </a:lnTo>
                  <a:lnTo>
                    <a:pt x="1586" y="193"/>
                  </a:lnTo>
                  <a:lnTo>
                    <a:pt x="1602" y="193"/>
                  </a:lnTo>
                  <a:lnTo>
                    <a:pt x="1602" y="169"/>
                  </a:lnTo>
                  <a:lnTo>
                    <a:pt x="1618" y="159"/>
                  </a:lnTo>
                  <a:lnTo>
                    <a:pt x="1618" y="145"/>
                  </a:lnTo>
                  <a:lnTo>
                    <a:pt x="1586" y="145"/>
                  </a:lnTo>
                  <a:lnTo>
                    <a:pt x="1554" y="217"/>
                  </a:lnTo>
                  <a:lnTo>
                    <a:pt x="1551" y="293"/>
                  </a:lnTo>
                  <a:lnTo>
                    <a:pt x="1551" y="304"/>
                  </a:lnTo>
                  <a:lnTo>
                    <a:pt x="1551" y="316"/>
                  </a:lnTo>
                  <a:lnTo>
                    <a:pt x="1567" y="317"/>
                  </a:lnTo>
                  <a:lnTo>
                    <a:pt x="1583" y="317"/>
                  </a:lnTo>
                  <a:lnTo>
                    <a:pt x="1583" y="305"/>
                  </a:lnTo>
                  <a:lnTo>
                    <a:pt x="1599" y="280"/>
                  </a:lnTo>
                  <a:lnTo>
                    <a:pt x="1601" y="267"/>
                  </a:lnTo>
                  <a:lnTo>
                    <a:pt x="1583" y="294"/>
                  </a:lnTo>
                  <a:lnTo>
                    <a:pt x="1583" y="305"/>
                  </a:lnTo>
                  <a:lnTo>
                    <a:pt x="1599" y="305"/>
                  </a:lnTo>
                  <a:lnTo>
                    <a:pt x="1616" y="294"/>
                  </a:lnTo>
                  <a:lnTo>
                    <a:pt x="1616" y="280"/>
                  </a:lnTo>
                  <a:lnTo>
                    <a:pt x="1617" y="267"/>
                  </a:lnTo>
                  <a:lnTo>
                    <a:pt x="1487" y="255"/>
                  </a:lnTo>
                  <a:lnTo>
                    <a:pt x="1390" y="264"/>
                  </a:lnTo>
                  <a:lnTo>
                    <a:pt x="1357" y="336"/>
                  </a:lnTo>
                  <a:lnTo>
                    <a:pt x="1356" y="361"/>
                  </a:lnTo>
                  <a:lnTo>
                    <a:pt x="1373" y="361"/>
                  </a:lnTo>
                  <a:lnTo>
                    <a:pt x="1373" y="349"/>
                  </a:lnTo>
                  <a:lnTo>
                    <a:pt x="1374" y="336"/>
                  </a:lnTo>
                  <a:lnTo>
                    <a:pt x="1357" y="325"/>
                  </a:lnTo>
                  <a:lnTo>
                    <a:pt x="1260" y="335"/>
                  </a:lnTo>
                  <a:lnTo>
                    <a:pt x="1160" y="430"/>
                  </a:lnTo>
                  <a:lnTo>
                    <a:pt x="1144" y="453"/>
                  </a:lnTo>
                  <a:lnTo>
                    <a:pt x="1240" y="455"/>
                  </a:lnTo>
                  <a:lnTo>
                    <a:pt x="1336" y="446"/>
                  </a:lnTo>
                  <a:lnTo>
                    <a:pt x="1356" y="434"/>
                  </a:lnTo>
                  <a:lnTo>
                    <a:pt x="1338" y="432"/>
                  </a:lnTo>
                  <a:lnTo>
                    <a:pt x="1322" y="455"/>
                  </a:lnTo>
                  <a:lnTo>
                    <a:pt x="1322" y="481"/>
                  </a:lnTo>
                  <a:lnTo>
                    <a:pt x="1304" y="491"/>
                  </a:lnTo>
                  <a:lnTo>
                    <a:pt x="1288" y="491"/>
                  </a:lnTo>
                  <a:lnTo>
                    <a:pt x="1273" y="491"/>
                  </a:lnTo>
                  <a:lnTo>
                    <a:pt x="1257" y="491"/>
                  </a:lnTo>
                  <a:lnTo>
                    <a:pt x="1224" y="490"/>
                  </a:lnTo>
                  <a:lnTo>
                    <a:pt x="1192" y="513"/>
                  </a:lnTo>
                  <a:lnTo>
                    <a:pt x="1175" y="587"/>
                  </a:lnTo>
                  <a:lnTo>
                    <a:pt x="1175" y="601"/>
                  </a:lnTo>
                  <a:lnTo>
                    <a:pt x="1175" y="587"/>
                  </a:lnTo>
                  <a:lnTo>
                    <a:pt x="1044" y="576"/>
                  </a:lnTo>
                  <a:lnTo>
                    <a:pt x="851" y="596"/>
                  </a:lnTo>
                  <a:lnTo>
                    <a:pt x="836" y="620"/>
                  </a:lnTo>
                  <a:lnTo>
                    <a:pt x="836" y="632"/>
                  </a:lnTo>
                  <a:lnTo>
                    <a:pt x="930" y="646"/>
                  </a:lnTo>
                  <a:lnTo>
                    <a:pt x="962" y="633"/>
                  </a:lnTo>
                  <a:lnTo>
                    <a:pt x="962" y="622"/>
                  </a:lnTo>
                  <a:lnTo>
                    <a:pt x="962" y="608"/>
                  </a:lnTo>
                  <a:lnTo>
                    <a:pt x="930" y="597"/>
                  </a:lnTo>
                  <a:lnTo>
                    <a:pt x="898" y="596"/>
                  </a:lnTo>
                  <a:lnTo>
                    <a:pt x="863" y="666"/>
                  </a:lnTo>
                  <a:lnTo>
                    <a:pt x="863" y="693"/>
                  </a:lnTo>
                  <a:lnTo>
                    <a:pt x="878" y="693"/>
                  </a:lnTo>
                  <a:lnTo>
                    <a:pt x="878" y="680"/>
                  </a:lnTo>
                  <a:lnTo>
                    <a:pt x="878" y="666"/>
                  </a:lnTo>
                  <a:lnTo>
                    <a:pt x="864" y="644"/>
                  </a:lnTo>
                  <a:lnTo>
                    <a:pt x="770" y="643"/>
                  </a:lnTo>
                  <a:lnTo>
                    <a:pt x="737" y="655"/>
                  </a:lnTo>
                  <a:lnTo>
                    <a:pt x="736" y="665"/>
                  </a:lnTo>
                  <a:lnTo>
                    <a:pt x="737" y="655"/>
                  </a:lnTo>
                  <a:lnTo>
                    <a:pt x="737" y="631"/>
                  </a:lnTo>
                  <a:lnTo>
                    <a:pt x="704" y="604"/>
                  </a:lnTo>
                  <a:lnTo>
                    <a:pt x="689" y="593"/>
                  </a:lnTo>
                  <a:lnTo>
                    <a:pt x="673" y="593"/>
                  </a:lnTo>
                  <a:lnTo>
                    <a:pt x="673" y="617"/>
                  </a:lnTo>
                  <a:lnTo>
                    <a:pt x="673" y="628"/>
                  </a:lnTo>
                  <a:lnTo>
                    <a:pt x="704" y="618"/>
                  </a:lnTo>
                  <a:lnTo>
                    <a:pt x="704" y="594"/>
                  </a:lnTo>
                  <a:lnTo>
                    <a:pt x="705" y="520"/>
                  </a:lnTo>
                  <a:lnTo>
                    <a:pt x="705" y="506"/>
                  </a:lnTo>
                  <a:lnTo>
                    <a:pt x="691" y="495"/>
                  </a:lnTo>
                  <a:lnTo>
                    <a:pt x="690" y="518"/>
                  </a:lnTo>
                  <a:lnTo>
                    <a:pt x="690" y="531"/>
                  </a:lnTo>
                  <a:lnTo>
                    <a:pt x="690" y="518"/>
                  </a:lnTo>
                  <a:lnTo>
                    <a:pt x="706" y="495"/>
                  </a:lnTo>
                  <a:lnTo>
                    <a:pt x="691" y="471"/>
                  </a:lnTo>
                  <a:lnTo>
                    <a:pt x="675" y="459"/>
                  </a:lnTo>
                  <a:lnTo>
                    <a:pt x="577" y="458"/>
                  </a:lnTo>
                  <a:lnTo>
                    <a:pt x="561" y="479"/>
                  </a:lnTo>
                  <a:lnTo>
                    <a:pt x="560" y="503"/>
                  </a:lnTo>
                  <a:lnTo>
                    <a:pt x="560" y="517"/>
                  </a:lnTo>
                  <a:lnTo>
                    <a:pt x="658" y="518"/>
                  </a:lnTo>
                  <a:lnTo>
                    <a:pt x="754" y="521"/>
                  </a:lnTo>
                  <a:lnTo>
                    <a:pt x="773" y="497"/>
                  </a:lnTo>
                  <a:lnTo>
                    <a:pt x="774" y="424"/>
                  </a:lnTo>
                  <a:lnTo>
                    <a:pt x="756" y="352"/>
                  </a:lnTo>
                  <a:lnTo>
                    <a:pt x="629" y="350"/>
                  </a:lnTo>
                  <a:lnTo>
                    <a:pt x="530" y="361"/>
                  </a:lnTo>
                  <a:lnTo>
                    <a:pt x="497" y="435"/>
                  </a:lnTo>
                  <a:lnTo>
                    <a:pt x="496" y="444"/>
                  </a:lnTo>
                  <a:lnTo>
                    <a:pt x="496" y="458"/>
                  </a:lnTo>
                  <a:lnTo>
                    <a:pt x="529" y="458"/>
                  </a:lnTo>
                  <a:lnTo>
                    <a:pt x="561" y="444"/>
                  </a:lnTo>
                  <a:lnTo>
                    <a:pt x="578" y="435"/>
                  </a:lnTo>
                  <a:lnTo>
                    <a:pt x="578" y="336"/>
                  </a:lnTo>
                  <a:lnTo>
                    <a:pt x="580" y="312"/>
                  </a:lnTo>
                  <a:lnTo>
                    <a:pt x="547" y="301"/>
                  </a:lnTo>
                  <a:lnTo>
                    <a:pt x="514" y="301"/>
                  </a:lnTo>
                  <a:lnTo>
                    <a:pt x="498" y="312"/>
                  </a:lnTo>
                  <a:lnTo>
                    <a:pt x="498" y="324"/>
                  </a:lnTo>
                  <a:lnTo>
                    <a:pt x="497" y="336"/>
                  </a:lnTo>
                  <a:lnTo>
                    <a:pt x="513" y="336"/>
                  </a:lnTo>
                  <a:lnTo>
                    <a:pt x="531" y="324"/>
                  </a:lnTo>
                  <a:lnTo>
                    <a:pt x="549" y="251"/>
                  </a:lnTo>
                  <a:lnTo>
                    <a:pt x="532" y="227"/>
                  </a:lnTo>
                  <a:lnTo>
                    <a:pt x="500" y="202"/>
                  </a:lnTo>
                  <a:lnTo>
                    <a:pt x="468" y="200"/>
                  </a:lnTo>
                  <a:lnTo>
                    <a:pt x="453" y="200"/>
                  </a:lnTo>
                  <a:lnTo>
                    <a:pt x="452" y="225"/>
                  </a:lnTo>
                  <a:lnTo>
                    <a:pt x="452" y="238"/>
                  </a:lnTo>
                  <a:lnTo>
                    <a:pt x="467" y="238"/>
                  </a:lnTo>
                  <a:lnTo>
                    <a:pt x="484" y="239"/>
                  </a:lnTo>
                  <a:lnTo>
                    <a:pt x="485" y="212"/>
                  </a:lnTo>
                  <a:lnTo>
                    <a:pt x="485" y="141"/>
                  </a:lnTo>
                  <a:lnTo>
                    <a:pt x="468" y="140"/>
                  </a:lnTo>
                  <a:lnTo>
                    <a:pt x="453" y="140"/>
                  </a:lnTo>
                  <a:lnTo>
                    <a:pt x="453" y="150"/>
                  </a:lnTo>
                  <a:lnTo>
                    <a:pt x="453" y="175"/>
                  </a:lnTo>
                  <a:lnTo>
                    <a:pt x="468" y="175"/>
                  </a:lnTo>
                  <a:lnTo>
                    <a:pt x="468" y="164"/>
                  </a:lnTo>
                  <a:lnTo>
                    <a:pt x="468" y="140"/>
                  </a:lnTo>
                  <a:lnTo>
                    <a:pt x="435" y="140"/>
                  </a:lnTo>
                  <a:lnTo>
                    <a:pt x="404" y="140"/>
                  </a:lnTo>
                  <a:lnTo>
                    <a:pt x="388" y="150"/>
                  </a:lnTo>
                  <a:lnTo>
                    <a:pt x="388" y="164"/>
                  </a:lnTo>
                  <a:lnTo>
                    <a:pt x="404" y="175"/>
                  </a:lnTo>
                </a:path>
              </a:pathLst>
            </a:custGeom>
            <a:noFill/>
            <a:ln w="60325">
              <a:solidFill>
                <a:srgbClr val="C96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 rot="134399">
              <a:off x="3899" y="3309"/>
              <a:ext cx="789" cy="398"/>
            </a:xfrm>
            <a:custGeom>
              <a:avLst/>
              <a:gdLst>
                <a:gd name="T0" fmla="*/ 1 w 1570"/>
                <a:gd name="T1" fmla="*/ 2 h 701"/>
                <a:gd name="T2" fmla="*/ 2 w 1570"/>
                <a:gd name="T3" fmla="*/ 3 h 701"/>
                <a:gd name="T4" fmla="*/ 0 w 1570"/>
                <a:gd name="T5" fmla="*/ 3 h 701"/>
                <a:gd name="T6" fmla="*/ 3 w 1570"/>
                <a:gd name="T7" fmla="*/ 5 h 701"/>
                <a:gd name="T8" fmla="*/ 3 w 1570"/>
                <a:gd name="T9" fmla="*/ 1 h 701"/>
                <a:gd name="T10" fmla="*/ 2 w 1570"/>
                <a:gd name="T11" fmla="*/ 3 h 701"/>
                <a:gd name="T12" fmla="*/ 6 w 1570"/>
                <a:gd name="T13" fmla="*/ 3 h 701"/>
                <a:gd name="T14" fmla="*/ 3 w 1570"/>
                <a:gd name="T15" fmla="*/ 4 h 701"/>
                <a:gd name="T16" fmla="*/ 5 w 1570"/>
                <a:gd name="T17" fmla="*/ 10 h 701"/>
                <a:gd name="T18" fmla="*/ 9 w 1570"/>
                <a:gd name="T19" fmla="*/ 9 h 701"/>
                <a:gd name="T20" fmla="*/ 5 w 1570"/>
                <a:gd name="T21" fmla="*/ 10 h 701"/>
                <a:gd name="T22" fmla="*/ 7 w 1570"/>
                <a:gd name="T23" fmla="*/ 11 h 701"/>
                <a:gd name="T24" fmla="*/ 8 w 1570"/>
                <a:gd name="T25" fmla="*/ 10 h 701"/>
                <a:gd name="T26" fmla="*/ 7 w 1570"/>
                <a:gd name="T27" fmla="*/ 11 h 701"/>
                <a:gd name="T28" fmla="*/ 8 w 1570"/>
                <a:gd name="T29" fmla="*/ 11 h 701"/>
                <a:gd name="T30" fmla="*/ 6 w 1570"/>
                <a:gd name="T31" fmla="*/ 13 h 701"/>
                <a:gd name="T32" fmla="*/ 6 w 1570"/>
                <a:gd name="T33" fmla="*/ 13 h 701"/>
                <a:gd name="T34" fmla="*/ 4 w 1570"/>
                <a:gd name="T35" fmla="*/ 17 h 701"/>
                <a:gd name="T36" fmla="*/ 8 w 1570"/>
                <a:gd name="T37" fmla="*/ 18 h 701"/>
                <a:gd name="T38" fmla="*/ 8 w 1570"/>
                <a:gd name="T39" fmla="*/ 18 h 701"/>
                <a:gd name="T40" fmla="*/ 8 w 1570"/>
                <a:gd name="T41" fmla="*/ 17 h 701"/>
                <a:gd name="T42" fmla="*/ 7 w 1570"/>
                <a:gd name="T43" fmla="*/ 18 h 701"/>
                <a:gd name="T44" fmla="*/ 9 w 1570"/>
                <a:gd name="T45" fmla="*/ 20 h 701"/>
                <a:gd name="T46" fmla="*/ 11 w 1570"/>
                <a:gd name="T47" fmla="*/ 18 h 701"/>
                <a:gd name="T48" fmla="*/ 10 w 1570"/>
                <a:gd name="T49" fmla="*/ 23 h 701"/>
                <a:gd name="T50" fmla="*/ 14 w 1570"/>
                <a:gd name="T51" fmla="*/ 23 h 701"/>
                <a:gd name="T52" fmla="*/ 13 w 1570"/>
                <a:gd name="T53" fmla="*/ 22 h 701"/>
                <a:gd name="T54" fmla="*/ 13 w 1570"/>
                <a:gd name="T55" fmla="*/ 23 h 701"/>
                <a:gd name="T56" fmla="*/ 14 w 1570"/>
                <a:gd name="T57" fmla="*/ 16 h 701"/>
                <a:gd name="T58" fmla="*/ 10 w 1570"/>
                <a:gd name="T59" fmla="*/ 17 h 701"/>
                <a:gd name="T60" fmla="*/ 15 w 1570"/>
                <a:gd name="T61" fmla="*/ 16 h 701"/>
                <a:gd name="T62" fmla="*/ 14 w 1570"/>
                <a:gd name="T63" fmla="*/ 14 h 701"/>
                <a:gd name="T64" fmla="*/ 17 w 1570"/>
                <a:gd name="T65" fmla="*/ 7 h 701"/>
                <a:gd name="T66" fmla="*/ 15 w 1570"/>
                <a:gd name="T67" fmla="*/ 10 h 701"/>
                <a:gd name="T68" fmla="*/ 19 w 1570"/>
                <a:gd name="T69" fmla="*/ 6 h 701"/>
                <a:gd name="T70" fmla="*/ 17 w 1570"/>
                <a:gd name="T71" fmla="*/ 6 h 701"/>
                <a:gd name="T72" fmla="*/ 19 w 1570"/>
                <a:gd name="T73" fmla="*/ 3 h 701"/>
                <a:gd name="T74" fmla="*/ 19 w 1570"/>
                <a:gd name="T75" fmla="*/ 6 h 701"/>
                <a:gd name="T76" fmla="*/ 23 w 1570"/>
                <a:gd name="T77" fmla="*/ 3 h 701"/>
                <a:gd name="T78" fmla="*/ 21 w 1570"/>
                <a:gd name="T79" fmla="*/ 1 h 701"/>
                <a:gd name="T80" fmla="*/ 21 w 1570"/>
                <a:gd name="T81" fmla="*/ 3 h 701"/>
                <a:gd name="T82" fmla="*/ 26 w 1570"/>
                <a:gd name="T83" fmla="*/ 1 h 701"/>
                <a:gd name="T84" fmla="*/ 20 w 1570"/>
                <a:gd name="T85" fmla="*/ 6 h 701"/>
                <a:gd name="T86" fmla="*/ 21 w 1570"/>
                <a:gd name="T87" fmla="*/ 6 h 701"/>
                <a:gd name="T88" fmla="*/ 18 w 1570"/>
                <a:gd name="T89" fmla="*/ 10 h 701"/>
                <a:gd name="T90" fmla="*/ 20 w 1570"/>
                <a:gd name="T91" fmla="*/ 7 h 701"/>
                <a:gd name="T92" fmla="*/ 22 w 1570"/>
                <a:gd name="T93" fmla="*/ 5 h 701"/>
                <a:gd name="T94" fmla="*/ 21 w 1570"/>
                <a:gd name="T95" fmla="*/ 7 h 701"/>
                <a:gd name="T96" fmla="*/ 22 w 1570"/>
                <a:gd name="T97" fmla="*/ 6 h 701"/>
                <a:gd name="T98" fmla="*/ 24 w 1570"/>
                <a:gd name="T99" fmla="*/ 8 h 701"/>
                <a:gd name="T100" fmla="*/ 22 w 1570"/>
                <a:gd name="T101" fmla="*/ 5 h 701"/>
                <a:gd name="T102" fmla="*/ 21 w 1570"/>
                <a:gd name="T103" fmla="*/ 7 h 701"/>
                <a:gd name="T104" fmla="*/ 17 w 1570"/>
                <a:gd name="T105" fmla="*/ 5 h 70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70"/>
                <a:gd name="T160" fmla="*/ 0 h 701"/>
                <a:gd name="T161" fmla="*/ 1570 w 1570"/>
                <a:gd name="T162" fmla="*/ 701 h 70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70" h="701">
                  <a:moveTo>
                    <a:pt x="77" y="71"/>
                  </a:moveTo>
                  <a:lnTo>
                    <a:pt x="61" y="71"/>
                  </a:lnTo>
                  <a:lnTo>
                    <a:pt x="47" y="71"/>
                  </a:lnTo>
                  <a:lnTo>
                    <a:pt x="31" y="71"/>
                  </a:lnTo>
                  <a:lnTo>
                    <a:pt x="61" y="117"/>
                  </a:lnTo>
                  <a:lnTo>
                    <a:pt x="92" y="117"/>
                  </a:lnTo>
                  <a:lnTo>
                    <a:pt x="107" y="117"/>
                  </a:lnTo>
                  <a:lnTo>
                    <a:pt x="107" y="106"/>
                  </a:lnTo>
                  <a:lnTo>
                    <a:pt x="107" y="94"/>
                  </a:lnTo>
                  <a:lnTo>
                    <a:pt x="107" y="84"/>
                  </a:lnTo>
                  <a:lnTo>
                    <a:pt x="15" y="84"/>
                  </a:lnTo>
                  <a:lnTo>
                    <a:pt x="0" y="82"/>
                  </a:lnTo>
                  <a:lnTo>
                    <a:pt x="0" y="105"/>
                  </a:lnTo>
                  <a:lnTo>
                    <a:pt x="15" y="128"/>
                  </a:lnTo>
                  <a:lnTo>
                    <a:pt x="107" y="141"/>
                  </a:lnTo>
                  <a:lnTo>
                    <a:pt x="139" y="143"/>
                  </a:lnTo>
                  <a:lnTo>
                    <a:pt x="153" y="130"/>
                  </a:lnTo>
                  <a:lnTo>
                    <a:pt x="169" y="63"/>
                  </a:lnTo>
                  <a:lnTo>
                    <a:pt x="169" y="50"/>
                  </a:lnTo>
                  <a:lnTo>
                    <a:pt x="153" y="40"/>
                  </a:lnTo>
                  <a:lnTo>
                    <a:pt x="123" y="50"/>
                  </a:lnTo>
                  <a:lnTo>
                    <a:pt x="107" y="61"/>
                  </a:lnTo>
                  <a:lnTo>
                    <a:pt x="107" y="84"/>
                  </a:lnTo>
                  <a:lnTo>
                    <a:pt x="107" y="106"/>
                  </a:lnTo>
                  <a:lnTo>
                    <a:pt x="139" y="119"/>
                  </a:lnTo>
                  <a:lnTo>
                    <a:pt x="230" y="120"/>
                  </a:lnTo>
                  <a:lnTo>
                    <a:pt x="322" y="120"/>
                  </a:lnTo>
                  <a:lnTo>
                    <a:pt x="352" y="98"/>
                  </a:lnTo>
                  <a:lnTo>
                    <a:pt x="352" y="75"/>
                  </a:lnTo>
                  <a:lnTo>
                    <a:pt x="336" y="51"/>
                  </a:lnTo>
                  <a:lnTo>
                    <a:pt x="214" y="50"/>
                  </a:lnTo>
                  <a:lnTo>
                    <a:pt x="183" y="119"/>
                  </a:lnTo>
                  <a:lnTo>
                    <a:pt x="167" y="188"/>
                  </a:lnTo>
                  <a:lnTo>
                    <a:pt x="166" y="258"/>
                  </a:lnTo>
                  <a:lnTo>
                    <a:pt x="166" y="279"/>
                  </a:lnTo>
                  <a:lnTo>
                    <a:pt x="256" y="305"/>
                  </a:lnTo>
                  <a:lnTo>
                    <a:pt x="378" y="317"/>
                  </a:lnTo>
                  <a:lnTo>
                    <a:pt x="501" y="318"/>
                  </a:lnTo>
                  <a:lnTo>
                    <a:pt x="516" y="297"/>
                  </a:lnTo>
                  <a:lnTo>
                    <a:pt x="516" y="273"/>
                  </a:lnTo>
                  <a:lnTo>
                    <a:pt x="486" y="262"/>
                  </a:lnTo>
                  <a:lnTo>
                    <a:pt x="333" y="246"/>
                  </a:lnTo>
                  <a:lnTo>
                    <a:pt x="302" y="269"/>
                  </a:lnTo>
                  <a:lnTo>
                    <a:pt x="287" y="281"/>
                  </a:lnTo>
                  <a:lnTo>
                    <a:pt x="287" y="305"/>
                  </a:lnTo>
                  <a:lnTo>
                    <a:pt x="287" y="315"/>
                  </a:lnTo>
                  <a:lnTo>
                    <a:pt x="318" y="325"/>
                  </a:lnTo>
                  <a:lnTo>
                    <a:pt x="409" y="339"/>
                  </a:lnTo>
                  <a:lnTo>
                    <a:pt x="501" y="329"/>
                  </a:lnTo>
                  <a:lnTo>
                    <a:pt x="516" y="318"/>
                  </a:lnTo>
                  <a:lnTo>
                    <a:pt x="516" y="308"/>
                  </a:lnTo>
                  <a:lnTo>
                    <a:pt x="501" y="297"/>
                  </a:lnTo>
                  <a:lnTo>
                    <a:pt x="470" y="297"/>
                  </a:lnTo>
                  <a:lnTo>
                    <a:pt x="456" y="308"/>
                  </a:lnTo>
                  <a:lnTo>
                    <a:pt x="439" y="328"/>
                  </a:lnTo>
                  <a:lnTo>
                    <a:pt x="439" y="349"/>
                  </a:lnTo>
                  <a:lnTo>
                    <a:pt x="439" y="363"/>
                  </a:lnTo>
                  <a:lnTo>
                    <a:pt x="470" y="364"/>
                  </a:lnTo>
                  <a:lnTo>
                    <a:pt x="486" y="351"/>
                  </a:lnTo>
                  <a:lnTo>
                    <a:pt x="470" y="340"/>
                  </a:lnTo>
                  <a:lnTo>
                    <a:pt x="378" y="328"/>
                  </a:lnTo>
                  <a:lnTo>
                    <a:pt x="363" y="349"/>
                  </a:lnTo>
                  <a:lnTo>
                    <a:pt x="347" y="371"/>
                  </a:lnTo>
                  <a:lnTo>
                    <a:pt x="347" y="395"/>
                  </a:lnTo>
                  <a:lnTo>
                    <a:pt x="347" y="407"/>
                  </a:lnTo>
                  <a:lnTo>
                    <a:pt x="362" y="408"/>
                  </a:lnTo>
                  <a:lnTo>
                    <a:pt x="377" y="408"/>
                  </a:lnTo>
                  <a:lnTo>
                    <a:pt x="377" y="396"/>
                  </a:lnTo>
                  <a:lnTo>
                    <a:pt x="377" y="386"/>
                  </a:lnTo>
                  <a:lnTo>
                    <a:pt x="255" y="384"/>
                  </a:lnTo>
                  <a:lnTo>
                    <a:pt x="223" y="473"/>
                  </a:lnTo>
                  <a:lnTo>
                    <a:pt x="223" y="496"/>
                  </a:lnTo>
                  <a:lnTo>
                    <a:pt x="223" y="509"/>
                  </a:lnTo>
                  <a:lnTo>
                    <a:pt x="315" y="532"/>
                  </a:lnTo>
                  <a:lnTo>
                    <a:pt x="436" y="534"/>
                  </a:lnTo>
                  <a:lnTo>
                    <a:pt x="453" y="535"/>
                  </a:lnTo>
                  <a:lnTo>
                    <a:pt x="467" y="524"/>
                  </a:lnTo>
                  <a:lnTo>
                    <a:pt x="467" y="513"/>
                  </a:lnTo>
                  <a:lnTo>
                    <a:pt x="483" y="501"/>
                  </a:lnTo>
                  <a:lnTo>
                    <a:pt x="453" y="524"/>
                  </a:lnTo>
                  <a:lnTo>
                    <a:pt x="420" y="545"/>
                  </a:lnTo>
                  <a:lnTo>
                    <a:pt x="453" y="547"/>
                  </a:lnTo>
                  <a:lnTo>
                    <a:pt x="483" y="524"/>
                  </a:lnTo>
                  <a:lnTo>
                    <a:pt x="483" y="513"/>
                  </a:lnTo>
                  <a:lnTo>
                    <a:pt x="498" y="501"/>
                  </a:lnTo>
                  <a:lnTo>
                    <a:pt x="467" y="489"/>
                  </a:lnTo>
                  <a:lnTo>
                    <a:pt x="436" y="500"/>
                  </a:lnTo>
                  <a:lnTo>
                    <a:pt x="420" y="522"/>
                  </a:lnTo>
                  <a:lnTo>
                    <a:pt x="420" y="545"/>
                  </a:lnTo>
                  <a:lnTo>
                    <a:pt x="420" y="568"/>
                  </a:lnTo>
                  <a:lnTo>
                    <a:pt x="436" y="579"/>
                  </a:lnTo>
                  <a:lnTo>
                    <a:pt x="526" y="594"/>
                  </a:lnTo>
                  <a:lnTo>
                    <a:pt x="649" y="582"/>
                  </a:lnTo>
                  <a:lnTo>
                    <a:pt x="665" y="573"/>
                  </a:lnTo>
                  <a:lnTo>
                    <a:pt x="665" y="550"/>
                  </a:lnTo>
                  <a:lnTo>
                    <a:pt x="665" y="527"/>
                  </a:lnTo>
                  <a:lnTo>
                    <a:pt x="636" y="537"/>
                  </a:lnTo>
                  <a:lnTo>
                    <a:pt x="602" y="606"/>
                  </a:lnTo>
                  <a:lnTo>
                    <a:pt x="586" y="674"/>
                  </a:lnTo>
                  <a:lnTo>
                    <a:pt x="586" y="684"/>
                  </a:lnTo>
                  <a:lnTo>
                    <a:pt x="601" y="685"/>
                  </a:lnTo>
                  <a:lnTo>
                    <a:pt x="721" y="699"/>
                  </a:lnTo>
                  <a:lnTo>
                    <a:pt x="842" y="701"/>
                  </a:lnTo>
                  <a:lnTo>
                    <a:pt x="843" y="678"/>
                  </a:lnTo>
                  <a:lnTo>
                    <a:pt x="845" y="657"/>
                  </a:lnTo>
                  <a:lnTo>
                    <a:pt x="828" y="631"/>
                  </a:lnTo>
                  <a:lnTo>
                    <a:pt x="799" y="631"/>
                  </a:lnTo>
                  <a:lnTo>
                    <a:pt x="768" y="641"/>
                  </a:lnTo>
                  <a:lnTo>
                    <a:pt x="753" y="663"/>
                  </a:lnTo>
                  <a:lnTo>
                    <a:pt x="752" y="686"/>
                  </a:lnTo>
                  <a:lnTo>
                    <a:pt x="750" y="699"/>
                  </a:lnTo>
                  <a:lnTo>
                    <a:pt x="765" y="699"/>
                  </a:lnTo>
                  <a:lnTo>
                    <a:pt x="783" y="687"/>
                  </a:lnTo>
                  <a:lnTo>
                    <a:pt x="815" y="598"/>
                  </a:lnTo>
                  <a:lnTo>
                    <a:pt x="830" y="505"/>
                  </a:lnTo>
                  <a:lnTo>
                    <a:pt x="830" y="482"/>
                  </a:lnTo>
                  <a:lnTo>
                    <a:pt x="712" y="470"/>
                  </a:lnTo>
                  <a:lnTo>
                    <a:pt x="588" y="479"/>
                  </a:lnTo>
                  <a:lnTo>
                    <a:pt x="573" y="502"/>
                  </a:lnTo>
                  <a:lnTo>
                    <a:pt x="573" y="514"/>
                  </a:lnTo>
                  <a:lnTo>
                    <a:pt x="724" y="527"/>
                  </a:lnTo>
                  <a:lnTo>
                    <a:pt x="877" y="519"/>
                  </a:lnTo>
                  <a:lnTo>
                    <a:pt x="907" y="496"/>
                  </a:lnTo>
                  <a:lnTo>
                    <a:pt x="908" y="473"/>
                  </a:lnTo>
                  <a:lnTo>
                    <a:pt x="909" y="404"/>
                  </a:lnTo>
                  <a:lnTo>
                    <a:pt x="894" y="394"/>
                  </a:lnTo>
                  <a:lnTo>
                    <a:pt x="863" y="393"/>
                  </a:lnTo>
                  <a:lnTo>
                    <a:pt x="848" y="415"/>
                  </a:lnTo>
                  <a:lnTo>
                    <a:pt x="879" y="415"/>
                  </a:lnTo>
                  <a:lnTo>
                    <a:pt x="1032" y="348"/>
                  </a:lnTo>
                  <a:lnTo>
                    <a:pt x="1048" y="281"/>
                  </a:lnTo>
                  <a:lnTo>
                    <a:pt x="1049" y="214"/>
                  </a:lnTo>
                  <a:lnTo>
                    <a:pt x="1018" y="191"/>
                  </a:lnTo>
                  <a:lnTo>
                    <a:pt x="925" y="199"/>
                  </a:lnTo>
                  <a:lnTo>
                    <a:pt x="896" y="222"/>
                  </a:lnTo>
                  <a:lnTo>
                    <a:pt x="895" y="291"/>
                  </a:lnTo>
                  <a:lnTo>
                    <a:pt x="924" y="291"/>
                  </a:lnTo>
                  <a:lnTo>
                    <a:pt x="1048" y="292"/>
                  </a:lnTo>
                  <a:lnTo>
                    <a:pt x="1139" y="273"/>
                  </a:lnTo>
                  <a:lnTo>
                    <a:pt x="1171" y="182"/>
                  </a:lnTo>
                  <a:lnTo>
                    <a:pt x="1172" y="111"/>
                  </a:lnTo>
                  <a:lnTo>
                    <a:pt x="1157" y="101"/>
                  </a:lnTo>
                  <a:lnTo>
                    <a:pt x="1126" y="111"/>
                  </a:lnTo>
                  <a:lnTo>
                    <a:pt x="1034" y="180"/>
                  </a:lnTo>
                  <a:lnTo>
                    <a:pt x="1033" y="246"/>
                  </a:lnTo>
                  <a:lnTo>
                    <a:pt x="1064" y="236"/>
                  </a:lnTo>
                  <a:lnTo>
                    <a:pt x="1156" y="168"/>
                  </a:lnTo>
                  <a:lnTo>
                    <a:pt x="1188" y="101"/>
                  </a:lnTo>
                  <a:lnTo>
                    <a:pt x="1188" y="78"/>
                  </a:lnTo>
                  <a:lnTo>
                    <a:pt x="1172" y="88"/>
                  </a:lnTo>
                  <a:lnTo>
                    <a:pt x="1141" y="158"/>
                  </a:lnTo>
                  <a:lnTo>
                    <a:pt x="1141" y="168"/>
                  </a:lnTo>
                  <a:lnTo>
                    <a:pt x="1141" y="182"/>
                  </a:lnTo>
                  <a:lnTo>
                    <a:pt x="1233" y="183"/>
                  </a:lnTo>
                  <a:lnTo>
                    <a:pt x="1415" y="161"/>
                  </a:lnTo>
                  <a:lnTo>
                    <a:pt x="1446" y="93"/>
                  </a:lnTo>
                  <a:lnTo>
                    <a:pt x="1448" y="25"/>
                  </a:lnTo>
                  <a:lnTo>
                    <a:pt x="1433" y="1"/>
                  </a:lnTo>
                  <a:lnTo>
                    <a:pt x="1341" y="0"/>
                  </a:lnTo>
                  <a:lnTo>
                    <a:pt x="1311" y="22"/>
                  </a:lnTo>
                  <a:lnTo>
                    <a:pt x="1293" y="89"/>
                  </a:lnTo>
                  <a:lnTo>
                    <a:pt x="1293" y="102"/>
                  </a:lnTo>
                  <a:lnTo>
                    <a:pt x="1293" y="112"/>
                  </a:lnTo>
                  <a:lnTo>
                    <a:pt x="1310" y="112"/>
                  </a:lnTo>
                  <a:lnTo>
                    <a:pt x="1461" y="105"/>
                  </a:lnTo>
                  <a:lnTo>
                    <a:pt x="1553" y="94"/>
                  </a:lnTo>
                  <a:lnTo>
                    <a:pt x="1570" y="26"/>
                  </a:lnTo>
                  <a:lnTo>
                    <a:pt x="1570" y="14"/>
                  </a:lnTo>
                  <a:lnTo>
                    <a:pt x="1448" y="12"/>
                  </a:lnTo>
                  <a:lnTo>
                    <a:pt x="1326" y="33"/>
                  </a:lnTo>
                  <a:lnTo>
                    <a:pt x="1234" y="102"/>
                  </a:lnTo>
                  <a:lnTo>
                    <a:pt x="1233" y="169"/>
                  </a:lnTo>
                  <a:lnTo>
                    <a:pt x="1233" y="183"/>
                  </a:lnTo>
                  <a:lnTo>
                    <a:pt x="1248" y="183"/>
                  </a:lnTo>
                  <a:lnTo>
                    <a:pt x="1263" y="183"/>
                  </a:lnTo>
                  <a:lnTo>
                    <a:pt x="1278" y="169"/>
                  </a:lnTo>
                  <a:lnTo>
                    <a:pt x="1187" y="168"/>
                  </a:lnTo>
                  <a:lnTo>
                    <a:pt x="1094" y="259"/>
                  </a:lnTo>
                  <a:lnTo>
                    <a:pt x="1093" y="282"/>
                  </a:lnTo>
                  <a:lnTo>
                    <a:pt x="1123" y="283"/>
                  </a:lnTo>
                  <a:lnTo>
                    <a:pt x="1217" y="218"/>
                  </a:lnTo>
                  <a:lnTo>
                    <a:pt x="1233" y="195"/>
                  </a:lnTo>
                  <a:lnTo>
                    <a:pt x="1217" y="204"/>
                  </a:lnTo>
                  <a:lnTo>
                    <a:pt x="1217" y="227"/>
                  </a:lnTo>
                  <a:lnTo>
                    <a:pt x="1217" y="239"/>
                  </a:lnTo>
                  <a:lnTo>
                    <a:pt x="1307" y="227"/>
                  </a:lnTo>
                  <a:lnTo>
                    <a:pt x="1337" y="206"/>
                  </a:lnTo>
                  <a:lnTo>
                    <a:pt x="1355" y="137"/>
                  </a:lnTo>
                  <a:lnTo>
                    <a:pt x="1355" y="127"/>
                  </a:lnTo>
                  <a:lnTo>
                    <a:pt x="1340" y="137"/>
                  </a:lnTo>
                  <a:lnTo>
                    <a:pt x="1307" y="204"/>
                  </a:lnTo>
                  <a:lnTo>
                    <a:pt x="1307" y="218"/>
                  </a:lnTo>
                  <a:lnTo>
                    <a:pt x="1322" y="219"/>
                  </a:lnTo>
                  <a:lnTo>
                    <a:pt x="1337" y="206"/>
                  </a:lnTo>
                  <a:lnTo>
                    <a:pt x="1338" y="197"/>
                  </a:lnTo>
                  <a:lnTo>
                    <a:pt x="1338" y="186"/>
                  </a:lnTo>
                  <a:lnTo>
                    <a:pt x="1307" y="250"/>
                  </a:lnTo>
                  <a:lnTo>
                    <a:pt x="1289" y="317"/>
                  </a:lnTo>
                  <a:lnTo>
                    <a:pt x="1382" y="298"/>
                  </a:lnTo>
                  <a:lnTo>
                    <a:pt x="1474" y="230"/>
                  </a:lnTo>
                  <a:lnTo>
                    <a:pt x="1491" y="163"/>
                  </a:lnTo>
                  <a:lnTo>
                    <a:pt x="1492" y="150"/>
                  </a:lnTo>
                  <a:lnTo>
                    <a:pt x="1476" y="139"/>
                  </a:lnTo>
                  <a:lnTo>
                    <a:pt x="1355" y="149"/>
                  </a:lnTo>
                  <a:lnTo>
                    <a:pt x="1261" y="218"/>
                  </a:lnTo>
                  <a:lnTo>
                    <a:pt x="1247" y="227"/>
                  </a:lnTo>
                  <a:lnTo>
                    <a:pt x="1261" y="227"/>
                  </a:lnTo>
                  <a:lnTo>
                    <a:pt x="1276" y="227"/>
                  </a:lnTo>
                  <a:lnTo>
                    <a:pt x="1276" y="218"/>
                  </a:lnTo>
                  <a:lnTo>
                    <a:pt x="1290" y="204"/>
                  </a:lnTo>
                  <a:lnTo>
                    <a:pt x="1276" y="204"/>
                  </a:lnTo>
                  <a:lnTo>
                    <a:pt x="1066" y="132"/>
                  </a:lnTo>
                </a:path>
              </a:pathLst>
            </a:custGeom>
            <a:noFill/>
            <a:ln w="69850">
              <a:solidFill>
                <a:srgbClr val="FFAD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4444" y="3381"/>
              <a:ext cx="133" cy="83"/>
            </a:xfrm>
            <a:custGeom>
              <a:avLst/>
              <a:gdLst>
                <a:gd name="T0" fmla="*/ 12 w 173"/>
                <a:gd name="T1" fmla="*/ 0 h 83"/>
                <a:gd name="T2" fmla="*/ 7 w 173"/>
                <a:gd name="T3" fmla="*/ 34 h 83"/>
                <a:gd name="T4" fmla="*/ 8 w 173"/>
                <a:gd name="T5" fmla="*/ 37 h 83"/>
                <a:gd name="T6" fmla="*/ 14 w 173"/>
                <a:gd name="T7" fmla="*/ 41 h 83"/>
                <a:gd name="T8" fmla="*/ 22 w 173"/>
                <a:gd name="T9" fmla="*/ 45 h 83"/>
                <a:gd name="T10" fmla="*/ 28 w 173"/>
                <a:gd name="T11" fmla="*/ 45 h 83"/>
                <a:gd name="T12" fmla="*/ 28 w 173"/>
                <a:gd name="T13" fmla="*/ 47 h 83"/>
                <a:gd name="T14" fmla="*/ 29 w 173"/>
                <a:gd name="T15" fmla="*/ 67 h 83"/>
                <a:gd name="T16" fmla="*/ 28 w 173"/>
                <a:gd name="T17" fmla="*/ 68 h 83"/>
                <a:gd name="T18" fmla="*/ 22 w 173"/>
                <a:gd name="T19" fmla="*/ 55 h 83"/>
                <a:gd name="T20" fmla="*/ 5 w 173"/>
                <a:gd name="T21" fmla="*/ 35 h 83"/>
                <a:gd name="T22" fmla="*/ 2 w 173"/>
                <a:gd name="T23" fmla="*/ 35 h 83"/>
                <a:gd name="T24" fmla="*/ 2 w 173"/>
                <a:gd name="T25" fmla="*/ 37 h 83"/>
                <a:gd name="T26" fmla="*/ 0 w 173"/>
                <a:gd name="T27" fmla="*/ 41 h 83"/>
                <a:gd name="T28" fmla="*/ 2 w 173"/>
                <a:gd name="T29" fmla="*/ 44 h 83"/>
                <a:gd name="T30" fmla="*/ 5 w 173"/>
                <a:gd name="T31" fmla="*/ 49 h 83"/>
                <a:gd name="T32" fmla="*/ 6 w 173"/>
                <a:gd name="T33" fmla="*/ 50 h 83"/>
                <a:gd name="T34" fmla="*/ 8 w 173"/>
                <a:gd name="T35" fmla="*/ 74 h 83"/>
                <a:gd name="T36" fmla="*/ 12 w 173"/>
                <a:gd name="T37" fmla="*/ 80 h 83"/>
                <a:gd name="T38" fmla="*/ 15 w 173"/>
                <a:gd name="T39" fmla="*/ 80 h 83"/>
                <a:gd name="T40" fmla="*/ 18 w 173"/>
                <a:gd name="T41" fmla="*/ 83 h 83"/>
                <a:gd name="T42" fmla="*/ 19 w 173"/>
                <a:gd name="T43" fmla="*/ 80 h 83"/>
                <a:gd name="T44" fmla="*/ 19 w 173"/>
                <a:gd name="T45" fmla="*/ 73 h 83"/>
                <a:gd name="T46" fmla="*/ 17 w 173"/>
                <a:gd name="T47" fmla="*/ 71 h 83"/>
                <a:gd name="T48" fmla="*/ 17 w 173"/>
                <a:gd name="T49" fmla="*/ 67 h 83"/>
                <a:gd name="T50" fmla="*/ 16 w 173"/>
                <a:gd name="T51" fmla="*/ 66 h 83"/>
                <a:gd name="T52" fmla="*/ 16 w 173"/>
                <a:gd name="T53" fmla="*/ 70 h 83"/>
                <a:gd name="T54" fmla="*/ 22 w 173"/>
                <a:gd name="T55" fmla="*/ 74 h 83"/>
                <a:gd name="T56" fmla="*/ 24 w 173"/>
                <a:gd name="T57" fmla="*/ 74 h 83"/>
                <a:gd name="T58" fmla="*/ 29 w 173"/>
                <a:gd name="T59" fmla="*/ 74 h 83"/>
                <a:gd name="T60" fmla="*/ 35 w 173"/>
                <a:gd name="T61" fmla="*/ 73 h 83"/>
                <a:gd name="T62" fmla="*/ 35 w 173"/>
                <a:gd name="T63" fmla="*/ 65 h 83"/>
                <a:gd name="T64" fmla="*/ 35 w 173"/>
                <a:gd name="T65" fmla="*/ 58 h 83"/>
                <a:gd name="T66" fmla="*/ 35 w 173"/>
                <a:gd name="T67" fmla="*/ 52 h 83"/>
                <a:gd name="T68" fmla="*/ 35 w 173"/>
                <a:gd name="T69" fmla="*/ 47 h 83"/>
                <a:gd name="T70" fmla="*/ 33 w 173"/>
                <a:gd name="T71" fmla="*/ 43 h 83"/>
                <a:gd name="T72" fmla="*/ 32 w 173"/>
                <a:gd name="T73" fmla="*/ 36 h 83"/>
                <a:gd name="T74" fmla="*/ 32 w 173"/>
                <a:gd name="T75" fmla="*/ 33 h 83"/>
                <a:gd name="T76" fmla="*/ 31 w 173"/>
                <a:gd name="T77" fmla="*/ 33 h 83"/>
                <a:gd name="T78" fmla="*/ 31 w 173"/>
                <a:gd name="T79" fmla="*/ 28 h 83"/>
                <a:gd name="T80" fmla="*/ 31 w 173"/>
                <a:gd name="T81" fmla="*/ 12 h 83"/>
                <a:gd name="T82" fmla="*/ 29 w 173"/>
                <a:gd name="T83" fmla="*/ 12 h 8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3"/>
                <a:gd name="T127" fmla="*/ 0 h 83"/>
                <a:gd name="T128" fmla="*/ 173 w 173"/>
                <a:gd name="T129" fmla="*/ 83 h 8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3" h="83">
                  <a:moveTo>
                    <a:pt x="55" y="0"/>
                  </a:moveTo>
                  <a:lnTo>
                    <a:pt x="53" y="0"/>
                  </a:lnTo>
                  <a:lnTo>
                    <a:pt x="48" y="0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40" y="37"/>
                  </a:lnTo>
                  <a:lnTo>
                    <a:pt x="45" y="40"/>
                  </a:lnTo>
                  <a:lnTo>
                    <a:pt x="66" y="41"/>
                  </a:lnTo>
                  <a:lnTo>
                    <a:pt x="92" y="42"/>
                  </a:lnTo>
                  <a:lnTo>
                    <a:pt x="111" y="45"/>
                  </a:lnTo>
                  <a:lnTo>
                    <a:pt x="131" y="45"/>
                  </a:lnTo>
                  <a:lnTo>
                    <a:pt x="135" y="45"/>
                  </a:lnTo>
                  <a:lnTo>
                    <a:pt x="135" y="43"/>
                  </a:lnTo>
                  <a:lnTo>
                    <a:pt x="139" y="47"/>
                  </a:lnTo>
                  <a:lnTo>
                    <a:pt x="141" y="65"/>
                  </a:lnTo>
                  <a:lnTo>
                    <a:pt x="141" y="67"/>
                  </a:lnTo>
                  <a:lnTo>
                    <a:pt x="141" y="68"/>
                  </a:lnTo>
                  <a:lnTo>
                    <a:pt x="138" y="68"/>
                  </a:lnTo>
                  <a:lnTo>
                    <a:pt x="132" y="67"/>
                  </a:lnTo>
                  <a:lnTo>
                    <a:pt x="107" y="55"/>
                  </a:lnTo>
                  <a:lnTo>
                    <a:pt x="69" y="49"/>
                  </a:lnTo>
                  <a:lnTo>
                    <a:pt x="27" y="35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4" y="44"/>
                  </a:lnTo>
                  <a:lnTo>
                    <a:pt x="19" y="49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30" y="50"/>
                  </a:lnTo>
                  <a:lnTo>
                    <a:pt x="33" y="63"/>
                  </a:lnTo>
                  <a:lnTo>
                    <a:pt x="39" y="74"/>
                  </a:lnTo>
                  <a:lnTo>
                    <a:pt x="44" y="75"/>
                  </a:lnTo>
                  <a:lnTo>
                    <a:pt x="60" y="80"/>
                  </a:lnTo>
                  <a:lnTo>
                    <a:pt x="65" y="80"/>
                  </a:lnTo>
                  <a:lnTo>
                    <a:pt x="70" y="80"/>
                  </a:lnTo>
                  <a:lnTo>
                    <a:pt x="85" y="83"/>
                  </a:lnTo>
                  <a:lnTo>
                    <a:pt x="88" y="83"/>
                  </a:lnTo>
                  <a:lnTo>
                    <a:pt x="88" y="81"/>
                  </a:lnTo>
                  <a:lnTo>
                    <a:pt x="91" y="80"/>
                  </a:lnTo>
                  <a:lnTo>
                    <a:pt x="91" y="75"/>
                  </a:lnTo>
                  <a:lnTo>
                    <a:pt x="91" y="73"/>
                  </a:lnTo>
                  <a:lnTo>
                    <a:pt x="88" y="72"/>
                  </a:lnTo>
                  <a:lnTo>
                    <a:pt x="85" y="71"/>
                  </a:lnTo>
                  <a:lnTo>
                    <a:pt x="83" y="71"/>
                  </a:lnTo>
                  <a:lnTo>
                    <a:pt x="83" y="67"/>
                  </a:lnTo>
                  <a:lnTo>
                    <a:pt x="80" y="66"/>
                  </a:lnTo>
                  <a:lnTo>
                    <a:pt x="77" y="66"/>
                  </a:lnTo>
                  <a:lnTo>
                    <a:pt x="75" y="66"/>
                  </a:lnTo>
                  <a:lnTo>
                    <a:pt x="77" y="70"/>
                  </a:lnTo>
                  <a:lnTo>
                    <a:pt x="93" y="72"/>
                  </a:lnTo>
                  <a:lnTo>
                    <a:pt x="107" y="74"/>
                  </a:lnTo>
                  <a:lnTo>
                    <a:pt x="110" y="74"/>
                  </a:lnTo>
                  <a:lnTo>
                    <a:pt x="114" y="74"/>
                  </a:lnTo>
                  <a:lnTo>
                    <a:pt x="117" y="74"/>
                  </a:lnTo>
                  <a:lnTo>
                    <a:pt x="143" y="74"/>
                  </a:lnTo>
                  <a:lnTo>
                    <a:pt x="163" y="74"/>
                  </a:lnTo>
                  <a:lnTo>
                    <a:pt x="168" y="73"/>
                  </a:lnTo>
                  <a:lnTo>
                    <a:pt x="171" y="68"/>
                  </a:lnTo>
                  <a:lnTo>
                    <a:pt x="173" y="65"/>
                  </a:lnTo>
                  <a:lnTo>
                    <a:pt x="173" y="64"/>
                  </a:lnTo>
                  <a:lnTo>
                    <a:pt x="173" y="58"/>
                  </a:lnTo>
                  <a:lnTo>
                    <a:pt x="171" y="56"/>
                  </a:lnTo>
                  <a:lnTo>
                    <a:pt x="166" y="52"/>
                  </a:lnTo>
                  <a:lnTo>
                    <a:pt x="164" y="51"/>
                  </a:lnTo>
                  <a:lnTo>
                    <a:pt x="164" y="47"/>
                  </a:lnTo>
                  <a:lnTo>
                    <a:pt x="162" y="45"/>
                  </a:lnTo>
                  <a:lnTo>
                    <a:pt x="160" y="43"/>
                  </a:lnTo>
                  <a:lnTo>
                    <a:pt x="157" y="40"/>
                  </a:lnTo>
                  <a:lnTo>
                    <a:pt x="157" y="36"/>
                  </a:lnTo>
                  <a:lnTo>
                    <a:pt x="157" y="33"/>
                  </a:lnTo>
                  <a:lnTo>
                    <a:pt x="155" y="33"/>
                  </a:lnTo>
                  <a:lnTo>
                    <a:pt x="153" y="33"/>
                  </a:lnTo>
                  <a:lnTo>
                    <a:pt x="147" y="33"/>
                  </a:lnTo>
                  <a:lnTo>
                    <a:pt x="147" y="31"/>
                  </a:lnTo>
                  <a:lnTo>
                    <a:pt x="147" y="28"/>
                  </a:lnTo>
                  <a:lnTo>
                    <a:pt x="147" y="24"/>
                  </a:lnTo>
                  <a:lnTo>
                    <a:pt x="147" y="12"/>
                  </a:lnTo>
                  <a:lnTo>
                    <a:pt x="145" y="12"/>
                  </a:lnTo>
                  <a:lnTo>
                    <a:pt x="142" y="12"/>
                  </a:lnTo>
                  <a:lnTo>
                    <a:pt x="139" y="12"/>
                  </a:lnTo>
                </a:path>
              </a:pathLst>
            </a:custGeom>
            <a:noFill/>
            <a:ln w="50800">
              <a:solidFill>
                <a:srgbClr val="8F460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4359" y="3441"/>
              <a:ext cx="123" cy="59"/>
            </a:xfrm>
            <a:custGeom>
              <a:avLst/>
              <a:gdLst>
                <a:gd name="T0" fmla="*/ 1 w 259"/>
                <a:gd name="T1" fmla="*/ 2 h 116"/>
                <a:gd name="T2" fmla="*/ 1 w 259"/>
                <a:gd name="T3" fmla="*/ 2 h 116"/>
                <a:gd name="T4" fmla="*/ 1 w 259"/>
                <a:gd name="T5" fmla="*/ 2 h 116"/>
                <a:gd name="T6" fmla="*/ 1 w 259"/>
                <a:gd name="T7" fmla="*/ 2 h 116"/>
                <a:gd name="T8" fmla="*/ 2 w 259"/>
                <a:gd name="T9" fmla="*/ 1 h 116"/>
                <a:gd name="T10" fmla="*/ 2 w 259"/>
                <a:gd name="T11" fmla="*/ 2 h 116"/>
                <a:gd name="T12" fmla="*/ 1 w 259"/>
                <a:gd name="T13" fmla="*/ 2 h 116"/>
                <a:gd name="T14" fmla="*/ 1 w 259"/>
                <a:gd name="T15" fmla="*/ 2 h 116"/>
                <a:gd name="T16" fmla="*/ 1 w 259"/>
                <a:gd name="T17" fmla="*/ 2 h 116"/>
                <a:gd name="T18" fmla="*/ 1 w 259"/>
                <a:gd name="T19" fmla="*/ 2 h 116"/>
                <a:gd name="T20" fmla="*/ 2 w 259"/>
                <a:gd name="T21" fmla="*/ 2 h 116"/>
                <a:gd name="T22" fmla="*/ 2 w 259"/>
                <a:gd name="T23" fmla="*/ 2 h 116"/>
                <a:gd name="T24" fmla="*/ 2 w 259"/>
                <a:gd name="T25" fmla="*/ 2 h 116"/>
                <a:gd name="T26" fmla="*/ 2 w 259"/>
                <a:gd name="T27" fmla="*/ 2 h 116"/>
                <a:gd name="T28" fmla="*/ 1 w 259"/>
                <a:gd name="T29" fmla="*/ 2 h 116"/>
                <a:gd name="T30" fmla="*/ 2 w 259"/>
                <a:gd name="T31" fmla="*/ 2 h 116"/>
                <a:gd name="T32" fmla="*/ 2 w 259"/>
                <a:gd name="T33" fmla="*/ 2 h 116"/>
                <a:gd name="T34" fmla="*/ 2 w 259"/>
                <a:gd name="T35" fmla="*/ 2 h 116"/>
                <a:gd name="T36" fmla="*/ 3 w 259"/>
                <a:gd name="T37" fmla="*/ 1 h 116"/>
                <a:gd name="T38" fmla="*/ 3 w 259"/>
                <a:gd name="T39" fmla="*/ 1 h 116"/>
                <a:gd name="T40" fmla="*/ 2 w 259"/>
                <a:gd name="T41" fmla="*/ 1 h 116"/>
                <a:gd name="T42" fmla="*/ 2 w 259"/>
                <a:gd name="T43" fmla="*/ 1 h 116"/>
                <a:gd name="T44" fmla="*/ 2 w 259"/>
                <a:gd name="T45" fmla="*/ 1 h 116"/>
                <a:gd name="T46" fmla="*/ 2 w 259"/>
                <a:gd name="T47" fmla="*/ 1 h 116"/>
                <a:gd name="T48" fmla="*/ 2 w 259"/>
                <a:gd name="T49" fmla="*/ 1 h 116"/>
                <a:gd name="T50" fmla="*/ 2 w 259"/>
                <a:gd name="T51" fmla="*/ 1 h 116"/>
                <a:gd name="T52" fmla="*/ 2 w 259"/>
                <a:gd name="T53" fmla="*/ 1 h 116"/>
                <a:gd name="T54" fmla="*/ 2 w 259"/>
                <a:gd name="T55" fmla="*/ 0 h 116"/>
                <a:gd name="T56" fmla="*/ 2 w 259"/>
                <a:gd name="T57" fmla="*/ 1 h 116"/>
                <a:gd name="T58" fmla="*/ 2 w 259"/>
                <a:gd name="T59" fmla="*/ 1 h 116"/>
                <a:gd name="T60" fmla="*/ 2 w 259"/>
                <a:gd name="T61" fmla="*/ 1 h 116"/>
                <a:gd name="T62" fmla="*/ 2 w 259"/>
                <a:gd name="T63" fmla="*/ 1 h 116"/>
                <a:gd name="T64" fmla="*/ 2 w 259"/>
                <a:gd name="T65" fmla="*/ 2 h 116"/>
                <a:gd name="T66" fmla="*/ 2 w 259"/>
                <a:gd name="T67" fmla="*/ 2 h 116"/>
                <a:gd name="T68" fmla="*/ 2 w 259"/>
                <a:gd name="T69" fmla="*/ 2 h 116"/>
                <a:gd name="T70" fmla="*/ 2 w 259"/>
                <a:gd name="T71" fmla="*/ 2 h 116"/>
                <a:gd name="T72" fmla="*/ 3 w 259"/>
                <a:gd name="T73" fmla="*/ 2 h 116"/>
                <a:gd name="T74" fmla="*/ 3 w 259"/>
                <a:gd name="T75" fmla="*/ 2 h 116"/>
                <a:gd name="T76" fmla="*/ 3 w 259"/>
                <a:gd name="T77" fmla="*/ 2 h 116"/>
                <a:gd name="T78" fmla="*/ 3 w 259"/>
                <a:gd name="T79" fmla="*/ 2 h 116"/>
                <a:gd name="T80" fmla="*/ 3 w 259"/>
                <a:gd name="T81" fmla="*/ 2 h 116"/>
                <a:gd name="T82" fmla="*/ 3 w 259"/>
                <a:gd name="T83" fmla="*/ 2 h 1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9"/>
                <a:gd name="T127" fmla="*/ 0 h 116"/>
                <a:gd name="T128" fmla="*/ 259 w 259"/>
                <a:gd name="T129" fmla="*/ 116 h 1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9" h="116">
                  <a:moveTo>
                    <a:pt x="0" y="93"/>
                  </a:moveTo>
                  <a:lnTo>
                    <a:pt x="102" y="95"/>
                  </a:lnTo>
                  <a:lnTo>
                    <a:pt x="104" y="92"/>
                  </a:lnTo>
                  <a:lnTo>
                    <a:pt x="106" y="87"/>
                  </a:lnTo>
                  <a:lnTo>
                    <a:pt x="106" y="86"/>
                  </a:lnTo>
                  <a:lnTo>
                    <a:pt x="109" y="86"/>
                  </a:lnTo>
                  <a:lnTo>
                    <a:pt x="114" y="84"/>
                  </a:lnTo>
                  <a:lnTo>
                    <a:pt x="140" y="70"/>
                  </a:lnTo>
                  <a:lnTo>
                    <a:pt x="175" y="61"/>
                  </a:lnTo>
                  <a:lnTo>
                    <a:pt x="178" y="61"/>
                  </a:lnTo>
                  <a:lnTo>
                    <a:pt x="178" y="62"/>
                  </a:lnTo>
                  <a:lnTo>
                    <a:pt x="163" y="73"/>
                  </a:lnTo>
                  <a:lnTo>
                    <a:pt x="146" y="77"/>
                  </a:lnTo>
                  <a:lnTo>
                    <a:pt x="126" y="82"/>
                  </a:lnTo>
                  <a:lnTo>
                    <a:pt x="121" y="86"/>
                  </a:lnTo>
                  <a:lnTo>
                    <a:pt x="121" y="89"/>
                  </a:lnTo>
                  <a:lnTo>
                    <a:pt x="121" y="95"/>
                  </a:lnTo>
                  <a:lnTo>
                    <a:pt x="121" y="96"/>
                  </a:lnTo>
                  <a:lnTo>
                    <a:pt x="126" y="96"/>
                  </a:lnTo>
                  <a:lnTo>
                    <a:pt x="142" y="99"/>
                  </a:lnTo>
                  <a:lnTo>
                    <a:pt x="163" y="95"/>
                  </a:lnTo>
                  <a:lnTo>
                    <a:pt x="167" y="89"/>
                  </a:lnTo>
                  <a:lnTo>
                    <a:pt x="172" y="77"/>
                  </a:lnTo>
                  <a:lnTo>
                    <a:pt x="175" y="64"/>
                  </a:lnTo>
                  <a:lnTo>
                    <a:pt x="178" y="63"/>
                  </a:lnTo>
                  <a:lnTo>
                    <a:pt x="178" y="64"/>
                  </a:lnTo>
                  <a:lnTo>
                    <a:pt x="172" y="77"/>
                  </a:lnTo>
                  <a:lnTo>
                    <a:pt x="146" y="99"/>
                  </a:lnTo>
                  <a:lnTo>
                    <a:pt x="144" y="110"/>
                  </a:lnTo>
                  <a:lnTo>
                    <a:pt x="144" y="115"/>
                  </a:lnTo>
                  <a:lnTo>
                    <a:pt x="159" y="116"/>
                  </a:lnTo>
                  <a:lnTo>
                    <a:pt x="180" y="116"/>
                  </a:lnTo>
                  <a:lnTo>
                    <a:pt x="201" y="116"/>
                  </a:lnTo>
                  <a:lnTo>
                    <a:pt x="205" y="116"/>
                  </a:lnTo>
                  <a:lnTo>
                    <a:pt x="221" y="111"/>
                  </a:lnTo>
                  <a:lnTo>
                    <a:pt x="224" y="96"/>
                  </a:lnTo>
                  <a:lnTo>
                    <a:pt x="229" y="74"/>
                  </a:lnTo>
                  <a:lnTo>
                    <a:pt x="229" y="60"/>
                  </a:lnTo>
                  <a:lnTo>
                    <a:pt x="232" y="55"/>
                  </a:lnTo>
                  <a:lnTo>
                    <a:pt x="232" y="50"/>
                  </a:lnTo>
                  <a:lnTo>
                    <a:pt x="229" y="46"/>
                  </a:lnTo>
                  <a:lnTo>
                    <a:pt x="224" y="42"/>
                  </a:lnTo>
                  <a:lnTo>
                    <a:pt x="208" y="37"/>
                  </a:lnTo>
                  <a:lnTo>
                    <a:pt x="205" y="32"/>
                  </a:lnTo>
                  <a:lnTo>
                    <a:pt x="205" y="27"/>
                  </a:lnTo>
                  <a:lnTo>
                    <a:pt x="205" y="24"/>
                  </a:lnTo>
                  <a:lnTo>
                    <a:pt x="205" y="21"/>
                  </a:lnTo>
                  <a:lnTo>
                    <a:pt x="205" y="18"/>
                  </a:lnTo>
                  <a:lnTo>
                    <a:pt x="205" y="13"/>
                  </a:lnTo>
                  <a:lnTo>
                    <a:pt x="205" y="11"/>
                  </a:lnTo>
                  <a:lnTo>
                    <a:pt x="205" y="9"/>
                  </a:lnTo>
                  <a:lnTo>
                    <a:pt x="206" y="8"/>
                  </a:lnTo>
                  <a:lnTo>
                    <a:pt x="206" y="5"/>
                  </a:lnTo>
                  <a:lnTo>
                    <a:pt x="206" y="3"/>
                  </a:lnTo>
                  <a:lnTo>
                    <a:pt x="204" y="1"/>
                  </a:lnTo>
                  <a:lnTo>
                    <a:pt x="204" y="0"/>
                  </a:lnTo>
                  <a:lnTo>
                    <a:pt x="220" y="1"/>
                  </a:lnTo>
                  <a:lnTo>
                    <a:pt x="222" y="5"/>
                  </a:lnTo>
                  <a:lnTo>
                    <a:pt x="221" y="25"/>
                  </a:lnTo>
                  <a:lnTo>
                    <a:pt x="216" y="38"/>
                  </a:lnTo>
                  <a:lnTo>
                    <a:pt x="201" y="40"/>
                  </a:lnTo>
                  <a:lnTo>
                    <a:pt x="197" y="40"/>
                  </a:lnTo>
                  <a:lnTo>
                    <a:pt x="195" y="40"/>
                  </a:lnTo>
                  <a:lnTo>
                    <a:pt x="193" y="44"/>
                  </a:lnTo>
                  <a:lnTo>
                    <a:pt x="191" y="57"/>
                  </a:lnTo>
                  <a:lnTo>
                    <a:pt x="189" y="66"/>
                  </a:lnTo>
                  <a:lnTo>
                    <a:pt x="189" y="78"/>
                  </a:lnTo>
                  <a:lnTo>
                    <a:pt x="191" y="82"/>
                  </a:lnTo>
                  <a:lnTo>
                    <a:pt x="205" y="82"/>
                  </a:lnTo>
                  <a:lnTo>
                    <a:pt x="210" y="84"/>
                  </a:lnTo>
                  <a:lnTo>
                    <a:pt x="213" y="84"/>
                  </a:lnTo>
                  <a:lnTo>
                    <a:pt x="219" y="85"/>
                  </a:lnTo>
                  <a:lnTo>
                    <a:pt x="224" y="85"/>
                  </a:lnTo>
                  <a:lnTo>
                    <a:pt x="229" y="85"/>
                  </a:lnTo>
                  <a:lnTo>
                    <a:pt x="232" y="85"/>
                  </a:lnTo>
                  <a:lnTo>
                    <a:pt x="234" y="84"/>
                  </a:lnTo>
                  <a:lnTo>
                    <a:pt x="239" y="79"/>
                  </a:lnTo>
                  <a:lnTo>
                    <a:pt x="241" y="78"/>
                  </a:lnTo>
                  <a:lnTo>
                    <a:pt x="243" y="78"/>
                  </a:lnTo>
                  <a:lnTo>
                    <a:pt x="243" y="79"/>
                  </a:lnTo>
                  <a:lnTo>
                    <a:pt x="245" y="84"/>
                  </a:lnTo>
                  <a:lnTo>
                    <a:pt x="249" y="87"/>
                  </a:lnTo>
                  <a:lnTo>
                    <a:pt x="255" y="87"/>
                  </a:lnTo>
                  <a:lnTo>
                    <a:pt x="257" y="87"/>
                  </a:lnTo>
                  <a:lnTo>
                    <a:pt x="259" y="87"/>
                  </a:lnTo>
                </a:path>
              </a:pathLst>
            </a:custGeom>
            <a:noFill/>
            <a:ln w="396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3949" y="3390"/>
              <a:ext cx="129" cy="42"/>
            </a:xfrm>
            <a:custGeom>
              <a:avLst/>
              <a:gdLst>
                <a:gd name="T0" fmla="*/ 0 w 270"/>
                <a:gd name="T1" fmla="*/ 0 h 83"/>
                <a:gd name="T2" fmla="*/ 0 w 270"/>
                <a:gd name="T3" fmla="*/ 1 h 83"/>
                <a:gd name="T4" fmla="*/ 0 w 270"/>
                <a:gd name="T5" fmla="*/ 2 h 83"/>
                <a:gd name="T6" fmla="*/ 0 w 270"/>
                <a:gd name="T7" fmla="*/ 2 h 83"/>
                <a:gd name="T8" fmla="*/ 1 w 270"/>
                <a:gd name="T9" fmla="*/ 2 h 83"/>
                <a:gd name="T10" fmla="*/ 1 w 270"/>
                <a:gd name="T11" fmla="*/ 1 h 83"/>
                <a:gd name="T12" fmla="*/ 1 w 270"/>
                <a:gd name="T13" fmla="*/ 1 h 83"/>
                <a:gd name="T14" fmla="*/ 1 w 270"/>
                <a:gd name="T15" fmla="*/ 1 h 83"/>
                <a:gd name="T16" fmla="*/ 1 w 270"/>
                <a:gd name="T17" fmla="*/ 1 h 83"/>
                <a:gd name="T18" fmla="*/ 1 w 270"/>
                <a:gd name="T19" fmla="*/ 1 h 83"/>
                <a:gd name="T20" fmla="*/ 0 w 270"/>
                <a:gd name="T21" fmla="*/ 1 h 83"/>
                <a:gd name="T22" fmla="*/ 0 w 270"/>
                <a:gd name="T23" fmla="*/ 1 h 83"/>
                <a:gd name="T24" fmla="*/ 0 w 270"/>
                <a:gd name="T25" fmla="*/ 1 h 83"/>
                <a:gd name="T26" fmla="*/ 0 w 270"/>
                <a:gd name="T27" fmla="*/ 1 h 83"/>
                <a:gd name="T28" fmla="*/ 1 w 270"/>
                <a:gd name="T29" fmla="*/ 1 h 83"/>
                <a:gd name="T30" fmla="*/ 1 w 270"/>
                <a:gd name="T31" fmla="*/ 1 h 83"/>
                <a:gd name="T32" fmla="*/ 1 w 270"/>
                <a:gd name="T33" fmla="*/ 1 h 83"/>
                <a:gd name="T34" fmla="*/ 1 w 270"/>
                <a:gd name="T35" fmla="*/ 1 h 83"/>
                <a:gd name="T36" fmla="*/ 2 w 270"/>
                <a:gd name="T37" fmla="*/ 1 h 83"/>
                <a:gd name="T38" fmla="*/ 2 w 270"/>
                <a:gd name="T39" fmla="*/ 1 h 83"/>
                <a:gd name="T40" fmla="*/ 2 w 270"/>
                <a:gd name="T41" fmla="*/ 1 h 83"/>
                <a:gd name="T42" fmla="*/ 2 w 270"/>
                <a:gd name="T43" fmla="*/ 1 h 83"/>
                <a:gd name="T44" fmla="*/ 2 w 270"/>
                <a:gd name="T45" fmla="*/ 1 h 83"/>
                <a:gd name="T46" fmla="*/ 2 w 270"/>
                <a:gd name="T47" fmla="*/ 2 h 83"/>
                <a:gd name="T48" fmla="*/ 2 w 270"/>
                <a:gd name="T49" fmla="*/ 2 h 83"/>
                <a:gd name="T50" fmla="*/ 2 w 270"/>
                <a:gd name="T51" fmla="*/ 2 h 83"/>
                <a:gd name="T52" fmla="*/ 2 w 270"/>
                <a:gd name="T53" fmla="*/ 1 h 83"/>
                <a:gd name="T54" fmla="*/ 2 w 270"/>
                <a:gd name="T55" fmla="*/ 1 h 83"/>
                <a:gd name="T56" fmla="*/ 3 w 270"/>
                <a:gd name="T57" fmla="*/ 1 h 83"/>
                <a:gd name="T58" fmla="*/ 3 w 270"/>
                <a:gd name="T59" fmla="*/ 1 h 83"/>
                <a:gd name="T60" fmla="*/ 3 w 270"/>
                <a:gd name="T61" fmla="*/ 1 h 83"/>
                <a:gd name="T62" fmla="*/ 3 w 270"/>
                <a:gd name="T63" fmla="*/ 2 h 83"/>
                <a:gd name="T64" fmla="*/ 3 w 270"/>
                <a:gd name="T65" fmla="*/ 2 h 83"/>
                <a:gd name="T66" fmla="*/ 3 w 270"/>
                <a:gd name="T67" fmla="*/ 2 h 83"/>
                <a:gd name="T68" fmla="*/ 3 w 270"/>
                <a:gd name="T69" fmla="*/ 2 h 83"/>
                <a:gd name="T70" fmla="*/ 3 w 270"/>
                <a:gd name="T71" fmla="*/ 2 h 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0"/>
                <a:gd name="T109" fmla="*/ 0 h 83"/>
                <a:gd name="T110" fmla="*/ 270 w 270"/>
                <a:gd name="T111" fmla="*/ 83 h 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0" h="83">
                  <a:moveTo>
                    <a:pt x="17" y="0"/>
                  </a:moveTo>
                  <a:lnTo>
                    <a:pt x="14" y="0"/>
                  </a:lnTo>
                  <a:lnTo>
                    <a:pt x="1" y="25"/>
                  </a:lnTo>
                  <a:lnTo>
                    <a:pt x="0" y="38"/>
                  </a:lnTo>
                  <a:lnTo>
                    <a:pt x="0" y="51"/>
                  </a:lnTo>
                  <a:lnTo>
                    <a:pt x="16" y="66"/>
                  </a:lnTo>
                  <a:lnTo>
                    <a:pt x="40" y="68"/>
                  </a:lnTo>
                  <a:lnTo>
                    <a:pt x="62" y="68"/>
                  </a:lnTo>
                  <a:lnTo>
                    <a:pt x="66" y="66"/>
                  </a:lnTo>
                  <a:lnTo>
                    <a:pt x="69" y="66"/>
                  </a:lnTo>
                  <a:lnTo>
                    <a:pt x="72" y="59"/>
                  </a:lnTo>
                  <a:lnTo>
                    <a:pt x="75" y="47"/>
                  </a:lnTo>
                  <a:lnTo>
                    <a:pt x="75" y="44"/>
                  </a:lnTo>
                  <a:lnTo>
                    <a:pt x="75" y="40"/>
                  </a:lnTo>
                  <a:lnTo>
                    <a:pt x="75" y="37"/>
                  </a:lnTo>
                  <a:lnTo>
                    <a:pt x="75" y="32"/>
                  </a:lnTo>
                  <a:lnTo>
                    <a:pt x="79" y="28"/>
                  </a:lnTo>
                  <a:lnTo>
                    <a:pt x="79" y="24"/>
                  </a:lnTo>
                  <a:lnTo>
                    <a:pt x="79" y="21"/>
                  </a:lnTo>
                  <a:lnTo>
                    <a:pt x="76" y="21"/>
                  </a:lnTo>
                  <a:lnTo>
                    <a:pt x="73" y="24"/>
                  </a:lnTo>
                  <a:lnTo>
                    <a:pt x="68" y="25"/>
                  </a:lnTo>
                  <a:lnTo>
                    <a:pt x="65" y="29"/>
                  </a:lnTo>
                  <a:lnTo>
                    <a:pt x="62" y="34"/>
                  </a:lnTo>
                  <a:lnTo>
                    <a:pt x="62" y="37"/>
                  </a:lnTo>
                  <a:lnTo>
                    <a:pt x="62" y="38"/>
                  </a:lnTo>
                  <a:lnTo>
                    <a:pt x="62" y="44"/>
                  </a:lnTo>
                  <a:lnTo>
                    <a:pt x="66" y="44"/>
                  </a:lnTo>
                  <a:lnTo>
                    <a:pt x="69" y="44"/>
                  </a:lnTo>
                  <a:lnTo>
                    <a:pt x="75" y="44"/>
                  </a:lnTo>
                  <a:lnTo>
                    <a:pt x="79" y="44"/>
                  </a:lnTo>
                  <a:lnTo>
                    <a:pt x="85" y="40"/>
                  </a:lnTo>
                  <a:lnTo>
                    <a:pt x="89" y="39"/>
                  </a:lnTo>
                  <a:lnTo>
                    <a:pt x="92" y="35"/>
                  </a:lnTo>
                  <a:lnTo>
                    <a:pt x="97" y="34"/>
                  </a:lnTo>
                  <a:lnTo>
                    <a:pt x="103" y="30"/>
                  </a:lnTo>
                  <a:lnTo>
                    <a:pt x="125" y="28"/>
                  </a:lnTo>
                  <a:lnTo>
                    <a:pt x="155" y="28"/>
                  </a:lnTo>
                  <a:lnTo>
                    <a:pt x="174" y="28"/>
                  </a:lnTo>
                  <a:lnTo>
                    <a:pt x="174" y="30"/>
                  </a:lnTo>
                  <a:lnTo>
                    <a:pt x="173" y="35"/>
                  </a:lnTo>
                  <a:lnTo>
                    <a:pt x="173" y="47"/>
                  </a:lnTo>
                  <a:lnTo>
                    <a:pt x="173" y="52"/>
                  </a:lnTo>
                  <a:lnTo>
                    <a:pt x="173" y="53"/>
                  </a:lnTo>
                  <a:lnTo>
                    <a:pt x="173" y="55"/>
                  </a:lnTo>
                  <a:lnTo>
                    <a:pt x="173" y="59"/>
                  </a:lnTo>
                  <a:lnTo>
                    <a:pt x="173" y="71"/>
                  </a:lnTo>
                  <a:lnTo>
                    <a:pt x="178" y="76"/>
                  </a:lnTo>
                  <a:lnTo>
                    <a:pt x="200" y="79"/>
                  </a:lnTo>
                  <a:lnTo>
                    <a:pt x="204" y="79"/>
                  </a:lnTo>
                  <a:lnTo>
                    <a:pt x="207" y="79"/>
                  </a:lnTo>
                  <a:lnTo>
                    <a:pt x="210" y="80"/>
                  </a:lnTo>
                  <a:lnTo>
                    <a:pt x="212" y="69"/>
                  </a:lnTo>
                  <a:lnTo>
                    <a:pt x="212" y="63"/>
                  </a:lnTo>
                  <a:lnTo>
                    <a:pt x="216" y="60"/>
                  </a:lnTo>
                  <a:lnTo>
                    <a:pt x="218" y="60"/>
                  </a:lnTo>
                  <a:lnTo>
                    <a:pt x="224" y="59"/>
                  </a:lnTo>
                  <a:lnTo>
                    <a:pt x="230" y="59"/>
                  </a:lnTo>
                  <a:lnTo>
                    <a:pt x="250" y="59"/>
                  </a:lnTo>
                  <a:lnTo>
                    <a:pt x="250" y="60"/>
                  </a:lnTo>
                  <a:lnTo>
                    <a:pt x="253" y="60"/>
                  </a:lnTo>
                  <a:lnTo>
                    <a:pt x="253" y="62"/>
                  </a:lnTo>
                  <a:lnTo>
                    <a:pt x="255" y="69"/>
                  </a:lnTo>
                  <a:lnTo>
                    <a:pt x="255" y="71"/>
                  </a:lnTo>
                  <a:lnTo>
                    <a:pt x="258" y="72"/>
                  </a:lnTo>
                  <a:lnTo>
                    <a:pt x="262" y="77"/>
                  </a:lnTo>
                  <a:lnTo>
                    <a:pt x="263" y="77"/>
                  </a:lnTo>
                  <a:lnTo>
                    <a:pt x="265" y="77"/>
                  </a:lnTo>
                  <a:lnTo>
                    <a:pt x="267" y="77"/>
                  </a:lnTo>
                  <a:lnTo>
                    <a:pt x="267" y="79"/>
                  </a:lnTo>
                  <a:lnTo>
                    <a:pt x="267" y="80"/>
                  </a:lnTo>
                  <a:lnTo>
                    <a:pt x="267" y="83"/>
                  </a:lnTo>
                  <a:lnTo>
                    <a:pt x="270" y="83"/>
                  </a:lnTo>
                </a:path>
              </a:pathLst>
            </a:custGeom>
            <a:noFill/>
            <a:ln w="60325">
              <a:solidFill>
                <a:srgbClr val="DB7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4186" y="3465"/>
              <a:ext cx="183" cy="158"/>
            </a:xfrm>
            <a:custGeom>
              <a:avLst/>
              <a:gdLst>
                <a:gd name="T0" fmla="*/ 64 w 225"/>
                <a:gd name="T1" fmla="*/ 0 h 133"/>
                <a:gd name="T2" fmla="*/ 54 w 225"/>
                <a:gd name="T3" fmla="*/ 12 h 133"/>
                <a:gd name="T4" fmla="*/ 50 w 225"/>
                <a:gd name="T5" fmla="*/ 25 h 133"/>
                <a:gd name="T6" fmla="*/ 50 w 225"/>
                <a:gd name="T7" fmla="*/ 53 h 133"/>
                <a:gd name="T8" fmla="*/ 53 w 225"/>
                <a:gd name="T9" fmla="*/ 63 h 133"/>
                <a:gd name="T10" fmla="*/ 56 w 225"/>
                <a:gd name="T11" fmla="*/ 63 h 133"/>
                <a:gd name="T12" fmla="*/ 59 w 225"/>
                <a:gd name="T13" fmla="*/ 53 h 133"/>
                <a:gd name="T14" fmla="*/ 56 w 225"/>
                <a:gd name="T15" fmla="*/ 25 h 133"/>
                <a:gd name="T16" fmla="*/ 62 w 225"/>
                <a:gd name="T17" fmla="*/ 25 h 133"/>
                <a:gd name="T18" fmla="*/ 62 w 225"/>
                <a:gd name="T19" fmla="*/ 121 h 133"/>
                <a:gd name="T20" fmla="*/ 48 w 225"/>
                <a:gd name="T21" fmla="*/ 148 h 133"/>
                <a:gd name="T22" fmla="*/ 39 w 225"/>
                <a:gd name="T23" fmla="*/ 151 h 133"/>
                <a:gd name="T24" fmla="*/ 38 w 225"/>
                <a:gd name="T25" fmla="*/ 163 h 133"/>
                <a:gd name="T26" fmla="*/ 39 w 225"/>
                <a:gd name="T27" fmla="*/ 179 h 133"/>
                <a:gd name="T28" fmla="*/ 50 w 225"/>
                <a:gd name="T29" fmla="*/ 179 h 133"/>
                <a:gd name="T30" fmla="*/ 37 w 225"/>
                <a:gd name="T31" fmla="*/ 189 h 133"/>
                <a:gd name="T32" fmla="*/ 29 w 225"/>
                <a:gd name="T33" fmla="*/ 190 h 133"/>
                <a:gd name="T34" fmla="*/ 39 w 225"/>
                <a:gd name="T35" fmla="*/ 200 h 133"/>
                <a:gd name="T36" fmla="*/ 46 w 225"/>
                <a:gd name="T37" fmla="*/ 200 h 133"/>
                <a:gd name="T38" fmla="*/ 46 w 225"/>
                <a:gd name="T39" fmla="*/ 257 h 133"/>
                <a:gd name="T40" fmla="*/ 43 w 225"/>
                <a:gd name="T41" fmla="*/ 305 h 133"/>
                <a:gd name="T42" fmla="*/ 24 w 225"/>
                <a:gd name="T43" fmla="*/ 293 h 133"/>
                <a:gd name="T44" fmla="*/ 20 w 225"/>
                <a:gd name="T45" fmla="*/ 314 h 133"/>
                <a:gd name="T46" fmla="*/ 27 w 225"/>
                <a:gd name="T47" fmla="*/ 374 h 133"/>
                <a:gd name="T48" fmla="*/ 29 w 225"/>
                <a:gd name="T49" fmla="*/ 253 h 133"/>
                <a:gd name="T50" fmla="*/ 29 w 225"/>
                <a:gd name="T51" fmla="*/ 226 h 133"/>
                <a:gd name="T52" fmla="*/ 37 w 225"/>
                <a:gd name="T53" fmla="*/ 159 h 133"/>
                <a:gd name="T54" fmla="*/ 30 w 225"/>
                <a:gd name="T55" fmla="*/ 211 h 133"/>
                <a:gd name="T56" fmla="*/ 32 w 225"/>
                <a:gd name="T57" fmla="*/ 273 h 133"/>
                <a:gd name="T58" fmla="*/ 38 w 225"/>
                <a:gd name="T59" fmla="*/ 268 h 133"/>
                <a:gd name="T60" fmla="*/ 44 w 225"/>
                <a:gd name="T61" fmla="*/ 226 h 133"/>
                <a:gd name="T62" fmla="*/ 41 w 225"/>
                <a:gd name="T63" fmla="*/ 305 h 133"/>
                <a:gd name="T64" fmla="*/ 36 w 225"/>
                <a:gd name="T65" fmla="*/ 285 h 133"/>
                <a:gd name="T66" fmla="*/ 35 w 225"/>
                <a:gd name="T67" fmla="*/ 166 h 133"/>
                <a:gd name="T68" fmla="*/ 29 w 225"/>
                <a:gd name="T69" fmla="*/ 57 h 133"/>
                <a:gd name="T70" fmla="*/ 18 w 225"/>
                <a:gd name="T71" fmla="*/ 115 h 133"/>
                <a:gd name="T72" fmla="*/ 15 w 225"/>
                <a:gd name="T73" fmla="*/ 140 h 133"/>
                <a:gd name="T74" fmla="*/ 12 w 225"/>
                <a:gd name="T75" fmla="*/ 151 h 133"/>
                <a:gd name="T76" fmla="*/ 16 w 225"/>
                <a:gd name="T77" fmla="*/ 179 h 133"/>
                <a:gd name="T78" fmla="*/ 6 w 225"/>
                <a:gd name="T79" fmla="*/ 176 h 133"/>
                <a:gd name="T80" fmla="*/ 6 w 225"/>
                <a:gd name="T81" fmla="*/ 179 h 133"/>
                <a:gd name="T82" fmla="*/ 27 w 225"/>
                <a:gd name="T83" fmla="*/ 181 h 133"/>
                <a:gd name="T84" fmla="*/ 24 w 225"/>
                <a:gd name="T85" fmla="*/ 96 h 133"/>
                <a:gd name="T86" fmla="*/ 17 w 225"/>
                <a:gd name="T87" fmla="*/ 96 h 133"/>
                <a:gd name="T88" fmla="*/ 17 w 225"/>
                <a:gd name="T89" fmla="*/ 125 h 133"/>
                <a:gd name="T90" fmla="*/ 11 w 225"/>
                <a:gd name="T91" fmla="*/ 151 h 133"/>
                <a:gd name="T92" fmla="*/ 5 w 225"/>
                <a:gd name="T93" fmla="*/ 166 h 133"/>
                <a:gd name="T94" fmla="*/ 0 w 225"/>
                <a:gd name="T95" fmla="*/ 220 h 133"/>
                <a:gd name="T96" fmla="*/ 0 w 225"/>
                <a:gd name="T97" fmla="*/ 241 h 133"/>
                <a:gd name="T98" fmla="*/ 0 w 225"/>
                <a:gd name="T99" fmla="*/ 268 h 13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5"/>
                <a:gd name="T151" fmla="*/ 0 h 133"/>
                <a:gd name="T152" fmla="*/ 225 w 225"/>
                <a:gd name="T153" fmla="*/ 133 h 13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5" h="133">
                  <a:moveTo>
                    <a:pt x="225" y="1"/>
                  </a:moveTo>
                  <a:lnTo>
                    <a:pt x="223" y="0"/>
                  </a:lnTo>
                  <a:lnTo>
                    <a:pt x="221" y="0"/>
                  </a:lnTo>
                  <a:lnTo>
                    <a:pt x="217" y="1"/>
                  </a:lnTo>
                  <a:lnTo>
                    <a:pt x="201" y="1"/>
                  </a:lnTo>
                  <a:lnTo>
                    <a:pt x="186" y="4"/>
                  </a:lnTo>
                  <a:lnTo>
                    <a:pt x="180" y="5"/>
                  </a:lnTo>
                  <a:lnTo>
                    <a:pt x="178" y="8"/>
                  </a:lnTo>
                  <a:lnTo>
                    <a:pt x="176" y="9"/>
                  </a:lnTo>
                  <a:lnTo>
                    <a:pt x="173" y="11"/>
                  </a:lnTo>
                  <a:lnTo>
                    <a:pt x="173" y="15"/>
                  </a:lnTo>
                  <a:lnTo>
                    <a:pt x="173" y="19"/>
                  </a:lnTo>
                  <a:lnTo>
                    <a:pt x="176" y="21"/>
                  </a:lnTo>
                  <a:lnTo>
                    <a:pt x="178" y="23"/>
                  </a:lnTo>
                  <a:lnTo>
                    <a:pt x="183" y="23"/>
                  </a:lnTo>
                  <a:lnTo>
                    <a:pt x="188" y="23"/>
                  </a:lnTo>
                  <a:lnTo>
                    <a:pt x="191" y="23"/>
                  </a:lnTo>
                  <a:lnTo>
                    <a:pt x="194" y="23"/>
                  </a:lnTo>
                  <a:lnTo>
                    <a:pt x="199" y="21"/>
                  </a:lnTo>
                  <a:lnTo>
                    <a:pt x="201" y="21"/>
                  </a:lnTo>
                  <a:lnTo>
                    <a:pt x="201" y="19"/>
                  </a:lnTo>
                  <a:lnTo>
                    <a:pt x="201" y="18"/>
                  </a:lnTo>
                  <a:lnTo>
                    <a:pt x="201" y="11"/>
                  </a:lnTo>
                  <a:lnTo>
                    <a:pt x="196" y="9"/>
                  </a:lnTo>
                  <a:lnTo>
                    <a:pt x="194" y="9"/>
                  </a:lnTo>
                  <a:lnTo>
                    <a:pt x="209" y="9"/>
                  </a:lnTo>
                  <a:lnTo>
                    <a:pt x="211" y="9"/>
                  </a:lnTo>
                  <a:lnTo>
                    <a:pt x="211" y="23"/>
                  </a:lnTo>
                  <a:lnTo>
                    <a:pt x="211" y="40"/>
                  </a:lnTo>
                  <a:lnTo>
                    <a:pt x="211" y="43"/>
                  </a:lnTo>
                  <a:lnTo>
                    <a:pt x="211" y="47"/>
                  </a:lnTo>
                  <a:lnTo>
                    <a:pt x="191" y="49"/>
                  </a:lnTo>
                  <a:lnTo>
                    <a:pt x="165" y="52"/>
                  </a:lnTo>
                  <a:lnTo>
                    <a:pt x="139" y="54"/>
                  </a:lnTo>
                  <a:lnTo>
                    <a:pt x="134" y="54"/>
                  </a:lnTo>
                  <a:lnTo>
                    <a:pt x="133" y="54"/>
                  </a:lnTo>
                  <a:lnTo>
                    <a:pt x="133" y="56"/>
                  </a:lnTo>
                  <a:lnTo>
                    <a:pt x="131" y="56"/>
                  </a:lnTo>
                  <a:lnTo>
                    <a:pt x="131" y="58"/>
                  </a:lnTo>
                  <a:lnTo>
                    <a:pt x="131" y="62"/>
                  </a:lnTo>
                  <a:lnTo>
                    <a:pt x="134" y="64"/>
                  </a:lnTo>
                  <a:lnTo>
                    <a:pt x="137" y="64"/>
                  </a:lnTo>
                  <a:lnTo>
                    <a:pt x="142" y="64"/>
                  </a:lnTo>
                  <a:lnTo>
                    <a:pt x="159" y="64"/>
                  </a:lnTo>
                  <a:lnTo>
                    <a:pt x="173" y="64"/>
                  </a:lnTo>
                  <a:lnTo>
                    <a:pt x="176" y="64"/>
                  </a:lnTo>
                  <a:lnTo>
                    <a:pt x="173" y="64"/>
                  </a:lnTo>
                  <a:lnTo>
                    <a:pt x="128" y="67"/>
                  </a:lnTo>
                  <a:lnTo>
                    <a:pt x="90" y="68"/>
                  </a:lnTo>
                  <a:lnTo>
                    <a:pt x="85" y="68"/>
                  </a:lnTo>
                  <a:lnTo>
                    <a:pt x="100" y="68"/>
                  </a:lnTo>
                  <a:lnTo>
                    <a:pt x="116" y="70"/>
                  </a:lnTo>
                  <a:lnTo>
                    <a:pt x="132" y="71"/>
                  </a:lnTo>
                  <a:lnTo>
                    <a:pt x="136" y="71"/>
                  </a:lnTo>
                  <a:lnTo>
                    <a:pt x="151" y="71"/>
                  </a:lnTo>
                  <a:lnTo>
                    <a:pt x="155" y="71"/>
                  </a:lnTo>
                  <a:lnTo>
                    <a:pt x="157" y="71"/>
                  </a:lnTo>
                  <a:lnTo>
                    <a:pt x="160" y="71"/>
                  </a:lnTo>
                  <a:lnTo>
                    <a:pt x="160" y="75"/>
                  </a:lnTo>
                  <a:lnTo>
                    <a:pt x="160" y="92"/>
                  </a:lnTo>
                  <a:lnTo>
                    <a:pt x="157" y="104"/>
                  </a:lnTo>
                  <a:lnTo>
                    <a:pt x="155" y="109"/>
                  </a:lnTo>
                  <a:lnTo>
                    <a:pt x="148" y="109"/>
                  </a:lnTo>
                  <a:lnTo>
                    <a:pt x="133" y="109"/>
                  </a:lnTo>
                  <a:lnTo>
                    <a:pt x="118" y="107"/>
                  </a:lnTo>
                  <a:lnTo>
                    <a:pt x="86" y="104"/>
                  </a:lnTo>
                  <a:lnTo>
                    <a:pt x="68" y="104"/>
                  </a:lnTo>
                  <a:lnTo>
                    <a:pt x="66" y="106"/>
                  </a:lnTo>
                  <a:lnTo>
                    <a:pt x="66" y="111"/>
                  </a:lnTo>
                  <a:lnTo>
                    <a:pt x="69" y="129"/>
                  </a:lnTo>
                  <a:lnTo>
                    <a:pt x="89" y="130"/>
                  </a:lnTo>
                  <a:lnTo>
                    <a:pt x="94" y="133"/>
                  </a:lnTo>
                  <a:lnTo>
                    <a:pt x="97" y="129"/>
                  </a:lnTo>
                  <a:lnTo>
                    <a:pt x="100" y="106"/>
                  </a:lnTo>
                  <a:lnTo>
                    <a:pt x="100" y="90"/>
                  </a:lnTo>
                  <a:lnTo>
                    <a:pt x="100" y="86"/>
                  </a:lnTo>
                  <a:lnTo>
                    <a:pt x="100" y="82"/>
                  </a:lnTo>
                  <a:lnTo>
                    <a:pt x="100" y="81"/>
                  </a:lnTo>
                  <a:lnTo>
                    <a:pt x="100" y="79"/>
                  </a:lnTo>
                  <a:lnTo>
                    <a:pt x="107" y="65"/>
                  </a:lnTo>
                  <a:lnTo>
                    <a:pt x="128" y="56"/>
                  </a:lnTo>
                  <a:lnTo>
                    <a:pt x="128" y="54"/>
                  </a:lnTo>
                  <a:lnTo>
                    <a:pt x="128" y="56"/>
                  </a:lnTo>
                  <a:lnTo>
                    <a:pt x="106" y="75"/>
                  </a:lnTo>
                  <a:lnTo>
                    <a:pt x="103" y="91"/>
                  </a:lnTo>
                  <a:lnTo>
                    <a:pt x="103" y="94"/>
                  </a:lnTo>
                  <a:lnTo>
                    <a:pt x="108" y="97"/>
                  </a:lnTo>
                  <a:lnTo>
                    <a:pt x="130" y="99"/>
                  </a:lnTo>
                  <a:lnTo>
                    <a:pt x="133" y="99"/>
                  </a:lnTo>
                  <a:lnTo>
                    <a:pt x="132" y="96"/>
                  </a:lnTo>
                  <a:lnTo>
                    <a:pt x="126" y="96"/>
                  </a:lnTo>
                  <a:lnTo>
                    <a:pt x="126" y="94"/>
                  </a:lnTo>
                  <a:lnTo>
                    <a:pt x="151" y="81"/>
                  </a:lnTo>
                  <a:lnTo>
                    <a:pt x="182" y="80"/>
                  </a:lnTo>
                  <a:lnTo>
                    <a:pt x="162" y="92"/>
                  </a:lnTo>
                  <a:lnTo>
                    <a:pt x="141" y="109"/>
                  </a:lnTo>
                  <a:lnTo>
                    <a:pt x="126" y="113"/>
                  </a:lnTo>
                  <a:lnTo>
                    <a:pt x="124" y="113"/>
                  </a:lnTo>
                  <a:lnTo>
                    <a:pt x="124" y="101"/>
                  </a:lnTo>
                  <a:lnTo>
                    <a:pt x="121" y="74"/>
                  </a:lnTo>
                  <a:lnTo>
                    <a:pt x="120" y="60"/>
                  </a:lnTo>
                  <a:lnTo>
                    <a:pt x="120" y="59"/>
                  </a:lnTo>
                  <a:lnTo>
                    <a:pt x="120" y="55"/>
                  </a:lnTo>
                  <a:lnTo>
                    <a:pt x="117" y="42"/>
                  </a:lnTo>
                  <a:lnTo>
                    <a:pt x="101" y="20"/>
                  </a:lnTo>
                  <a:lnTo>
                    <a:pt x="82" y="19"/>
                  </a:lnTo>
                  <a:lnTo>
                    <a:pt x="67" y="20"/>
                  </a:lnTo>
                  <a:lnTo>
                    <a:pt x="61" y="41"/>
                  </a:lnTo>
                  <a:lnTo>
                    <a:pt x="61" y="47"/>
                  </a:lnTo>
                  <a:lnTo>
                    <a:pt x="56" y="47"/>
                  </a:lnTo>
                  <a:lnTo>
                    <a:pt x="51" y="50"/>
                  </a:lnTo>
                  <a:lnTo>
                    <a:pt x="46" y="51"/>
                  </a:lnTo>
                  <a:lnTo>
                    <a:pt x="41" y="51"/>
                  </a:lnTo>
                  <a:lnTo>
                    <a:pt x="41" y="54"/>
                  </a:lnTo>
                  <a:lnTo>
                    <a:pt x="46" y="58"/>
                  </a:lnTo>
                  <a:lnTo>
                    <a:pt x="48" y="62"/>
                  </a:lnTo>
                  <a:lnTo>
                    <a:pt x="54" y="64"/>
                  </a:lnTo>
                  <a:lnTo>
                    <a:pt x="51" y="64"/>
                  </a:lnTo>
                  <a:lnTo>
                    <a:pt x="37" y="64"/>
                  </a:lnTo>
                  <a:lnTo>
                    <a:pt x="21" y="62"/>
                  </a:lnTo>
                  <a:lnTo>
                    <a:pt x="18" y="62"/>
                  </a:lnTo>
                  <a:lnTo>
                    <a:pt x="21" y="62"/>
                  </a:lnTo>
                  <a:lnTo>
                    <a:pt x="21" y="64"/>
                  </a:lnTo>
                  <a:lnTo>
                    <a:pt x="37" y="65"/>
                  </a:lnTo>
                  <a:lnTo>
                    <a:pt x="70" y="68"/>
                  </a:lnTo>
                  <a:lnTo>
                    <a:pt x="91" y="65"/>
                  </a:lnTo>
                  <a:lnTo>
                    <a:pt x="91" y="62"/>
                  </a:lnTo>
                  <a:lnTo>
                    <a:pt x="91" y="47"/>
                  </a:lnTo>
                  <a:lnTo>
                    <a:pt x="86" y="34"/>
                  </a:lnTo>
                  <a:lnTo>
                    <a:pt x="67" y="34"/>
                  </a:lnTo>
                  <a:lnTo>
                    <a:pt x="61" y="34"/>
                  </a:lnTo>
                  <a:lnTo>
                    <a:pt x="59" y="34"/>
                  </a:lnTo>
                  <a:lnTo>
                    <a:pt x="59" y="37"/>
                  </a:lnTo>
                  <a:lnTo>
                    <a:pt x="59" y="41"/>
                  </a:lnTo>
                  <a:lnTo>
                    <a:pt x="59" y="44"/>
                  </a:lnTo>
                  <a:lnTo>
                    <a:pt x="59" y="47"/>
                  </a:lnTo>
                  <a:lnTo>
                    <a:pt x="54" y="51"/>
                  </a:lnTo>
                  <a:lnTo>
                    <a:pt x="39" y="54"/>
                  </a:lnTo>
                  <a:lnTo>
                    <a:pt x="23" y="56"/>
                  </a:lnTo>
                  <a:lnTo>
                    <a:pt x="21" y="56"/>
                  </a:lnTo>
                  <a:lnTo>
                    <a:pt x="15" y="59"/>
                  </a:lnTo>
                  <a:lnTo>
                    <a:pt x="9" y="73"/>
                  </a:lnTo>
                  <a:lnTo>
                    <a:pt x="5" y="76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0" y="92"/>
                  </a:lnTo>
                  <a:lnTo>
                    <a:pt x="0" y="96"/>
                  </a:lnTo>
                </a:path>
              </a:pathLst>
            </a:custGeom>
            <a:noFill/>
            <a:ln w="50800">
              <a:solidFill>
                <a:srgbClr val="C96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4008" y="3349"/>
              <a:ext cx="93" cy="34"/>
            </a:xfrm>
            <a:custGeom>
              <a:avLst/>
              <a:gdLst>
                <a:gd name="T0" fmla="*/ 0 w 195"/>
                <a:gd name="T1" fmla="*/ 1 h 66"/>
                <a:gd name="T2" fmla="*/ 0 w 195"/>
                <a:gd name="T3" fmla="*/ 1 h 66"/>
                <a:gd name="T4" fmla="*/ 0 w 195"/>
                <a:gd name="T5" fmla="*/ 1 h 66"/>
                <a:gd name="T6" fmla="*/ 0 w 195"/>
                <a:gd name="T7" fmla="*/ 1 h 66"/>
                <a:gd name="T8" fmla="*/ 0 w 195"/>
                <a:gd name="T9" fmla="*/ 1 h 66"/>
                <a:gd name="T10" fmla="*/ 0 w 195"/>
                <a:gd name="T11" fmla="*/ 1 h 66"/>
                <a:gd name="T12" fmla="*/ 0 w 195"/>
                <a:gd name="T13" fmla="*/ 1 h 66"/>
                <a:gd name="T14" fmla="*/ 0 w 195"/>
                <a:gd name="T15" fmla="*/ 1 h 66"/>
                <a:gd name="T16" fmla="*/ 0 w 195"/>
                <a:gd name="T17" fmla="*/ 1 h 66"/>
                <a:gd name="T18" fmla="*/ 0 w 195"/>
                <a:gd name="T19" fmla="*/ 1 h 66"/>
                <a:gd name="T20" fmla="*/ 1 w 195"/>
                <a:gd name="T21" fmla="*/ 1 h 66"/>
                <a:gd name="T22" fmla="*/ 1 w 195"/>
                <a:gd name="T23" fmla="*/ 1 h 66"/>
                <a:gd name="T24" fmla="*/ 1 w 195"/>
                <a:gd name="T25" fmla="*/ 1 h 66"/>
                <a:gd name="T26" fmla="*/ 1 w 195"/>
                <a:gd name="T27" fmla="*/ 1 h 66"/>
                <a:gd name="T28" fmla="*/ 1 w 195"/>
                <a:gd name="T29" fmla="*/ 1 h 66"/>
                <a:gd name="T30" fmla="*/ 1 w 195"/>
                <a:gd name="T31" fmla="*/ 1 h 66"/>
                <a:gd name="T32" fmla="*/ 1 w 195"/>
                <a:gd name="T33" fmla="*/ 2 h 66"/>
                <a:gd name="T34" fmla="*/ 1 w 195"/>
                <a:gd name="T35" fmla="*/ 2 h 66"/>
                <a:gd name="T36" fmla="*/ 1 w 195"/>
                <a:gd name="T37" fmla="*/ 1 h 66"/>
                <a:gd name="T38" fmla="*/ 1 w 195"/>
                <a:gd name="T39" fmla="*/ 1 h 66"/>
                <a:gd name="T40" fmla="*/ 1 w 195"/>
                <a:gd name="T41" fmla="*/ 1 h 66"/>
                <a:gd name="T42" fmla="*/ 1 w 195"/>
                <a:gd name="T43" fmla="*/ 1 h 66"/>
                <a:gd name="T44" fmla="*/ 1 w 195"/>
                <a:gd name="T45" fmla="*/ 1 h 66"/>
                <a:gd name="T46" fmla="*/ 1 w 195"/>
                <a:gd name="T47" fmla="*/ 1 h 66"/>
                <a:gd name="T48" fmla="*/ 2 w 195"/>
                <a:gd name="T49" fmla="*/ 1 h 66"/>
                <a:gd name="T50" fmla="*/ 2 w 195"/>
                <a:gd name="T51" fmla="*/ 1 h 66"/>
                <a:gd name="T52" fmla="*/ 2 w 195"/>
                <a:gd name="T53" fmla="*/ 1 h 66"/>
                <a:gd name="T54" fmla="*/ 2 w 195"/>
                <a:gd name="T55" fmla="*/ 1 h 66"/>
                <a:gd name="T56" fmla="*/ 2 w 195"/>
                <a:gd name="T57" fmla="*/ 1 h 66"/>
                <a:gd name="T58" fmla="*/ 2 w 195"/>
                <a:gd name="T59" fmla="*/ 1 h 66"/>
                <a:gd name="T60" fmla="*/ 2 w 195"/>
                <a:gd name="T61" fmla="*/ 0 h 66"/>
                <a:gd name="T62" fmla="*/ 2 w 195"/>
                <a:gd name="T63" fmla="*/ 1 h 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5"/>
                <a:gd name="T97" fmla="*/ 0 h 66"/>
                <a:gd name="T98" fmla="*/ 195 w 195"/>
                <a:gd name="T99" fmla="*/ 66 h 6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5" h="66">
                  <a:moveTo>
                    <a:pt x="0" y="13"/>
                  </a:moveTo>
                  <a:lnTo>
                    <a:pt x="0" y="20"/>
                  </a:lnTo>
                  <a:lnTo>
                    <a:pt x="9" y="50"/>
                  </a:lnTo>
                  <a:lnTo>
                    <a:pt x="11" y="53"/>
                  </a:lnTo>
                  <a:lnTo>
                    <a:pt x="13" y="59"/>
                  </a:lnTo>
                  <a:lnTo>
                    <a:pt x="16" y="61"/>
                  </a:lnTo>
                  <a:lnTo>
                    <a:pt x="18" y="62"/>
                  </a:lnTo>
                  <a:lnTo>
                    <a:pt x="21" y="62"/>
                  </a:lnTo>
                  <a:lnTo>
                    <a:pt x="23" y="62"/>
                  </a:lnTo>
                  <a:lnTo>
                    <a:pt x="25" y="62"/>
                  </a:lnTo>
                  <a:lnTo>
                    <a:pt x="30" y="62"/>
                  </a:lnTo>
                  <a:lnTo>
                    <a:pt x="36" y="61"/>
                  </a:lnTo>
                  <a:lnTo>
                    <a:pt x="40" y="61"/>
                  </a:lnTo>
                  <a:lnTo>
                    <a:pt x="42" y="59"/>
                  </a:lnTo>
                  <a:lnTo>
                    <a:pt x="45" y="59"/>
                  </a:lnTo>
                  <a:lnTo>
                    <a:pt x="47" y="59"/>
                  </a:lnTo>
                  <a:lnTo>
                    <a:pt x="53" y="59"/>
                  </a:lnTo>
                  <a:lnTo>
                    <a:pt x="57" y="59"/>
                  </a:lnTo>
                  <a:lnTo>
                    <a:pt x="60" y="57"/>
                  </a:lnTo>
                  <a:lnTo>
                    <a:pt x="64" y="57"/>
                  </a:lnTo>
                  <a:lnTo>
                    <a:pt x="69" y="57"/>
                  </a:lnTo>
                  <a:lnTo>
                    <a:pt x="71" y="57"/>
                  </a:lnTo>
                  <a:lnTo>
                    <a:pt x="73" y="57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3" y="54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2" y="54"/>
                  </a:lnTo>
                  <a:lnTo>
                    <a:pt x="91" y="58"/>
                  </a:lnTo>
                  <a:lnTo>
                    <a:pt x="94" y="58"/>
                  </a:lnTo>
                  <a:lnTo>
                    <a:pt x="94" y="62"/>
                  </a:lnTo>
                  <a:lnTo>
                    <a:pt x="96" y="62"/>
                  </a:lnTo>
                  <a:lnTo>
                    <a:pt x="99" y="66"/>
                  </a:lnTo>
                  <a:lnTo>
                    <a:pt x="102" y="66"/>
                  </a:lnTo>
                  <a:lnTo>
                    <a:pt x="104" y="66"/>
                  </a:lnTo>
                  <a:lnTo>
                    <a:pt x="109" y="66"/>
                  </a:lnTo>
                  <a:lnTo>
                    <a:pt x="111" y="63"/>
                  </a:lnTo>
                  <a:lnTo>
                    <a:pt x="115" y="62"/>
                  </a:lnTo>
                  <a:lnTo>
                    <a:pt x="119" y="60"/>
                  </a:lnTo>
                  <a:lnTo>
                    <a:pt x="122" y="58"/>
                  </a:lnTo>
                  <a:lnTo>
                    <a:pt x="126" y="53"/>
                  </a:lnTo>
                  <a:lnTo>
                    <a:pt x="130" y="51"/>
                  </a:lnTo>
                  <a:lnTo>
                    <a:pt x="130" y="50"/>
                  </a:lnTo>
                  <a:lnTo>
                    <a:pt x="131" y="45"/>
                  </a:lnTo>
                  <a:lnTo>
                    <a:pt x="131" y="43"/>
                  </a:lnTo>
                  <a:lnTo>
                    <a:pt x="133" y="42"/>
                  </a:lnTo>
                  <a:lnTo>
                    <a:pt x="138" y="42"/>
                  </a:lnTo>
                  <a:lnTo>
                    <a:pt x="144" y="42"/>
                  </a:lnTo>
                  <a:lnTo>
                    <a:pt x="148" y="39"/>
                  </a:lnTo>
                  <a:lnTo>
                    <a:pt x="155" y="39"/>
                  </a:lnTo>
                  <a:lnTo>
                    <a:pt x="157" y="39"/>
                  </a:lnTo>
                  <a:lnTo>
                    <a:pt x="162" y="42"/>
                  </a:lnTo>
                  <a:lnTo>
                    <a:pt x="164" y="42"/>
                  </a:lnTo>
                  <a:lnTo>
                    <a:pt x="168" y="42"/>
                  </a:lnTo>
                  <a:lnTo>
                    <a:pt x="168" y="36"/>
                  </a:lnTo>
                  <a:lnTo>
                    <a:pt x="168" y="24"/>
                  </a:lnTo>
                  <a:lnTo>
                    <a:pt x="170" y="12"/>
                  </a:lnTo>
                  <a:lnTo>
                    <a:pt x="170" y="8"/>
                  </a:lnTo>
                  <a:lnTo>
                    <a:pt x="172" y="6"/>
                  </a:lnTo>
                  <a:lnTo>
                    <a:pt x="172" y="3"/>
                  </a:lnTo>
                  <a:lnTo>
                    <a:pt x="176" y="0"/>
                  </a:lnTo>
                  <a:lnTo>
                    <a:pt x="193" y="2"/>
                  </a:lnTo>
                  <a:lnTo>
                    <a:pt x="195" y="2"/>
                  </a:lnTo>
                  <a:lnTo>
                    <a:pt x="195" y="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4589" y="3342"/>
              <a:ext cx="77" cy="35"/>
            </a:xfrm>
            <a:custGeom>
              <a:avLst/>
              <a:gdLst>
                <a:gd name="T0" fmla="*/ 2 w 163"/>
                <a:gd name="T1" fmla="*/ 1 h 68"/>
                <a:gd name="T2" fmla="*/ 2 w 163"/>
                <a:gd name="T3" fmla="*/ 0 h 68"/>
                <a:gd name="T4" fmla="*/ 2 w 163"/>
                <a:gd name="T5" fmla="*/ 1 h 68"/>
                <a:gd name="T6" fmla="*/ 1 w 163"/>
                <a:gd name="T7" fmla="*/ 1 h 68"/>
                <a:gd name="T8" fmla="*/ 1 w 163"/>
                <a:gd name="T9" fmla="*/ 1 h 68"/>
                <a:gd name="T10" fmla="*/ 1 w 163"/>
                <a:gd name="T11" fmla="*/ 1 h 68"/>
                <a:gd name="T12" fmla="*/ 1 w 163"/>
                <a:gd name="T13" fmla="*/ 1 h 68"/>
                <a:gd name="T14" fmla="*/ 1 w 163"/>
                <a:gd name="T15" fmla="*/ 1 h 68"/>
                <a:gd name="T16" fmla="*/ 1 w 163"/>
                <a:gd name="T17" fmla="*/ 1 h 68"/>
                <a:gd name="T18" fmla="*/ 1 w 163"/>
                <a:gd name="T19" fmla="*/ 1 h 68"/>
                <a:gd name="T20" fmla="*/ 1 w 163"/>
                <a:gd name="T21" fmla="*/ 1 h 68"/>
                <a:gd name="T22" fmla="*/ 1 w 163"/>
                <a:gd name="T23" fmla="*/ 1 h 68"/>
                <a:gd name="T24" fmla="*/ 1 w 163"/>
                <a:gd name="T25" fmla="*/ 1 h 68"/>
                <a:gd name="T26" fmla="*/ 1 w 163"/>
                <a:gd name="T27" fmla="*/ 1 h 68"/>
                <a:gd name="T28" fmla="*/ 1 w 163"/>
                <a:gd name="T29" fmla="*/ 1 h 68"/>
                <a:gd name="T30" fmla="*/ 1 w 163"/>
                <a:gd name="T31" fmla="*/ 1 h 68"/>
                <a:gd name="T32" fmla="*/ 1 w 163"/>
                <a:gd name="T33" fmla="*/ 1 h 68"/>
                <a:gd name="T34" fmla="*/ 1 w 163"/>
                <a:gd name="T35" fmla="*/ 1 h 68"/>
                <a:gd name="T36" fmla="*/ 1 w 163"/>
                <a:gd name="T37" fmla="*/ 1 h 68"/>
                <a:gd name="T38" fmla="*/ 1 w 163"/>
                <a:gd name="T39" fmla="*/ 1 h 68"/>
                <a:gd name="T40" fmla="*/ 1 w 163"/>
                <a:gd name="T41" fmla="*/ 1 h 68"/>
                <a:gd name="T42" fmla="*/ 1 w 163"/>
                <a:gd name="T43" fmla="*/ 2 h 68"/>
                <a:gd name="T44" fmla="*/ 1 w 163"/>
                <a:gd name="T45" fmla="*/ 2 h 68"/>
                <a:gd name="T46" fmla="*/ 1 w 163"/>
                <a:gd name="T47" fmla="*/ 2 h 68"/>
                <a:gd name="T48" fmla="*/ 1 w 163"/>
                <a:gd name="T49" fmla="*/ 2 h 68"/>
                <a:gd name="T50" fmla="*/ 1 w 163"/>
                <a:gd name="T51" fmla="*/ 2 h 68"/>
                <a:gd name="T52" fmla="*/ 1 w 163"/>
                <a:gd name="T53" fmla="*/ 2 h 68"/>
                <a:gd name="T54" fmla="*/ 1 w 163"/>
                <a:gd name="T55" fmla="*/ 1 h 68"/>
                <a:gd name="T56" fmla="*/ 0 w 163"/>
                <a:gd name="T57" fmla="*/ 1 h 68"/>
                <a:gd name="T58" fmla="*/ 0 w 163"/>
                <a:gd name="T59" fmla="*/ 1 h 68"/>
                <a:gd name="T60" fmla="*/ 0 w 163"/>
                <a:gd name="T61" fmla="*/ 1 h 68"/>
                <a:gd name="T62" fmla="*/ 0 w 163"/>
                <a:gd name="T63" fmla="*/ 1 h 68"/>
                <a:gd name="T64" fmla="*/ 0 w 163"/>
                <a:gd name="T65" fmla="*/ 1 h 68"/>
                <a:gd name="T66" fmla="*/ 0 w 163"/>
                <a:gd name="T67" fmla="*/ 1 h 68"/>
                <a:gd name="T68" fmla="*/ 0 w 163"/>
                <a:gd name="T69" fmla="*/ 1 h 68"/>
                <a:gd name="T70" fmla="*/ 0 w 163"/>
                <a:gd name="T71" fmla="*/ 1 h 68"/>
                <a:gd name="T72" fmla="*/ 0 w 163"/>
                <a:gd name="T73" fmla="*/ 1 h 68"/>
                <a:gd name="T74" fmla="*/ 0 w 163"/>
                <a:gd name="T75" fmla="*/ 1 h 68"/>
                <a:gd name="T76" fmla="*/ 0 w 163"/>
                <a:gd name="T77" fmla="*/ 1 h 68"/>
                <a:gd name="T78" fmla="*/ 0 w 163"/>
                <a:gd name="T79" fmla="*/ 1 h 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68"/>
                <a:gd name="T122" fmla="*/ 163 w 163"/>
                <a:gd name="T123" fmla="*/ 68 h 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68">
                  <a:moveTo>
                    <a:pt x="163" y="1"/>
                  </a:moveTo>
                  <a:lnTo>
                    <a:pt x="153" y="0"/>
                  </a:lnTo>
                  <a:lnTo>
                    <a:pt x="147" y="3"/>
                  </a:lnTo>
                  <a:lnTo>
                    <a:pt x="132" y="3"/>
                  </a:lnTo>
                  <a:lnTo>
                    <a:pt x="126" y="3"/>
                  </a:lnTo>
                  <a:lnTo>
                    <a:pt x="121" y="3"/>
                  </a:lnTo>
                  <a:lnTo>
                    <a:pt x="118" y="5"/>
                  </a:lnTo>
                  <a:lnTo>
                    <a:pt x="116" y="5"/>
                  </a:lnTo>
                  <a:lnTo>
                    <a:pt x="114" y="7"/>
                  </a:lnTo>
                  <a:lnTo>
                    <a:pt x="109" y="12"/>
                  </a:lnTo>
                  <a:lnTo>
                    <a:pt x="107" y="15"/>
                  </a:lnTo>
                  <a:lnTo>
                    <a:pt x="103" y="21"/>
                  </a:lnTo>
                  <a:lnTo>
                    <a:pt x="103" y="32"/>
                  </a:lnTo>
                  <a:lnTo>
                    <a:pt x="103" y="35"/>
                  </a:lnTo>
                  <a:lnTo>
                    <a:pt x="103" y="36"/>
                  </a:lnTo>
                  <a:lnTo>
                    <a:pt x="101" y="38"/>
                  </a:lnTo>
                  <a:lnTo>
                    <a:pt x="97" y="42"/>
                  </a:lnTo>
                  <a:lnTo>
                    <a:pt x="94" y="42"/>
                  </a:lnTo>
                  <a:lnTo>
                    <a:pt x="90" y="42"/>
                  </a:lnTo>
                  <a:lnTo>
                    <a:pt x="87" y="42"/>
                  </a:lnTo>
                  <a:lnTo>
                    <a:pt x="87" y="54"/>
                  </a:lnTo>
                  <a:lnTo>
                    <a:pt x="85" y="67"/>
                  </a:lnTo>
                  <a:lnTo>
                    <a:pt x="85" y="68"/>
                  </a:lnTo>
                  <a:lnTo>
                    <a:pt x="83" y="68"/>
                  </a:lnTo>
                  <a:lnTo>
                    <a:pt x="77" y="68"/>
                  </a:lnTo>
                  <a:lnTo>
                    <a:pt x="75" y="67"/>
                  </a:lnTo>
                  <a:lnTo>
                    <a:pt x="71" y="64"/>
                  </a:lnTo>
                  <a:lnTo>
                    <a:pt x="71" y="63"/>
                  </a:lnTo>
                  <a:lnTo>
                    <a:pt x="66" y="58"/>
                  </a:lnTo>
                  <a:lnTo>
                    <a:pt x="63" y="54"/>
                  </a:lnTo>
                  <a:lnTo>
                    <a:pt x="63" y="52"/>
                  </a:lnTo>
                  <a:lnTo>
                    <a:pt x="60" y="47"/>
                  </a:lnTo>
                  <a:lnTo>
                    <a:pt x="55" y="44"/>
                  </a:lnTo>
                  <a:lnTo>
                    <a:pt x="52" y="43"/>
                  </a:lnTo>
                  <a:lnTo>
                    <a:pt x="49" y="39"/>
                  </a:lnTo>
                  <a:lnTo>
                    <a:pt x="45" y="39"/>
                  </a:lnTo>
                  <a:lnTo>
                    <a:pt x="39" y="36"/>
                  </a:lnTo>
                  <a:lnTo>
                    <a:pt x="20" y="34"/>
                  </a:lnTo>
                  <a:lnTo>
                    <a:pt x="5" y="34"/>
                  </a:lnTo>
                  <a:lnTo>
                    <a:pt x="0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4365" y="3598"/>
              <a:ext cx="61" cy="37"/>
            </a:xfrm>
            <a:custGeom>
              <a:avLst/>
              <a:gdLst>
                <a:gd name="T0" fmla="*/ 1 w 127"/>
                <a:gd name="T1" fmla="*/ 0 h 75"/>
                <a:gd name="T2" fmla="*/ 1 w 127"/>
                <a:gd name="T3" fmla="*/ 0 h 75"/>
                <a:gd name="T4" fmla="*/ 0 w 127"/>
                <a:gd name="T5" fmla="*/ 0 h 75"/>
                <a:gd name="T6" fmla="*/ 0 w 127"/>
                <a:gd name="T7" fmla="*/ 0 h 75"/>
                <a:gd name="T8" fmla="*/ 0 w 127"/>
                <a:gd name="T9" fmla="*/ 0 h 75"/>
                <a:gd name="T10" fmla="*/ 0 w 127"/>
                <a:gd name="T11" fmla="*/ 0 h 75"/>
                <a:gd name="T12" fmla="*/ 0 w 127"/>
                <a:gd name="T13" fmla="*/ 0 h 75"/>
                <a:gd name="T14" fmla="*/ 0 w 127"/>
                <a:gd name="T15" fmla="*/ 0 h 75"/>
                <a:gd name="T16" fmla="*/ 0 w 127"/>
                <a:gd name="T17" fmla="*/ 0 h 75"/>
                <a:gd name="T18" fmla="*/ 0 w 127"/>
                <a:gd name="T19" fmla="*/ 0 h 75"/>
                <a:gd name="T20" fmla="*/ 0 w 127"/>
                <a:gd name="T21" fmla="*/ 0 h 75"/>
                <a:gd name="T22" fmla="*/ 0 w 127"/>
                <a:gd name="T23" fmla="*/ 0 h 75"/>
                <a:gd name="T24" fmla="*/ 0 w 127"/>
                <a:gd name="T25" fmla="*/ 0 h 75"/>
                <a:gd name="T26" fmla="*/ 0 w 127"/>
                <a:gd name="T27" fmla="*/ 0 h 75"/>
                <a:gd name="T28" fmla="*/ 0 w 127"/>
                <a:gd name="T29" fmla="*/ 0 h 75"/>
                <a:gd name="T30" fmla="*/ 0 w 127"/>
                <a:gd name="T31" fmla="*/ 0 h 75"/>
                <a:gd name="T32" fmla="*/ 0 w 127"/>
                <a:gd name="T33" fmla="*/ 0 h 75"/>
                <a:gd name="T34" fmla="*/ 0 w 127"/>
                <a:gd name="T35" fmla="*/ 0 h 75"/>
                <a:gd name="T36" fmla="*/ 0 w 127"/>
                <a:gd name="T37" fmla="*/ 0 h 75"/>
                <a:gd name="T38" fmla="*/ 0 w 127"/>
                <a:gd name="T39" fmla="*/ 0 h 75"/>
                <a:gd name="T40" fmla="*/ 0 w 127"/>
                <a:gd name="T41" fmla="*/ 0 h 75"/>
                <a:gd name="T42" fmla="*/ 0 w 127"/>
                <a:gd name="T43" fmla="*/ 0 h 75"/>
                <a:gd name="T44" fmla="*/ 0 w 127"/>
                <a:gd name="T45" fmla="*/ 0 h 75"/>
                <a:gd name="T46" fmla="*/ 0 w 127"/>
                <a:gd name="T47" fmla="*/ 0 h 75"/>
                <a:gd name="T48" fmla="*/ 0 w 127"/>
                <a:gd name="T49" fmla="*/ 0 h 75"/>
                <a:gd name="T50" fmla="*/ 0 w 127"/>
                <a:gd name="T51" fmla="*/ 0 h 75"/>
                <a:gd name="T52" fmla="*/ 0 w 127"/>
                <a:gd name="T53" fmla="*/ 0 h 75"/>
                <a:gd name="T54" fmla="*/ 0 w 127"/>
                <a:gd name="T55" fmla="*/ 0 h 75"/>
                <a:gd name="T56" fmla="*/ 0 w 127"/>
                <a:gd name="T57" fmla="*/ 0 h 75"/>
                <a:gd name="T58" fmla="*/ 0 w 127"/>
                <a:gd name="T59" fmla="*/ 0 h 75"/>
                <a:gd name="T60" fmla="*/ 0 w 127"/>
                <a:gd name="T61" fmla="*/ 0 h 75"/>
                <a:gd name="T62" fmla="*/ 0 w 127"/>
                <a:gd name="T63" fmla="*/ 0 h 75"/>
                <a:gd name="T64" fmla="*/ 0 w 127"/>
                <a:gd name="T65" fmla="*/ 1 h 75"/>
                <a:gd name="T66" fmla="*/ 0 w 127"/>
                <a:gd name="T67" fmla="*/ 1 h 75"/>
                <a:gd name="T68" fmla="*/ 0 w 127"/>
                <a:gd name="T69" fmla="*/ 1 h 75"/>
                <a:gd name="T70" fmla="*/ 0 w 127"/>
                <a:gd name="T71" fmla="*/ 1 h 75"/>
                <a:gd name="T72" fmla="*/ 0 w 127"/>
                <a:gd name="T73" fmla="*/ 1 h 75"/>
                <a:gd name="T74" fmla="*/ 0 w 127"/>
                <a:gd name="T75" fmla="*/ 1 h 75"/>
                <a:gd name="T76" fmla="*/ 0 w 127"/>
                <a:gd name="T77" fmla="*/ 1 h 75"/>
                <a:gd name="T78" fmla="*/ 0 w 127"/>
                <a:gd name="T79" fmla="*/ 1 h 75"/>
                <a:gd name="T80" fmla="*/ 0 w 127"/>
                <a:gd name="T81" fmla="*/ 1 h 75"/>
                <a:gd name="T82" fmla="*/ 0 w 127"/>
                <a:gd name="T83" fmla="*/ 1 h 75"/>
                <a:gd name="T84" fmla="*/ 0 w 127"/>
                <a:gd name="T85" fmla="*/ 1 h 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7"/>
                <a:gd name="T130" fmla="*/ 0 h 75"/>
                <a:gd name="T131" fmla="*/ 127 w 127"/>
                <a:gd name="T132" fmla="*/ 75 h 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7" h="75">
                  <a:moveTo>
                    <a:pt x="127" y="4"/>
                  </a:moveTo>
                  <a:lnTo>
                    <a:pt x="124" y="4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2" y="3"/>
                  </a:lnTo>
                  <a:lnTo>
                    <a:pt x="61" y="5"/>
                  </a:lnTo>
                  <a:lnTo>
                    <a:pt x="58" y="6"/>
                  </a:lnTo>
                  <a:lnTo>
                    <a:pt x="58" y="9"/>
                  </a:lnTo>
                  <a:lnTo>
                    <a:pt x="58" y="13"/>
                  </a:lnTo>
                  <a:lnTo>
                    <a:pt x="58" y="16"/>
                  </a:lnTo>
                  <a:lnTo>
                    <a:pt x="58" y="19"/>
                  </a:lnTo>
                  <a:lnTo>
                    <a:pt x="58" y="23"/>
                  </a:lnTo>
                  <a:lnTo>
                    <a:pt x="56" y="24"/>
                  </a:lnTo>
                  <a:lnTo>
                    <a:pt x="49" y="27"/>
                  </a:lnTo>
                  <a:lnTo>
                    <a:pt x="45" y="28"/>
                  </a:lnTo>
                  <a:lnTo>
                    <a:pt x="30" y="30"/>
                  </a:lnTo>
                  <a:lnTo>
                    <a:pt x="26" y="35"/>
                  </a:lnTo>
                  <a:lnTo>
                    <a:pt x="24" y="35"/>
                  </a:lnTo>
                  <a:lnTo>
                    <a:pt x="22" y="37"/>
                  </a:lnTo>
                  <a:lnTo>
                    <a:pt x="19" y="37"/>
                  </a:lnTo>
                  <a:lnTo>
                    <a:pt x="19" y="38"/>
                  </a:lnTo>
                  <a:lnTo>
                    <a:pt x="17" y="42"/>
                  </a:lnTo>
                  <a:lnTo>
                    <a:pt x="14" y="46"/>
                  </a:lnTo>
                  <a:lnTo>
                    <a:pt x="11" y="50"/>
                  </a:lnTo>
                  <a:lnTo>
                    <a:pt x="11" y="51"/>
                  </a:lnTo>
                  <a:lnTo>
                    <a:pt x="11" y="55"/>
                  </a:lnTo>
                  <a:lnTo>
                    <a:pt x="9" y="55"/>
                  </a:lnTo>
                  <a:lnTo>
                    <a:pt x="5" y="55"/>
                  </a:lnTo>
                  <a:lnTo>
                    <a:pt x="3" y="55"/>
                  </a:lnTo>
                  <a:lnTo>
                    <a:pt x="3" y="58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0" y="71"/>
                  </a:lnTo>
                  <a:lnTo>
                    <a:pt x="3" y="71"/>
                  </a:lnTo>
                  <a:lnTo>
                    <a:pt x="5" y="71"/>
                  </a:lnTo>
                  <a:lnTo>
                    <a:pt x="11" y="75"/>
                  </a:lnTo>
                  <a:lnTo>
                    <a:pt x="14" y="72"/>
                  </a:lnTo>
                  <a:lnTo>
                    <a:pt x="39" y="68"/>
                  </a:lnTo>
                  <a:lnTo>
                    <a:pt x="45" y="67"/>
                  </a:lnTo>
                  <a:lnTo>
                    <a:pt x="47" y="6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3937" y="3324"/>
              <a:ext cx="62" cy="59"/>
            </a:xfrm>
            <a:custGeom>
              <a:avLst/>
              <a:gdLst>
                <a:gd name="T0" fmla="*/ 1 w 131"/>
                <a:gd name="T1" fmla="*/ 0 h 116"/>
                <a:gd name="T2" fmla="*/ 1 w 131"/>
                <a:gd name="T3" fmla="*/ 1 h 116"/>
                <a:gd name="T4" fmla="*/ 1 w 131"/>
                <a:gd name="T5" fmla="*/ 1 h 116"/>
                <a:gd name="T6" fmla="*/ 1 w 131"/>
                <a:gd name="T7" fmla="*/ 1 h 116"/>
                <a:gd name="T8" fmla="*/ 1 w 131"/>
                <a:gd name="T9" fmla="*/ 1 h 116"/>
                <a:gd name="T10" fmla="*/ 1 w 131"/>
                <a:gd name="T11" fmla="*/ 1 h 116"/>
                <a:gd name="T12" fmla="*/ 1 w 131"/>
                <a:gd name="T13" fmla="*/ 1 h 116"/>
                <a:gd name="T14" fmla="*/ 1 w 131"/>
                <a:gd name="T15" fmla="*/ 1 h 116"/>
                <a:gd name="T16" fmla="*/ 0 w 131"/>
                <a:gd name="T17" fmla="*/ 1 h 116"/>
                <a:gd name="T18" fmla="*/ 0 w 131"/>
                <a:gd name="T19" fmla="*/ 1 h 116"/>
                <a:gd name="T20" fmla="*/ 0 w 131"/>
                <a:gd name="T21" fmla="*/ 1 h 116"/>
                <a:gd name="T22" fmla="*/ 0 w 131"/>
                <a:gd name="T23" fmla="*/ 1 h 116"/>
                <a:gd name="T24" fmla="*/ 0 w 131"/>
                <a:gd name="T25" fmla="*/ 1 h 116"/>
                <a:gd name="T26" fmla="*/ 0 w 131"/>
                <a:gd name="T27" fmla="*/ 1 h 116"/>
                <a:gd name="T28" fmla="*/ 0 w 131"/>
                <a:gd name="T29" fmla="*/ 1 h 116"/>
                <a:gd name="T30" fmla="*/ 0 w 131"/>
                <a:gd name="T31" fmla="*/ 1 h 116"/>
                <a:gd name="T32" fmla="*/ 0 w 131"/>
                <a:gd name="T33" fmla="*/ 1 h 116"/>
                <a:gd name="T34" fmla="*/ 0 w 131"/>
                <a:gd name="T35" fmla="*/ 1 h 116"/>
                <a:gd name="T36" fmla="*/ 0 w 131"/>
                <a:gd name="T37" fmla="*/ 1 h 116"/>
                <a:gd name="T38" fmla="*/ 0 w 131"/>
                <a:gd name="T39" fmla="*/ 1 h 116"/>
                <a:gd name="T40" fmla="*/ 0 w 131"/>
                <a:gd name="T41" fmla="*/ 1 h 116"/>
                <a:gd name="T42" fmla="*/ 0 w 131"/>
                <a:gd name="T43" fmla="*/ 1 h 116"/>
                <a:gd name="T44" fmla="*/ 0 w 131"/>
                <a:gd name="T45" fmla="*/ 1 h 116"/>
                <a:gd name="T46" fmla="*/ 0 w 131"/>
                <a:gd name="T47" fmla="*/ 1 h 116"/>
                <a:gd name="T48" fmla="*/ 0 w 131"/>
                <a:gd name="T49" fmla="*/ 1 h 116"/>
                <a:gd name="T50" fmla="*/ 0 w 131"/>
                <a:gd name="T51" fmla="*/ 1 h 116"/>
                <a:gd name="T52" fmla="*/ 0 w 131"/>
                <a:gd name="T53" fmla="*/ 1 h 116"/>
                <a:gd name="T54" fmla="*/ 0 w 131"/>
                <a:gd name="T55" fmla="*/ 1 h 116"/>
                <a:gd name="T56" fmla="*/ 0 w 131"/>
                <a:gd name="T57" fmla="*/ 1 h 116"/>
                <a:gd name="T58" fmla="*/ 0 w 131"/>
                <a:gd name="T59" fmla="*/ 1 h 116"/>
                <a:gd name="T60" fmla="*/ 0 w 131"/>
                <a:gd name="T61" fmla="*/ 1 h 116"/>
                <a:gd name="T62" fmla="*/ 0 w 131"/>
                <a:gd name="T63" fmla="*/ 1 h 116"/>
                <a:gd name="T64" fmla="*/ 0 w 131"/>
                <a:gd name="T65" fmla="*/ 1 h 116"/>
                <a:gd name="T66" fmla="*/ 0 w 131"/>
                <a:gd name="T67" fmla="*/ 1 h 116"/>
                <a:gd name="T68" fmla="*/ 0 w 131"/>
                <a:gd name="T69" fmla="*/ 1 h 116"/>
                <a:gd name="T70" fmla="*/ 0 w 131"/>
                <a:gd name="T71" fmla="*/ 2 h 116"/>
                <a:gd name="T72" fmla="*/ 0 w 131"/>
                <a:gd name="T73" fmla="*/ 2 h 116"/>
                <a:gd name="T74" fmla="*/ 0 w 131"/>
                <a:gd name="T75" fmla="*/ 2 h 116"/>
                <a:gd name="T76" fmla="*/ 0 w 131"/>
                <a:gd name="T77" fmla="*/ 2 h 116"/>
                <a:gd name="T78" fmla="*/ 0 w 131"/>
                <a:gd name="T79" fmla="*/ 2 h 116"/>
                <a:gd name="T80" fmla="*/ 0 w 131"/>
                <a:gd name="T81" fmla="*/ 2 h 116"/>
                <a:gd name="T82" fmla="*/ 0 w 131"/>
                <a:gd name="T83" fmla="*/ 2 h 116"/>
                <a:gd name="T84" fmla="*/ 0 w 131"/>
                <a:gd name="T85" fmla="*/ 2 h 116"/>
                <a:gd name="T86" fmla="*/ 0 w 131"/>
                <a:gd name="T87" fmla="*/ 2 h 116"/>
                <a:gd name="T88" fmla="*/ 0 w 131"/>
                <a:gd name="T89" fmla="*/ 2 h 116"/>
                <a:gd name="T90" fmla="*/ 0 w 131"/>
                <a:gd name="T91" fmla="*/ 2 h 116"/>
                <a:gd name="T92" fmla="*/ 0 w 131"/>
                <a:gd name="T93" fmla="*/ 2 h 116"/>
                <a:gd name="T94" fmla="*/ 0 w 131"/>
                <a:gd name="T95" fmla="*/ 2 h 116"/>
                <a:gd name="T96" fmla="*/ 0 w 131"/>
                <a:gd name="T97" fmla="*/ 2 h 116"/>
                <a:gd name="T98" fmla="*/ 0 w 131"/>
                <a:gd name="T99" fmla="*/ 2 h 1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1"/>
                <a:gd name="T151" fmla="*/ 0 h 116"/>
                <a:gd name="T152" fmla="*/ 131 w 131"/>
                <a:gd name="T153" fmla="*/ 116 h 1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1" h="116">
                  <a:moveTo>
                    <a:pt x="131" y="0"/>
                  </a:moveTo>
                  <a:lnTo>
                    <a:pt x="122" y="2"/>
                  </a:lnTo>
                  <a:lnTo>
                    <a:pt x="120" y="2"/>
                  </a:lnTo>
                  <a:lnTo>
                    <a:pt x="90" y="4"/>
                  </a:lnTo>
                  <a:lnTo>
                    <a:pt x="87" y="4"/>
                  </a:lnTo>
                  <a:lnTo>
                    <a:pt x="84" y="4"/>
                  </a:lnTo>
                  <a:lnTo>
                    <a:pt x="82" y="4"/>
                  </a:lnTo>
                  <a:lnTo>
                    <a:pt x="77" y="4"/>
                  </a:lnTo>
                  <a:lnTo>
                    <a:pt x="62" y="3"/>
                  </a:lnTo>
                  <a:lnTo>
                    <a:pt x="57" y="3"/>
                  </a:lnTo>
                  <a:lnTo>
                    <a:pt x="43" y="3"/>
                  </a:lnTo>
                  <a:lnTo>
                    <a:pt x="38" y="3"/>
                  </a:lnTo>
                  <a:lnTo>
                    <a:pt x="31" y="3"/>
                  </a:lnTo>
                  <a:lnTo>
                    <a:pt x="26" y="3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2" y="64"/>
                  </a:lnTo>
                  <a:lnTo>
                    <a:pt x="6" y="70"/>
                  </a:lnTo>
                  <a:lnTo>
                    <a:pt x="20" y="81"/>
                  </a:lnTo>
                  <a:lnTo>
                    <a:pt x="23" y="85"/>
                  </a:lnTo>
                  <a:lnTo>
                    <a:pt x="23" y="86"/>
                  </a:lnTo>
                  <a:lnTo>
                    <a:pt x="25" y="88"/>
                  </a:lnTo>
                  <a:lnTo>
                    <a:pt x="25" y="90"/>
                  </a:lnTo>
                  <a:lnTo>
                    <a:pt x="25" y="94"/>
                  </a:lnTo>
                  <a:lnTo>
                    <a:pt x="25" y="98"/>
                  </a:lnTo>
                  <a:lnTo>
                    <a:pt x="25" y="103"/>
                  </a:lnTo>
                  <a:lnTo>
                    <a:pt x="28" y="105"/>
                  </a:lnTo>
                  <a:lnTo>
                    <a:pt x="30" y="110"/>
                  </a:lnTo>
                  <a:lnTo>
                    <a:pt x="46" y="113"/>
                  </a:lnTo>
                  <a:lnTo>
                    <a:pt x="64" y="116"/>
                  </a:lnTo>
                  <a:lnTo>
                    <a:pt x="66" y="11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3964" y="3446"/>
              <a:ext cx="117" cy="92"/>
            </a:xfrm>
            <a:custGeom>
              <a:avLst/>
              <a:gdLst>
                <a:gd name="T0" fmla="*/ 5 w 173"/>
                <a:gd name="T1" fmla="*/ 0 h 83"/>
                <a:gd name="T2" fmla="*/ 3 w 173"/>
                <a:gd name="T3" fmla="*/ 64 h 83"/>
                <a:gd name="T4" fmla="*/ 3 w 173"/>
                <a:gd name="T5" fmla="*/ 68 h 83"/>
                <a:gd name="T6" fmla="*/ 6 w 173"/>
                <a:gd name="T7" fmla="*/ 75 h 83"/>
                <a:gd name="T8" fmla="*/ 11 w 173"/>
                <a:gd name="T9" fmla="*/ 83 h 83"/>
                <a:gd name="T10" fmla="*/ 13 w 173"/>
                <a:gd name="T11" fmla="*/ 83 h 83"/>
                <a:gd name="T12" fmla="*/ 14 w 173"/>
                <a:gd name="T13" fmla="*/ 88 h 83"/>
                <a:gd name="T14" fmla="*/ 14 w 173"/>
                <a:gd name="T15" fmla="*/ 124 h 83"/>
                <a:gd name="T16" fmla="*/ 14 w 173"/>
                <a:gd name="T17" fmla="*/ 125 h 83"/>
                <a:gd name="T18" fmla="*/ 10 w 173"/>
                <a:gd name="T19" fmla="*/ 102 h 83"/>
                <a:gd name="T20" fmla="*/ 2 w 173"/>
                <a:gd name="T21" fmla="*/ 65 h 83"/>
                <a:gd name="T22" fmla="*/ 1 w 173"/>
                <a:gd name="T23" fmla="*/ 65 h 83"/>
                <a:gd name="T24" fmla="*/ 1 w 173"/>
                <a:gd name="T25" fmla="*/ 68 h 83"/>
                <a:gd name="T26" fmla="*/ 0 w 173"/>
                <a:gd name="T27" fmla="*/ 75 h 83"/>
                <a:gd name="T28" fmla="*/ 1 w 173"/>
                <a:gd name="T29" fmla="*/ 82 h 83"/>
                <a:gd name="T30" fmla="*/ 2 w 173"/>
                <a:gd name="T31" fmla="*/ 91 h 83"/>
                <a:gd name="T32" fmla="*/ 3 w 173"/>
                <a:gd name="T33" fmla="*/ 92 h 83"/>
                <a:gd name="T34" fmla="*/ 3 w 173"/>
                <a:gd name="T35" fmla="*/ 137 h 83"/>
                <a:gd name="T36" fmla="*/ 6 w 173"/>
                <a:gd name="T37" fmla="*/ 150 h 83"/>
                <a:gd name="T38" fmla="*/ 7 w 173"/>
                <a:gd name="T39" fmla="*/ 150 h 83"/>
                <a:gd name="T40" fmla="*/ 9 w 173"/>
                <a:gd name="T41" fmla="*/ 154 h 83"/>
                <a:gd name="T42" fmla="*/ 9 w 173"/>
                <a:gd name="T43" fmla="*/ 150 h 83"/>
                <a:gd name="T44" fmla="*/ 9 w 173"/>
                <a:gd name="T45" fmla="*/ 136 h 83"/>
                <a:gd name="T46" fmla="*/ 8 w 173"/>
                <a:gd name="T47" fmla="*/ 134 h 83"/>
                <a:gd name="T48" fmla="*/ 8 w 173"/>
                <a:gd name="T49" fmla="*/ 124 h 83"/>
                <a:gd name="T50" fmla="*/ 7 w 173"/>
                <a:gd name="T51" fmla="*/ 123 h 83"/>
                <a:gd name="T52" fmla="*/ 7 w 173"/>
                <a:gd name="T53" fmla="*/ 129 h 83"/>
                <a:gd name="T54" fmla="*/ 10 w 173"/>
                <a:gd name="T55" fmla="*/ 137 h 83"/>
                <a:gd name="T56" fmla="*/ 11 w 173"/>
                <a:gd name="T57" fmla="*/ 137 h 83"/>
                <a:gd name="T58" fmla="*/ 14 w 173"/>
                <a:gd name="T59" fmla="*/ 137 h 83"/>
                <a:gd name="T60" fmla="*/ 16 w 173"/>
                <a:gd name="T61" fmla="*/ 136 h 83"/>
                <a:gd name="T62" fmla="*/ 16 w 173"/>
                <a:gd name="T63" fmla="*/ 122 h 83"/>
                <a:gd name="T64" fmla="*/ 16 w 173"/>
                <a:gd name="T65" fmla="*/ 109 h 83"/>
                <a:gd name="T66" fmla="*/ 16 w 173"/>
                <a:gd name="T67" fmla="*/ 98 h 83"/>
                <a:gd name="T68" fmla="*/ 16 w 173"/>
                <a:gd name="T69" fmla="*/ 88 h 83"/>
                <a:gd name="T70" fmla="*/ 15 w 173"/>
                <a:gd name="T71" fmla="*/ 80 h 83"/>
                <a:gd name="T72" fmla="*/ 15 w 173"/>
                <a:gd name="T73" fmla="*/ 67 h 83"/>
                <a:gd name="T74" fmla="*/ 15 w 173"/>
                <a:gd name="T75" fmla="*/ 61 h 83"/>
                <a:gd name="T76" fmla="*/ 14 w 173"/>
                <a:gd name="T77" fmla="*/ 61 h 83"/>
                <a:gd name="T78" fmla="*/ 14 w 173"/>
                <a:gd name="T79" fmla="*/ 52 h 83"/>
                <a:gd name="T80" fmla="*/ 14 w 173"/>
                <a:gd name="T81" fmla="*/ 22 h 83"/>
                <a:gd name="T82" fmla="*/ 14 w 173"/>
                <a:gd name="T83" fmla="*/ 22 h 8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3"/>
                <a:gd name="T127" fmla="*/ 0 h 83"/>
                <a:gd name="T128" fmla="*/ 173 w 173"/>
                <a:gd name="T129" fmla="*/ 83 h 8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3" h="83">
                  <a:moveTo>
                    <a:pt x="55" y="0"/>
                  </a:moveTo>
                  <a:lnTo>
                    <a:pt x="53" y="0"/>
                  </a:lnTo>
                  <a:lnTo>
                    <a:pt x="48" y="0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40" y="37"/>
                  </a:lnTo>
                  <a:lnTo>
                    <a:pt x="45" y="40"/>
                  </a:lnTo>
                  <a:lnTo>
                    <a:pt x="66" y="41"/>
                  </a:lnTo>
                  <a:lnTo>
                    <a:pt x="92" y="42"/>
                  </a:lnTo>
                  <a:lnTo>
                    <a:pt x="111" y="45"/>
                  </a:lnTo>
                  <a:lnTo>
                    <a:pt x="131" y="45"/>
                  </a:lnTo>
                  <a:lnTo>
                    <a:pt x="135" y="45"/>
                  </a:lnTo>
                  <a:lnTo>
                    <a:pt x="135" y="43"/>
                  </a:lnTo>
                  <a:lnTo>
                    <a:pt x="139" y="47"/>
                  </a:lnTo>
                  <a:lnTo>
                    <a:pt x="141" y="65"/>
                  </a:lnTo>
                  <a:lnTo>
                    <a:pt x="141" y="67"/>
                  </a:lnTo>
                  <a:lnTo>
                    <a:pt x="141" y="68"/>
                  </a:lnTo>
                  <a:lnTo>
                    <a:pt x="138" y="68"/>
                  </a:lnTo>
                  <a:lnTo>
                    <a:pt x="132" y="67"/>
                  </a:lnTo>
                  <a:lnTo>
                    <a:pt x="107" y="55"/>
                  </a:lnTo>
                  <a:lnTo>
                    <a:pt x="69" y="49"/>
                  </a:lnTo>
                  <a:lnTo>
                    <a:pt x="27" y="35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4" y="44"/>
                  </a:lnTo>
                  <a:lnTo>
                    <a:pt x="19" y="49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30" y="50"/>
                  </a:lnTo>
                  <a:lnTo>
                    <a:pt x="33" y="63"/>
                  </a:lnTo>
                  <a:lnTo>
                    <a:pt x="39" y="74"/>
                  </a:lnTo>
                  <a:lnTo>
                    <a:pt x="44" y="75"/>
                  </a:lnTo>
                  <a:lnTo>
                    <a:pt x="60" y="80"/>
                  </a:lnTo>
                  <a:lnTo>
                    <a:pt x="65" y="80"/>
                  </a:lnTo>
                  <a:lnTo>
                    <a:pt x="70" y="80"/>
                  </a:lnTo>
                  <a:lnTo>
                    <a:pt x="85" y="83"/>
                  </a:lnTo>
                  <a:lnTo>
                    <a:pt x="88" y="83"/>
                  </a:lnTo>
                  <a:lnTo>
                    <a:pt x="88" y="81"/>
                  </a:lnTo>
                  <a:lnTo>
                    <a:pt x="91" y="80"/>
                  </a:lnTo>
                  <a:lnTo>
                    <a:pt x="91" y="75"/>
                  </a:lnTo>
                  <a:lnTo>
                    <a:pt x="91" y="73"/>
                  </a:lnTo>
                  <a:lnTo>
                    <a:pt x="88" y="72"/>
                  </a:lnTo>
                  <a:lnTo>
                    <a:pt x="85" y="71"/>
                  </a:lnTo>
                  <a:lnTo>
                    <a:pt x="83" y="71"/>
                  </a:lnTo>
                  <a:lnTo>
                    <a:pt x="83" y="67"/>
                  </a:lnTo>
                  <a:lnTo>
                    <a:pt x="80" y="66"/>
                  </a:lnTo>
                  <a:lnTo>
                    <a:pt x="77" y="66"/>
                  </a:lnTo>
                  <a:lnTo>
                    <a:pt x="75" y="66"/>
                  </a:lnTo>
                  <a:lnTo>
                    <a:pt x="77" y="70"/>
                  </a:lnTo>
                  <a:lnTo>
                    <a:pt x="93" y="72"/>
                  </a:lnTo>
                  <a:lnTo>
                    <a:pt x="107" y="74"/>
                  </a:lnTo>
                  <a:lnTo>
                    <a:pt x="110" y="74"/>
                  </a:lnTo>
                  <a:lnTo>
                    <a:pt x="114" y="74"/>
                  </a:lnTo>
                  <a:lnTo>
                    <a:pt x="117" y="74"/>
                  </a:lnTo>
                  <a:lnTo>
                    <a:pt x="143" y="74"/>
                  </a:lnTo>
                  <a:lnTo>
                    <a:pt x="163" y="74"/>
                  </a:lnTo>
                  <a:lnTo>
                    <a:pt x="168" y="73"/>
                  </a:lnTo>
                  <a:lnTo>
                    <a:pt x="171" y="68"/>
                  </a:lnTo>
                  <a:lnTo>
                    <a:pt x="173" y="65"/>
                  </a:lnTo>
                  <a:lnTo>
                    <a:pt x="173" y="64"/>
                  </a:lnTo>
                  <a:lnTo>
                    <a:pt x="173" y="58"/>
                  </a:lnTo>
                  <a:lnTo>
                    <a:pt x="171" y="56"/>
                  </a:lnTo>
                  <a:lnTo>
                    <a:pt x="166" y="52"/>
                  </a:lnTo>
                  <a:lnTo>
                    <a:pt x="164" y="51"/>
                  </a:lnTo>
                  <a:lnTo>
                    <a:pt x="164" y="47"/>
                  </a:lnTo>
                  <a:lnTo>
                    <a:pt x="162" y="45"/>
                  </a:lnTo>
                  <a:lnTo>
                    <a:pt x="160" y="43"/>
                  </a:lnTo>
                  <a:lnTo>
                    <a:pt x="157" y="40"/>
                  </a:lnTo>
                  <a:lnTo>
                    <a:pt x="157" y="36"/>
                  </a:lnTo>
                  <a:lnTo>
                    <a:pt x="157" y="33"/>
                  </a:lnTo>
                  <a:lnTo>
                    <a:pt x="155" y="33"/>
                  </a:lnTo>
                  <a:lnTo>
                    <a:pt x="153" y="33"/>
                  </a:lnTo>
                  <a:lnTo>
                    <a:pt x="147" y="33"/>
                  </a:lnTo>
                  <a:lnTo>
                    <a:pt x="147" y="31"/>
                  </a:lnTo>
                  <a:lnTo>
                    <a:pt x="147" y="28"/>
                  </a:lnTo>
                  <a:lnTo>
                    <a:pt x="147" y="24"/>
                  </a:lnTo>
                  <a:lnTo>
                    <a:pt x="147" y="12"/>
                  </a:lnTo>
                  <a:lnTo>
                    <a:pt x="145" y="12"/>
                  </a:lnTo>
                  <a:lnTo>
                    <a:pt x="142" y="12"/>
                  </a:lnTo>
                  <a:lnTo>
                    <a:pt x="139" y="12"/>
                  </a:lnTo>
                </a:path>
              </a:pathLst>
            </a:custGeom>
            <a:noFill/>
            <a:ln w="50800">
              <a:solidFill>
                <a:srgbClr val="8F460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 rot="10150074">
              <a:off x="4185" y="3456"/>
              <a:ext cx="133" cy="84"/>
            </a:xfrm>
            <a:custGeom>
              <a:avLst/>
              <a:gdLst>
                <a:gd name="T0" fmla="*/ 12 w 173"/>
                <a:gd name="T1" fmla="*/ 0 h 83"/>
                <a:gd name="T2" fmla="*/ 7 w 173"/>
                <a:gd name="T3" fmla="*/ 34 h 83"/>
                <a:gd name="T4" fmla="*/ 8 w 173"/>
                <a:gd name="T5" fmla="*/ 37 h 83"/>
                <a:gd name="T6" fmla="*/ 14 w 173"/>
                <a:gd name="T7" fmla="*/ 41 h 83"/>
                <a:gd name="T8" fmla="*/ 22 w 173"/>
                <a:gd name="T9" fmla="*/ 51 h 83"/>
                <a:gd name="T10" fmla="*/ 28 w 173"/>
                <a:gd name="T11" fmla="*/ 51 h 83"/>
                <a:gd name="T12" fmla="*/ 28 w 173"/>
                <a:gd name="T13" fmla="*/ 53 h 83"/>
                <a:gd name="T14" fmla="*/ 29 w 173"/>
                <a:gd name="T15" fmla="*/ 73 h 83"/>
                <a:gd name="T16" fmla="*/ 28 w 173"/>
                <a:gd name="T17" fmla="*/ 74 h 83"/>
                <a:gd name="T18" fmla="*/ 22 w 173"/>
                <a:gd name="T19" fmla="*/ 61 h 83"/>
                <a:gd name="T20" fmla="*/ 5 w 173"/>
                <a:gd name="T21" fmla="*/ 35 h 83"/>
                <a:gd name="T22" fmla="*/ 2 w 173"/>
                <a:gd name="T23" fmla="*/ 35 h 83"/>
                <a:gd name="T24" fmla="*/ 2 w 173"/>
                <a:gd name="T25" fmla="*/ 37 h 83"/>
                <a:gd name="T26" fmla="*/ 0 w 173"/>
                <a:gd name="T27" fmla="*/ 41 h 83"/>
                <a:gd name="T28" fmla="*/ 2 w 173"/>
                <a:gd name="T29" fmla="*/ 50 h 83"/>
                <a:gd name="T30" fmla="*/ 5 w 173"/>
                <a:gd name="T31" fmla="*/ 55 h 83"/>
                <a:gd name="T32" fmla="*/ 6 w 173"/>
                <a:gd name="T33" fmla="*/ 56 h 83"/>
                <a:gd name="T34" fmla="*/ 8 w 173"/>
                <a:gd name="T35" fmla="*/ 80 h 83"/>
                <a:gd name="T36" fmla="*/ 12 w 173"/>
                <a:gd name="T37" fmla="*/ 86 h 83"/>
                <a:gd name="T38" fmla="*/ 15 w 173"/>
                <a:gd name="T39" fmla="*/ 86 h 83"/>
                <a:gd name="T40" fmla="*/ 18 w 173"/>
                <a:gd name="T41" fmla="*/ 89 h 83"/>
                <a:gd name="T42" fmla="*/ 19 w 173"/>
                <a:gd name="T43" fmla="*/ 86 h 83"/>
                <a:gd name="T44" fmla="*/ 19 w 173"/>
                <a:gd name="T45" fmla="*/ 79 h 83"/>
                <a:gd name="T46" fmla="*/ 17 w 173"/>
                <a:gd name="T47" fmla="*/ 77 h 83"/>
                <a:gd name="T48" fmla="*/ 17 w 173"/>
                <a:gd name="T49" fmla="*/ 73 h 83"/>
                <a:gd name="T50" fmla="*/ 16 w 173"/>
                <a:gd name="T51" fmla="*/ 72 h 83"/>
                <a:gd name="T52" fmla="*/ 16 w 173"/>
                <a:gd name="T53" fmla="*/ 76 h 83"/>
                <a:gd name="T54" fmla="*/ 22 w 173"/>
                <a:gd name="T55" fmla="*/ 80 h 83"/>
                <a:gd name="T56" fmla="*/ 24 w 173"/>
                <a:gd name="T57" fmla="*/ 80 h 83"/>
                <a:gd name="T58" fmla="*/ 29 w 173"/>
                <a:gd name="T59" fmla="*/ 80 h 83"/>
                <a:gd name="T60" fmla="*/ 35 w 173"/>
                <a:gd name="T61" fmla="*/ 79 h 83"/>
                <a:gd name="T62" fmla="*/ 35 w 173"/>
                <a:gd name="T63" fmla="*/ 71 h 83"/>
                <a:gd name="T64" fmla="*/ 35 w 173"/>
                <a:gd name="T65" fmla="*/ 64 h 83"/>
                <a:gd name="T66" fmla="*/ 35 w 173"/>
                <a:gd name="T67" fmla="*/ 58 h 83"/>
                <a:gd name="T68" fmla="*/ 35 w 173"/>
                <a:gd name="T69" fmla="*/ 53 h 83"/>
                <a:gd name="T70" fmla="*/ 33 w 173"/>
                <a:gd name="T71" fmla="*/ 49 h 83"/>
                <a:gd name="T72" fmla="*/ 32 w 173"/>
                <a:gd name="T73" fmla="*/ 36 h 83"/>
                <a:gd name="T74" fmla="*/ 32 w 173"/>
                <a:gd name="T75" fmla="*/ 33 h 83"/>
                <a:gd name="T76" fmla="*/ 31 w 173"/>
                <a:gd name="T77" fmla="*/ 33 h 83"/>
                <a:gd name="T78" fmla="*/ 31 w 173"/>
                <a:gd name="T79" fmla="*/ 28 h 83"/>
                <a:gd name="T80" fmla="*/ 31 w 173"/>
                <a:gd name="T81" fmla="*/ 12 h 83"/>
                <a:gd name="T82" fmla="*/ 29 w 173"/>
                <a:gd name="T83" fmla="*/ 12 h 8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3"/>
                <a:gd name="T127" fmla="*/ 0 h 83"/>
                <a:gd name="T128" fmla="*/ 173 w 173"/>
                <a:gd name="T129" fmla="*/ 83 h 8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3" h="83">
                  <a:moveTo>
                    <a:pt x="55" y="0"/>
                  </a:moveTo>
                  <a:lnTo>
                    <a:pt x="53" y="0"/>
                  </a:lnTo>
                  <a:lnTo>
                    <a:pt x="48" y="0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40" y="37"/>
                  </a:lnTo>
                  <a:lnTo>
                    <a:pt x="45" y="40"/>
                  </a:lnTo>
                  <a:lnTo>
                    <a:pt x="66" y="41"/>
                  </a:lnTo>
                  <a:lnTo>
                    <a:pt x="92" y="42"/>
                  </a:lnTo>
                  <a:lnTo>
                    <a:pt x="111" y="45"/>
                  </a:lnTo>
                  <a:lnTo>
                    <a:pt x="131" y="45"/>
                  </a:lnTo>
                  <a:lnTo>
                    <a:pt x="135" y="45"/>
                  </a:lnTo>
                  <a:lnTo>
                    <a:pt x="135" y="43"/>
                  </a:lnTo>
                  <a:lnTo>
                    <a:pt x="139" y="47"/>
                  </a:lnTo>
                  <a:lnTo>
                    <a:pt x="141" y="65"/>
                  </a:lnTo>
                  <a:lnTo>
                    <a:pt x="141" y="67"/>
                  </a:lnTo>
                  <a:lnTo>
                    <a:pt x="141" y="68"/>
                  </a:lnTo>
                  <a:lnTo>
                    <a:pt x="138" y="68"/>
                  </a:lnTo>
                  <a:lnTo>
                    <a:pt x="132" y="67"/>
                  </a:lnTo>
                  <a:lnTo>
                    <a:pt x="107" y="55"/>
                  </a:lnTo>
                  <a:lnTo>
                    <a:pt x="69" y="49"/>
                  </a:lnTo>
                  <a:lnTo>
                    <a:pt x="27" y="35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4" y="44"/>
                  </a:lnTo>
                  <a:lnTo>
                    <a:pt x="19" y="49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30" y="50"/>
                  </a:lnTo>
                  <a:lnTo>
                    <a:pt x="33" y="63"/>
                  </a:lnTo>
                  <a:lnTo>
                    <a:pt x="39" y="74"/>
                  </a:lnTo>
                  <a:lnTo>
                    <a:pt x="44" y="75"/>
                  </a:lnTo>
                  <a:lnTo>
                    <a:pt x="60" y="80"/>
                  </a:lnTo>
                  <a:lnTo>
                    <a:pt x="65" y="80"/>
                  </a:lnTo>
                  <a:lnTo>
                    <a:pt x="70" y="80"/>
                  </a:lnTo>
                  <a:lnTo>
                    <a:pt x="85" y="83"/>
                  </a:lnTo>
                  <a:lnTo>
                    <a:pt x="88" y="83"/>
                  </a:lnTo>
                  <a:lnTo>
                    <a:pt x="88" y="81"/>
                  </a:lnTo>
                  <a:lnTo>
                    <a:pt x="91" y="80"/>
                  </a:lnTo>
                  <a:lnTo>
                    <a:pt x="91" y="75"/>
                  </a:lnTo>
                  <a:lnTo>
                    <a:pt x="91" y="73"/>
                  </a:lnTo>
                  <a:lnTo>
                    <a:pt x="88" y="72"/>
                  </a:lnTo>
                  <a:lnTo>
                    <a:pt x="85" y="71"/>
                  </a:lnTo>
                  <a:lnTo>
                    <a:pt x="83" y="71"/>
                  </a:lnTo>
                  <a:lnTo>
                    <a:pt x="83" y="67"/>
                  </a:lnTo>
                  <a:lnTo>
                    <a:pt x="80" y="66"/>
                  </a:lnTo>
                  <a:lnTo>
                    <a:pt x="77" y="66"/>
                  </a:lnTo>
                  <a:lnTo>
                    <a:pt x="75" y="66"/>
                  </a:lnTo>
                  <a:lnTo>
                    <a:pt x="77" y="70"/>
                  </a:lnTo>
                  <a:lnTo>
                    <a:pt x="93" y="72"/>
                  </a:lnTo>
                  <a:lnTo>
                    <a:pt x="107" y="74"/>
                  </a:lnTo>
                  <a:lnTo>
                    <a:pt x="110" y="74"/>
                  </a:lnTo>
                  <a:lnTo>
                    <a:pt x="114" y="74"/>
                  </a:lnTo>
                  <a:lnTo>
                    <a:pt x="117" y="74"/>
                  </a:lnTo>
                  <a:lnTo>
                    <a:pt x="143" y="74"/>
                  </a:lnTo>
                  <a:lnTo>
                    <a:pt x="163" y="74"/>
                  </a:lnTo>
                  <a:lnTo>
                    <a:pt x="168" y="73"/>
                  </a:lnTo>
                  <a:lnTo>
                    <a:pt x="171" y="68"/>
                  </a:lnTo>
                  <a:lnTo>
                    <a:pt x="173" y="65"/>
                  </a:lnTo>
                  <a:lnTo>
                    <a:pt x="173" y="64"/>
                  </a:lnTo>
                  <a:lnTo>
                    <a:pt x="173" y="58"/>
                  </a:lnTo>
                  <a:lnTo>
                    <a:pt x="171" y="56"/>
                  </a:lnTo>
                  <a:lnTo>
                    <a:pt x="166" y="52"/>
                  </a:lnTo>
                  <a:lnTo>
                    <a:pt x="164" y="51"/>
                  </a:lnTo>
                  <a:lnTo>
                    <a:pt x="164" y="47"/>
                  </a:lnTo>
                  <a:lnTo>
                    <a:pt x="162" y="45"/>
                  </a:lnTo>
                  <a:lnTo>
                    <a:pt x="160" y="43"/>
                  </a:lnTo>
                  <a:lnTo>
                    <a:pt x="157" y="40"/>
                  </a:lnTo>
                  <a:lnTo>
                    <a:pt x="157" y="36"/>
                  </a:lnTo>
                  <a:lnTo>
                    <a:pt x="157" y="33"/>
                  </a:lnTo>
                  <a:lnTo>
                    <a:pt x="155" y="33"/>
                  </a:lnTo>
                  <a:lnTo>
                    <a:pt x="153" y="33"/>
                  </a:lnTo>
                  <a:lnTo>
                    <a:pt x="147" y="33"/>
                  </a:lnTo>
                  <a:lnTo>
                    <a:pt x="147" y="31"/>
                  </a:lnTo>
                  <a:lnTo>
                    <a:pt x="147" y="28"/>
                  </a:lnTo>
                  <a:lnTo>
                    <a:pt x="147" y="24"/>
                  </a:lnTo>
                  <a:lnTo>
                    <a:pt x="147" y="12"/>
                  </a:lnTo>
                  <a:lnTo>
                    <a:pt x="145" y="12"/>
                  </a:lnTo>
                  <a:lnTo>
                    <a:pt x="142" y="12"/>
                  </a:lnTo>
                  <a:lnTo>
                    <a:pt x="139" y="12"/>
                  </a:lnTo>
                </a:path>
              </a:pathLst>
            </a:custGeom>
            <a:noFill/>
            <a:ln w="50800">
              <a:solidFill>
                <a:srgbClr val="8F460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1412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/>
              <a:t>3. </a:t>
            </a:r>
            <a:r>
              <a:rPr lang="pl-PL" dirty="0"/>
              <a:t>Typy korozji stali nierdzewnych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020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51" y="592845"/>
            <a:ext cx="8677469" cy="900874"/>
          </a:xfrm>
        </p:spPr>
        <p:txBody>
          <a:bodyPr>
            <a:noAutofit/>
          </a:bodyPr>
          <a:lstStyle/>
          <a:p>
            <a:pPr algn="ctr"/>
            <a:r>
              <a:rPr lang="pl-PL" sz="3200" dirty="0">
                <a:latin typeface="+mn-lt"/>
              </a:rPr>
              <a:t>Wpływ zawartości chromu na odporność na korozję atmosferyczną </a:t>
            </a:r>
            <a:r>
              <a:rPr lang="en-GB" sz="3200" dirty="0">
                <a:latin typeface="+mn-lt"/>
              </a:rPr>
              <a:t>(</a:t>
            </a:r>
            <a:r>
              <a:rPr lang="pl-PL" sz="3200" dirty="0">
                <a:latin typeface="+mn-lt"/>
              </a:rPr>
              <a:t>korozję równomierną</a:t>
            </a:r>
            <a:r>
              <a:rPr lang="en-GB" sz="3200" dirty="0">
                <a:latin typeface="+mn-lt"/>
              </a:rPr>
              <a:t>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5111" y="1582100"/>
            <a:ext cx="7427816" cy="4679007"/>
            <a:chOff x="775111" y="1380932"/>
            <a:chExt cx="7427816" cy="4679007"/>
          </a:xfrm>
        </p:grpSpPr>
        <p:grpSp>
          <p:nvGrpSpPr>
            <p:cNvPr id="6" name="Group 1090"/>
            <p:cNvGrpSpPr>
              <a:grpSpLocks/>
            </p:cNvGrpSpPr>
            <p:nvPr/>
          </p:nvGrpSpPr>
          <p:grpSpPr bwMode="auto">
            <a:xfrm>
              <a:off x="775111" y="1380932"/>
              <a:ext cx="7427816" cy="4679007"/>
              <a:chOff x="317" y="878"/>
              <a:chExt cx="4922" cy="3220"/>
            </a:xfrm>
          </p:grpSpPr>
          <p:sp>
            <p:nvSpPr>
              <p:cNvPr id="7" name="Rectangle 1026" descr="Parchment"/>
              <p:cNvSpPr>
                <a:spLocks noChangeArrowheads="1"/>
              </p:cNvSpPr>
              <p:nvPr/>
            </p:nvSpPr>
            <p:spPr bwMode="auto">
              <a:xfrm>
                <a:off x="1105" y="1148"/>
                <a:ext cx="4028" cy="2448"/>
              </a:xfrm>
              <a:prstGeom prst="rect">
                <a:avLst/>
              </a:prstGeom>
              <a:blipFill dpi="0" rotWithShape="0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0" sx="100000" sy="100000" flip="none" algn="tl"/>
              </a:blipFill>
              <a:ln w="6350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Line 1028"/>
              <p:cNvSpPr>
                <a:spLocks noChangeShapeType="1"/>
              </p:cNvSpPr>
              <p:nvPr/>
            </p:nvSpPr>
            <p:spPr bwMode="auto">
              <a:xfrm>
                <a:off x="1622" y="1158"/>
                <a:ext cx="1" cy="2445"/>
              </a:xfrm>
              <a:prstGeom prst="line">
                <a:avLst/>
              </a:prstGeom>
              <a:noFill/>
              <a:ln w="9525" cap="rnd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" name="Line 1029"/>
              <p:cNvSpPr>
                <a:spLocks noChangeShapeType="1"/>
              </p:cNvSpPr>
              <p:nvPr/>
            </p:nvSpPr>
            <p:spPr bwMode="auto">
              <a:xfrm>
                <a:off x="2124" y="1158"/>
                <a:ext cx="1" cy="2445"/>
              </a:xfrm>
              <a:prstGeom prst="line">
                <a:avLst/>
              </a:prstGeom>
              <a:noFill/>
              <a:ln w="9525" cap="rnd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" name="Line 1030"/>
              <p:cNvSpPr>
                <a:spLocks noChangeShapeType="1"/>
              </p:cNvSpPr>
              <p:nvPr/>
            </p:nvSpPr>
            <p:spPr bwMode="auto">
              <a:xfrm>
                <a:off x="2626" y="1158"/>
                <a:ext cx="1" cy="2445"/>
              </a:xfrm>
              <a:prstGeom prst="line">
                <a:avLst/>
              </a:prstGeom>
              <a:noFill/>
              <a:ln w="9525" cap="rnd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1" name="Line 1031"/>
              <p:cNvSpPr>
                <a:spLocks noChangeShapeType="1"/>
              </p:cNvSpPr>
              <p:nvPr/>
            </p:nvSpPr>
            <p:spPr bwMode="auto">
              <a:xfrm>
                <a:off x="3117" y="1158"/>
                <a:ext cx="1" cy="2445"/>
              </a:xfrm>
              <a:prstGeom prst="line">
                <a:avLst/>
              </a:prstGeom>
              <a:noFill/>
              <a:ln w="9525" cap="rnd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" name="Line 1032"/>
              <p:cNvSpPr>
                <a:spLocks noChangeShapeType="1"/>
              </p:cNvSpPr>
              <p:nvPr/>
            </p:nvSpPr>
            <p:spPr bwMode="auto">
              <a:xfrm>
                <a:off x="3619" y="1158"/>
                <a:ext cx="1" cy="2445"/>
              </a:xfrm>
              <a:prstGeom prst="line">
                <a:avLst/>
              </a:prstGeom>
              <a:noFill/>
              <a:ln w="9525" cap="rnd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3" name="Line 1033"/>
              <p:cNvSpPr>
                <a:spLocks noChangeShapeType="1"/>
              </p:cNvSpPr>
              <p:nvPr/>
            </p:nvSpPr>
            <p:spPr bwMode="auto">
              <a:xfrm>
                <a:off x="4132" y="1158"/>
                <a:ext cx="1" cy="2445"/>
              </a:xfrm>
              <a:prstGeom prst="line">
                <a:avLst/>
              </a:prstGeom>
              <a:noFill/>
              <a:ln w="9525" cap="rnd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" name="Line 1034"/>
              <p:cNvSpPr>
                <a:spLocks noChangeShapeType="1"/>
              </p:cNvSpPr>
              <p:nvPr/>
            </p:nvSpPr>
            <p:spPr bwMode="auto">
              <a:xfrm>
                <a:off x="4634" y="1158"/>
                <a:ext cx="1" cy="2445"/>
              </a:xfrm>
              <a:prstGeom prst="line">
                <a:avLst/>
              </a:prstGeom>
              <a:noFill/>
              <a:ln w="9525" cap="rnd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" name="Line 1035"/>
              <p:cNvSpPr>
                <a:spLocks noChangeShapeType="1"/>
              </p:cNvSpPr>
              <p:nvPr/>
            </p:nvSpPr>
            <p:spPr bwMode="auto">
              <a:xfrm>
                <a:off x="1120" y="3331"/>
                <a:ext cx="4016" cy="1"/>
              </a:xfrm>
              <a:prstGeom prst="line">
                <a:avLst/>
              </a:prstGeom>
              <a:noFill/>
              <a:ln w="9525" cap="rnd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" name="Line 1036"/>
              <p:cNvSpPr>
                <a:spLocks noChangeShapeType="1"/>
              </p:cNvSpPr>
              <p:nvPr/>
            </p:nvSpPr>
            <p:spPr bwMode="auto">
              <a:xfrm>
                <a:off x="1131" y="3046"/>
                <a:ext cx="4020" cy="2"/>
              </a:xfrm>
              <a:prstGeom prst="line">
                <a:avLst/>
              </a:prstGeom>
              <a:noFill/>
              <a:ln w="9525" cap="rnd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" name="Line 1037"/>
              <p:cNvSpPr>
                <a:spLocks noChangeShapeType="1"/>
              </p:cNvSpPr>
              <p:nvPr/>
            </p:nvSpPr>
            <p:spPr bwMode="auto">
              <a:xfrm>
                <a:off x="1120" y="2788"/>
                <a:ext cx="4016" cy="1"/>
              </a:xfrm>
              <a:prstGeom prst="line">
                <a:avLst/>
              </a:prstGeom>
              <a:noFill/>
              <a:ln w="9525" cap="rnd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8" name="Line 1038"/>
              <p:cNvSpPr>
                <a:spLocks noChangeShapeType="1"/>
              </p:cNvSpPr>
              <p:nvPr/>
            </p:nvSpPr>
            <p:spPr bwMode="auto">
              <a:xfrm>
                <a:off x="1120" y="2516"/>
                <a:ext cx="4016" cy="1"/>
              </a:xfrm>
              <a:prstGeom prst="line">
                <a:avLst/>
              </a:prstGeom>
              <a:noFill/>
              <a:ln w="9525" cap="rnd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" name="Line 1039"/>
              <p:cNvSpPr>
                <a:spLocks noChangeShapeType="1"/>
              </p:cNvSpPr>
              <p:nvPr/>
            </p:nvSpPr>
            <p:spPr bwMode="auto">
              <a:xfrm>
                <a:off x="1120" y="2245"/>
                <a:ext cx="4016" cy="1"/>
              </a:xfrm>
              <a:prstGeom prst="line">
                <a:avLst/>
              </a:prstGeom>
              <a:noFill/>
              <a:ln w="9525" cap="rnd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" name="Line 1040"/>
              <p:cNvSpPr>
                <a:spLocks noChangeShapeType="1"/>
              </p:cNvSpPr>
              <p:nvPr/>
            </p:nvSpPr>
            <p:spPr bwMode="auto">
              <a:xfrm>
                <a:off x="1120" y="1962"/>
                <a:ext cx="4016" cy="1"/>
              </a:xfrm>
              <a:prstGeom prst="line">
                <a:avLst/>
              </a:prstGeom>
              <a:noFill/>
              <a:ln w="9525" cap="rnd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1" name="Line 1041"/>
              <p:cNvSpPr>
                <a:spLocks noChangeShapeType="1"/>
              </p:cNvSpPr>
              <p:nvPr/>
            </p:nvSpPr>
            <p:spPr bwMode="auto">
              <a:xfrm>
                <a:off x="1120" y="1691"/>
                <a:ext cx="4016" cy="1"/>
              </a:xfrm>
              <a:prstGeom prst="line">
                <a:avLst/>
              </a:prstGeom>
              <a:noFill/>
              <a:ln w="9525" cap="rnd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2" name="Line 1042"/>
              <p:cNvSpPr>
                <a:spLocks noChangeShapeType="1"/>
              </p:cNvSpPr>
              <p:nvPr/>
            </p:nvSpPr>
            <p:spPr bwMode="auto">
              <a:xfrm>
                <a:off x="1120" y="1419"/>
                <a:ext cx="4016" cy="1"/>
              </a:xfrm>
              <a:prstGeom prst="line">
                <a:avLst/>
              </a:prstGeom>
              <a:noFill/>
              <a:ln w="9525" cap="rnd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" name="Line 1043"/>
              <p:cNvSpPr>
                <a:spLocks noChangeShapeType="1"/>
              </p:cNvSpPr>
              <p:nvPr/>
            </p:nvSpPr>
            <p:spPr bwMode="auto">
              <a:xfrm>
                <a:off x="1109" y="3603"/>
                <a:ext cx="1" cy="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" name="Line 1044"/>
              <p:cNvSpPr>
                <a:spLocks noChangeShapeType="1"/>
              </p:cNvSpPr>
              <p:nvPr/>
            </p:nvSpPr>
            <p:spPr bwMode="auto">
              <a:xfrm>
                <a:off x="1622" y="3603"/>
                <a:ext cx="1" cy="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5" name="Line 1045"/>
              <p:cNvSpPr>
                <a:spLocks noChangeShapeType="1"/>
              </p:cNvSpPr>
              <p:nvPr/>
            </p:nvSpPr>
            <p:spPr bwMode="auto">
              <a:xfrm>
                <a:off x="2124" y="3603"/>
                <a:ext cx="1" cy="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6" name="Line 1046"/>
              <p:cNvSpPr>
                <a:spLocks noChangeShapeType="1"/>
              </p:cNvSpPr>
              <p:nvPr/>
            </p:nvSpPr>
            <p:spPr bwMode="auto">
              <a:xfrm>
                <a:off x="2626" y="3603"/>
                <a:ext cx="1" cy="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" name="Line 1047"/>
              <p:cNvSpPr>
                <a:spLocks noChangeShapeType="1"/>
              </p:cNvSpPr>
              <p:nvPr/>
            </p:nvSpPr>
            <p:spPr bwMode="auto">
              <a:xfrm>
                <a:off x="3117" y="3603"/>
                <a:ext cx="1" cy="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" name="Line 1048"/>
              <p:cNvSpPr>
                <a:spLocks noChangeShapeType="1"/>
              </p:cNvSpPr>
              <p:nvPr/>
            </p:nvSpPr>
            <p:spPr bwMode="auto">
              <a:xfrm>
                <a:off x="3613" y="3603"/>
                <a:ext cx="1" cy="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9" name="Line 1049"/>
              <p:cNvSpPr>
                <a:spLocks noChangeShapeType="1"/>
              </p:cNvSpPr>
              <p:nvPr/>
            </p:nvSpPr>
            <p:spPr bwMode="auto">
              <a:xfrm>
                <a:off x="4132" y="3603"/>
                <a:ext cx="1" cy="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0" name="Line 1050"/>
              <p:cNvSpPr>
                <a:spLocks noChangeShapeType="1"/>
              </p:cNvSpPr>
              <p:nvPr/>
            </p:nvSpPr>
            <p:spPr bwMode="auto">
              <a:xfrm>
                <a:off x="4634" y="3603"/>
                <a:ext cx="1" cy="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1" name="Line 1051"/>
              <p:cNvSpPr>
                <a:spLocks noChangeShapeType="1"/>
              </p:cNvSpPr>
              <p:nvPr/>
            </p:nvSpPr>
            <p:spPr bwMode="auto">
              <a:xfrm>
                <a:off x="5128" y="3603"/>
                <a:ext cx="1" cy="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2" name="Rectangle 1052"/>
              <p:cNvSpPr>
                <a:spLocks noChangeArrowheads="1"/>
              </p:cNvSpPr>
              <p:nvPr/>
            </p:nvSpPr>
            <p:spPr bwMode="auto">
              <a:xfrm>
                <a:off x="1110" y="3694"/>
                <a:ext cx="78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GB" sz="1800" b="1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33" name="Rectangle 1053"/>
              <p:cNvSpPr>
                <a:spLocks noChangeArrowheads="1"/>
              </p:cNvSpPr>
              <p:nvPr/>
            </p:nvSpPr>
            <p:spPr bwMode="auto">
              <a:xfrm>
                <a:off x="1613" y="3694"/>
                <a:ext cx="78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GB" sz="1800" b="1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34" name="Rectangle 1054"/>
              <p:cNvSpPr>
                <a:spLocks noChangeArrowheads="1"/>
              </p:cNvSpPr>
              <p:nvPr/>
            </p:nvSpPr>
            <p:spPr bwMode="auto">
              <a:xfrm>
                <a:off x="2115" y="3694"/>
                <a:ext cx="78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GB" sz="1800" b="1" dirty="0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35" name="Rectangle 1055"/>
              <p:cNvSpPr>
                <a:spLocks noChangeArrowheads="1"/>
              </p:cNvSpPr>
              <p:nvPr/>
            </p:nvSpPr>
            <p:spPr bwMode="auto">
              <a:xfrm>
                <a:off x="2617" y="3694"/>
                <a:ext cx="78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GB" sz="1800" b="1" dirty="0">
                    <a:solidFill>
                      <a:srgbClr val="000000"/>
                    </a:solidFill>
                  </a:rPr>
                  <a:t>6</a:t>
                </a:r>
              </a:p>
            </p:txBody>
          </p:sp>
          <p:sp>
            <p:nvSpPr>
              <p:cNvPr id="36" name="Rectangle 1056"/>
              <p:cNvSpPr>
                <a:spLocks noChangeArrowheads="1"/>
              </p:cNvSpPr>
              <p:nvPr/>
            </p:nvSpPr>
            <p:spPr bwMode="auto">
              <a:xfrm>
                <a:off x="3119" y="3694"/>
                <a:ext cx="78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GB" sz="1800" b="1" dirty="0">
                    <a:solidFill>
                      <a:srgbClr val="000000"/>
                    </a:solidFill>
                  </a:rPr>
                  <a:t>8</a:t>
                </a:r>
              </a:p>
            </p:txBody>
          </p:sp>
          <p:sp>
            <p:nvSpPr>
              <p:cNvPr id="37" name="Rectangle 1057"/>
              <p:cNvSpPr>
                <a:spLocks noChangeArrowheads="1"/>
              </p:cNvSpPr>
              <p:nvPr/>
            </p:nvSpPr>
            <p:spPr bwMode="auto">
              <a:xfrm>
                <a:off x="3578" y="3694"/>
                <a:ext cx="155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GB" sz="1800" b="1" dirty="0">
                    <a:solidFill>
                      <a:srgbClr val="000000"/>
                    </a:solidFill>
                  </a:rPr>
                  <a:t>10</a:t>
                </a:r>
              </a:p>
            </p:txBody>
          </p:sp>
          <p:sp>
            <p:nvSpPr>
              <p:cNvPr id="38" name="Rectangle 1058"/>
              <p:cNvSpPr>
                <a:spLocks noChangeArrowheads="1"/>
              </p:cNvSpPr>
              <p:nvPr/>
            </p:nvSpPr>
            <p:spPr bwMode="auto">
              <a:xfrm>
                <a:off x="4080" y="3694"/>
                <a:ext cx="155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GB" sz="1800" b="1" dirty="0">
                    <a:solidFill>
                      <a:srgbClr val="000000"/>
                    </a:solidFill>
                  </a:rPr>
                  <a:t>12</a:t>
                </a:r>
              </a:p>
            </p:txBody>
          </p:sp>
          <p:sp>
            <p:nvSpPr>
              <p:cNvPr id="39" name="Rectangle 1059"/>
              <p:cNvSpPr>
                <a:spLocks noChangeArrowheads="1"/>
              </p:cNvSpPr>
              <p:nvPr/>
            </p:nvSpPr>
            <p:spPr bwMode="auto">
              <a:xfrm>
                <a:off x="4582" y="3694"/>
                <a:ext cx="155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GB" sz="1800" b="1" dirty="0">
                    <a:solidFill>
                      <a:srgbClr val="000000"/>
                    </a:solidFill>
                  </a:rPr>
                  <a:t>14</a:t>
                </a:r>
              </a:p>
            </p:txBody>
          </p:sp>
          <p:sp>
            <p:nvSpPr>
              <p:cNvPr id="40" name="Rectangle 1060"/>
              <p:cNvSpPr>
                <a:spLocks noChangeArrowheads="1"/>
              </p:cNvSpPr>
              <p:nvPr/>
            </p:nvSpPr>
            <p:spPr bwMode="auto">
              <a:xfrm>
                <a:off x="5084" y="3694"/>
                <a:ext cx="155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GB" sz="1800" b="1" dirty="0">
                    <a:solidFill>
                      <a:srgbClr val="000000"/>
                    </a:solidFill>
                  </a:rPr>
                  <a:t>16</a:t>
                </a:r>
              </a:p>
            </p:txBody>
          </p:sp>
          <p:sp>
            <p:nvSpPr>
              <p:cNvPr id="41" name="Rectangle 1061"/>
              <p:cNvSpPr>
                <a:spLocks noChangeArrowheads="1"/>
              </p:cNvSpPr>
              <p:nvPr/>
            </p:nvSpPr>
            <p:spPr bwMode="auto">
              <a:xfrm>
                <a:off x="2739" y="3907"/>
                <a:ext cx="607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pl-PL" sz="1800" b="1" dirty="0">
                    <a:solidFill>
                      <a:srgbClr val="000000"/>
                    </a:solidFill>
                  </a:rPr>
                  <a:t>Chrom, %</a:t>
                </a:r>
                <a:endParaRPr lang="en-GB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Line 1069"/>
              <p:cNvSpPr>
                <a:spLocks noChangeShapeType="1"/>
              </p:cNvSpPr>
              <p:nvPr/>
            </p:nvSpPr>
            <p:spPr bwMode="auto">
              <a:xfrm flipV="1">
                <a:off x="927" y="1403"/>
                <a:ext cx="1" cy="19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3" name="Line 1070"/>
              <p:cNvSpPr>
                <a:spLocks noChangeShapeType="1"/>
              </p:cNvSpPr>
              <p:nvPr/>
            </p:nvSpPr>
            <p:spPr bwMode="auto">
              <a:xfrm>
                <a:off x="927" y="3351"/>
                <a:ext cx="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4" name="Line 1071"/>
              <p:cNvSpPr>
                <a:spLocks noChangeShapeType="1"/>
              </p:cNvSpPr>
              <p:nvPr/>
            </p:nvSpPr>
            <p:spPr bwMode="auto">
              <a:xfrm>
                <a:off x="927" y="3074"/>
                <a:ext cx="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5" name="Line 1072"/>
              <p:cNvSpPr>
                <a:spLocks noChangeShapeType="1"/>
              </p:cNvSpPr>
              <p:nvPr/>
            </p:nvSpPr>
            <p:spPr bwMode="auto">
              <a:xfrm>
                <a:off x="927" y="2795"/>
                <a:ext cx="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6" name="Line 1073"/>
              <p:cNvSpPr>
                <a:spLocks noChangeShapeType="1"/>
              </p:cNvSpPr>
              <p:nvPr/>
            </p:nvSpPr>
            <p:spPr bwMode="auto">
              <a:xfrm>
                <a:off x="929" y="2517"/>
                <a:ext cx="5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7" name="Line 1074"/>
              <p:cNvSpPr>
                <a:spLocks noChangeShapeType="1"/>
              </p:cNvSpPr>
              <p:nvPr/>
            </p:nvSpPr>
            <p:spPr bwMode="auto">
              <a:xfrm>
                <a:off x="927" y="2238"/>
                <a:ext cx="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8" name="Line 1075"/>
              <p:cNvSpPr>
                <a:spLocks noChangeShapeType="1"/>
              </p:cNvSpPr>
              <p:nvPr/>
            </p:nvSpPr>
            <p:spPr bwMode="auto">
              <a:xfrm>
                <a:off x="927" y="1960"/>
                <a:ext cx="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9" name="Line 1076"/>
              <p:cNvSpPr>
                <a:spLocks noChangeShapeType="1"/>
              </p:cNvSpPr>
              <p:nvPr/>
            </p:nvSpPr>
            <p:spPr bwMode="auto">
              <a:xfrm>
                <a:off x="927" y="1682"/>
                <a:ext cx="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" name="Line 1077"/>
              <p:cNvSpPr>
                <a:spLocks noChangeShapeType="1"/>
              </p:cNvSpPr>
              <p:nvPr/>
            </p:nvSpPr>
            <p:spPr bwMode="auto">
              <a:xfrm>
                <a:off x="927" y="1404"/>
                <a:ext cx="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1" name="Rectangle 1078"/>
              <p:cNvSpPr>
                <a:spLocks noChangeArrowheads="1"/>
              </p:cNvSpPr>
              <p:nvPr/>
            </p:nvSpPr>
            <p:spPr bwMode="auto">
              <a:xfrm>
                <a:off x="415" y="3290"/>
                <a:ext cx="330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GB" b="1" dirty="0">
                    <a:solidFill>
                      <a:srgbClr val="000000"/>
                    </a:solidFill>
                  </a:rPr>
                  <a:t>0</a:t>
                </a:r>
                <a:r>
                  <a:rPr lang="pl-PL" b="1" dirty="0">
                    <a:solidFill>
                      <a:srgbClr val="000000"/>
                    </a:solidFill>
                  </a:rPr>
                  <a:t>,</a:t>
                </a:r>
                <a:r>
                  <a:rPr lang="en-GB" b="1" dirty="0">
                    <a:solidFill>
                      <a:srgbClr val="000000"/>
                    </a:solidFill>
                  </a:rPr>
                  <a:t>025</a:t>
                </a:r>
              </a:p>
            </p:txBody>
          </p:sp>
          <p:sp>
            <p:nvSpPr>
              <p:cNvPr id="52" name="Rectangle 1079"/>
              <p:cNvSpPr>
                <a:spLocks noChangeArrowheads="1"/>
              </p:cNvSpPr>
              <p:nvPr/>
            </p:nvSpPr>
            <p:spPr bwMode="auto">
              <a:xfrm>
                <a:off x="415" y="3012"/>
                <a:ext cx="331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GB" b="1" dirty="0">
                    <a:solidFill>
                      <a:srgbClr val="000000"/>
                    </a:solidFill>
                  </a:rPr>
                  <a:t>0,050</a:t>
                </a:r>
              </a:p>
            </p:txBody>
          </p:sp>
          <p:sp>
            <p:nvSpPr>
              <p:cNvPr id="53" name="Rectangle 1080"/>
              <p:cNvSpPr>
                <a:spLocks noChangeArrowheads="1"/>
              </p:cNvSpPr>
              <p:nvPr/>
            </p:nvSpPr>
            <p:spPr bwMode="auto">
              <a:xfrm>
                <a:off x="415" y="2734"/>
                <a:ext cx="331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GB" b="1" dirty="0">
                    <a:solidFill>
                      <a:srgbClr val="000000"/>
                    </a:solidFill>
                  </a:rPr>
                  <a:t>0,075</a:t>
                </a:r>
              </a:p>
            </p:txBody>
          </p:sp>
          <p:sp>
            <p:nvSpPr>
              <p:cNvPr id="54" name="Rectangle 1081"/>
              <p:cNvSpPr>
                <a:spLocks noChangeArrowheads="1"/>
              </p:cNvSpPr>
              <p:nvPr/>
            </p:nvSpPr>
            <p:spPr bwMode="auto">
              <a:xfrm>
                <a:off x="415" y="2456"/>
                <a:ext cx="331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GB" b="1" dirty="0">
                    <a:solidFill>
                      <a:srgbClr val="000000"/>
                    </a:solidFill>
                  </a:rPr>
                  <a:t>0,100</a:t>
                </a:r>
              </a:p>
            </p:txBody>
          </p:sp>
          <p:sp>
            <p:nvSpPr>
              <p:cNvPr id="55" name="Rectangle 1082"/>
              <p:cNvSpPr>
                <a:spLocks noChangeArrowheads="1"/>
              </p:cNvSpPr>
              <p:nvPr/>
            </p:nvSpPr>
            <p:spPr bwMode="auto">
              <a:xfrm>
                <a:off x="415" y="2177"/>
                <a:ext cx="331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GB" b="1" dirty="0">
                    <a:solidFill>
                      <a:srgbClr val="000000"/>
                    </a:solidFill>
                  </a:rPr>
                  <a:t>0,125</a:t>
                </a:r>
              </a:p>
            </p:txBody>
          </p:sp>
          <p:sp>
            <p:nvSpPr>
              <p:cNvPr id="56" name="Rectangle 1083"/>
              <p:cNvSpPr>
                <a:spLocks noChangeArrowheads="1"/>
              </p:cNvSpPr>
              <p:nvPr/>
            </p:nvSpPr>
            <p:spPr bwMode="auto">
              <a:xfrm>
                <a:off x="415" y="1899"/>
                <a:ext cx="331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GB" b="1" dirty="0">
                    <a:solidFill>
                      <a:srgbClr val="000000"/>
                    </a:solidFill>
                  </a:rPr>
                  <a:t>0,150</a:t>
                </a:r>
              </a:p>
            </p:txBody>
          </p:sp>
          <p:sp>
            <p:nvSpPr>
              <p:cNvPr id="57" name="Rectangle 1084"/>
              <p:cNvSpPr>
                <a:spLocks noChangeArrowheads="1"/>
              </p:cNvSpPr>
              <p:nvPr/>
            </p:nvSpPr>
            <p:spPr bwMode="auto">
              <a:xfrm>
                <a:off x="415" y="1622"/>
                <a:ext cx="331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GB" b="1" dirty="0">
                    <a:solidFill>
                      <a:srgbClr val="000000"/>
                    </a:solidFill>
                  </a:rPr>
                  <a:t>0,175</a:t>
                </a:r>
              </a:p>
            </p:txBody>
          </p:sp>
          <p:sp>
            <p:nvSpPr>
              <p:cNvPr id="58" name="Rectangle 1085"/>
              <p:cNvSpPr>
                <a:spLocks noChangeArrowheads="1"/>
              </p:cNvSpPr>
              <p:nvPr/>
            </p:nvSpPr>
            <p:spPr bwMode="auto">
              <a:xfrm>
                <a:off x="415" y="1343"/>
                <a:ext cx="331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GB" b="1" dirty="0">
                    <a:solidFill>
                      <a:srgbClr val="000000"/>
                    </a:solidFill>
                  </a:rPr>
                  <a:t>0,200</a:t>
                </a:r>
              </a:p>
            </p:txBody>
          </p:sp>
          <p:sp>
            <p:nvSpPr>
              <p:cNvPr id="59" name="Rectangle 1086"/>
              <p:cNvSpPr>
                <a:spLocks noChangeArrowheads="1"/>
              </p:cNvSpPr>
              <p:nvPr/>
            </p:nvSpPr>
            <p:spPr bwMode="auto">
              <a:xfrm>
                <a:off x="411" y="1173"/>
                <a:ext cx="381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GB" b="1" dirty="0">
                    <a:solidFill>
                      <a:srgbClr val="000000"/>
                    </a:solidFill>
                  </a:rPr>
                  <a:t>mmpy</a:t>
                </a:r>
              </a:p>
            </p:txBody>
          </p:sp>
          <p:sp>
            <p:nvSpPr>
              <p:cNvPr id="60" name="Freeform 1087"/>
              <p:cNvSpPr>
                <a:spLocks/>
              </p:cNvSpPr>
              <p:nvPr/>
            </p:nvSpPr>
            <p:spPr bwMode="auto">
              <a:xfrm>
                <a:off x="1121" y="1281"/>
                <a:ext cx="3986" cy="2308"/>
              </a:xfrm>
              <a:custGeom>
                <a:avLst/>
                <a:gdLst>
                  <a:gd name="T0" fmla="*/ 121 w 8012"/>
                  <a:gd name="T1" fmla="*/ 71 h 4617"/>
                  <a:gd name="T2" fmla="*/ 121 w 8012"/>
                  <a:gd name="T3" fmla="*/ 72 h 4617"/>
                  <a:gd name="T4" fmla="*/ 0 w 8012"/>
                  <a:gd name="T5" fmla="*/ 72 h 4617"/>
                  <a:gd name="T6" fmla="*/ 0 w 8012"/>
                  <a:gd name="T7" fmla="*/ 0 h 4617"/>
                  <a:gd name="T8" fmla="*/ 0 w 8012"/>
                  <a:gd name="T9" fmla="*/ 0 h 4617"/>
                  <a:gd name="T10" fmla="*/ 18 w 8012"/>
                  <a:gd name="T11" fmla="*/ 48 h 4617"/>
                  <a:gd name="T12" fmla="*/ 21 w 8012"/>
                  <a:gd name="T13" fmla="*/ 52 h 4617"/>
                  <a:gd name="T14" fmla="*/ 23 w 8012"/>
                  <a:gd name="T15" fmla="*/ 54 h 4617"/>
                  <a:gd name="T16" fmla="*/ 25 w 8012"/>
                  <a:gd name="T17" fmla="*/ 56 h 4617"/>
                  <a:gd name="T18" fmla="*/ 27 w 8012"/>
                  <a:gd name="T19" fmla="*/ 57 h 4617"/>
                  <a:gd name="T20" fmla="*/ 30 w 8012"/>
                  <a:gd name="T21" fmla="*/ 58 h 4617"/>
                  <a:gd name="T22" fmla="*/ 34 w 8012"/>
                  <a:gd name="T23" fmla="*/ 59 h 4617"/>
                  <a:gd name="T24" fmla="*/ 37 w 8012"/>
                  <a:gd name="T25" fmla="*/ 59 h 4617"/>
                  <a:gd name="T26" fmla="*/ 45 w 8012"/>
                  <a:gd name="T27" fmla="*/ 61 h 4617"/>
                  <a:gd name="T28" fmla="*/ 50 w 8012"/>
                  <a:gd name="T29" fmla="*/ 62 h 4617"/>
                  <a:gd name="T30" fmla="*/ 54 w 8012"/>
                  <a:gd name="T31" fmla="*/ 64 h 4617"/>
                  <a:gd name="T32" fmla="*/ 60 w 8012"/>
                  <a:gd name="T33" fmla="*/ 68 h 4617"/>
                  <a:gd name="T34" fmla="*/ 62 w 8012"/>
                  <a:gd name="T35" fmla="*/ 68 h 4617"/>
                  <a:gd name="T36" fmla="*/ 65 w 8012"/>
                  <a:gd name="T37" fmla="*/ 69 h 4617"/>
                  <a:gd name="T38" fmla="*/ 69 w 8012"/>
                  <a:gd name="T39" fmla="*/ 70 h 4617"/>
                  <a:gd name="T40" fmla="*/ 73 w 8012"/>
                  <a:gd name="T41" fmla="*/ 70 h 4617"/>
                  <a:gd name="T42" fmla="*/ 74 w 8012"/>
                  <a:gd name="T43" fmla="*/ 70 h 4617"/>
                  <a:gd name="T44" fmla="*/ 75 w 8012"/>
                  <a:gd name="T45" fmla="*/ 70 h 4617"/>
                  <a:gd name="T46" fmla="*/ 75 w 8012"/>
                  <a:gd name="T47" fmla="*/ 70 h 4617"/>
                  <a:gd name="T48" fmla="*/ 103 w 8012"/>
                  <a:gd name="T49" fmla="*/ 71 h 4617"/>
                  <a:gd name="T50" fmla="*/ 121 w 8012"/>
                  <a:gd name="T51" fmla="*/ 71 h 4617"/>
                  <a:gd name="T52" fmla="*/ 121 w 8012"/>
                  <a:gd name="T53" fmla="*/ 71 h 46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012"/>
                  <a:gd name="T82" fmla="*/ 0 h 4617"/>
                  <a:gd name="T83" fmla="*/ 8012 w 8012"/>
                  <a:gd name="T84" fmla="*/ 4617 h 461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012" h="4617">
                    <a:moveTo>
                      <a:pt x="8005" y="4572"/>
                    </a:moveTo>
                    <a:lnTo>
                      <a:pt x="8005" y="4617"/>
                    </a:lnTo>
                    <a:lnTo>
                      <a:pt x="0" y="4617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1165" y="3098"/>
                    </a:lnTo>
                    <a:lnTo>
                      <a:pt x="1364" y="3344"/>
                    </a:lnTo>
                    <a:lnTo>
                      <a:pt x="1513" y="3476"/>
                    </a:lnTo>
                    <a:lnTo>
                      <a:pt x="1672" y="3605"/>
                    </a:lnTo>
                    <a:lnTo>
                      <a:pt x="1822" y="3669"/>
                    </a:lnTo>
                    <a:lnTo>
                      <a:pt x="1978" y="3727"/>
                    </a:lnTo>
                    <a:lnTo>
                      <a:pt x="2213" y="3788"/>
                    </a:lnTo>
                    <a:lnTo>
                      <a:pt x="2453" y="3836"/>
                    </a:lnTo>
                    <a:lnTo>
                      <a:pt x="2990" y="3958"/>
                    </a:lnTo>
                    <a:lnTo>
                      <a:pt x="3298" y="4030"/>
                    </a:lnTo>
                    <a:lnTo>
                      <a:pt x="3588" y="4127"/>
                    </a:lnTo>
                    <a:lnTo>
                      <a:pt x="3987" y="4357"/>
                    </a:lnTo>
                    <a:lnTo>
                      <a:pt x="4116" y="4398"/>
                    </a:lnTo>
                    <a:lnTo>
                      <a:pt x="4295" y="4442"/>
                    </a:lnTo>
                    <a:lnTo>
                      <a:pt x="4570" y="4510"/>
                    </a:lnTo>
                    <a:lnTo>
                      <a:pt x="4774" y="4537"/>
                    </a:lnTo>
                    <a:lnTo>
                      <a:pt x="4881" y="4540"/>
                    </a:lnTo>
                    <a:lnTo>
                      <a:pt x="4916" y="4540"/>
                    </a:lnTo>
                    <a:lnTo>
                      <a:pt x="4933" y="4540"/>
                    </a:lnTo>
                    <a:lnTo>
                      <a:pt x="6836" y="4556"/>
                    </a:lnTo>
                    <a:lnTo>
                      <a:pt x="8012" y="4552"/>
                    </a:lnTo>
                    <a:lnTo>
                      <a:pt x="8005" y="457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01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1" name="Text Box 1088"/>
              <p:cNvSpPr txBox="1">
                <a:spLocks noChangeArrowheads="1"/>
              </p:cNvSpPr>
              <p:nvPr/>
            </p:nvSpPr>
            <p:spPr bwMode="auto">
              <a:xfrm>
                <a:off x="317" y="878"/>
                <a:ext cx="1138" cy="2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8001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pl-PL" sz="1800" b="1" dirty="0">
                    <a:solidFill>
                      <a:srgbClr val="000000"/>
                    </a:solidFill>
                    <a:latin typeface="+mn-lt"/>
                  </a:rPr>
                  <a:t>Szybkość korozji</a:t>
                </a:r>
                <a:endParaRPr lang="en-GB" sz="1800" b="1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62" name="Line 1089"/>
              <p:cNvSpPr>
                <a:spLocks noChangeShapeType="1"/>
              </p:cNvSpPr>
              <p:nvPr/>
            </p:nvSpPr>
            <p:spPr bwMode="auto">
              <a:xfrm flipV="1">
                <a:off x="1108" y="3596"/>
                <a:ext cx="401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dirty="0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5887960" y="4239497"/>
              <a:ext cx="183075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>
                  <a:solidFill>
                    <a:schemeClr val="accent1">
                      <a:lumMod val="75000"/>
                    </a:schemeClr>
                  </a:solidFill>
                </a:rPr>
                <a:t>Stal nierdzewna</a:t>
              </a:r>
              <a:endParaRPr lang="fi-FI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r>
                <a:rPr lang="fi-FI" dirty="0">
                  <a:solidFill>
                    <a:schemeClr val="accent1">
                      <a:lumMod val="75000"/>
                    </a:schemeClr>
                  </a:solidFill>
                </a:rPr>
                <a:t> &gt; 10</a:t>
              </a:r>
              <a:r>
                <a:rPr lang="pl-PL" dirty="0">
                  <a:solidFill>
                    <a:schemeClr val="accent1">
                      <a:lumMod val="75000"/>
                    </a:schemeClr>
                  </a:solidFill>
                </a:rPr>
                <a:t>,</a:t>
              </a:r>
              <a:r>
                <a:rPr lang="fi-FI" dirty="0">
                  <a:solidFill>
                    <a:schemeClr val="accent1">
                      <a:lumMod val="75000"/>
                    </a:schemeClr>
                  </a:solidFill>
                </a:rPr>
                <a:t>5</a:t>
              </a:r>
              <a:r>
                <a:rPr lang="pl-PL" dirty="0">
                  <a:solidFill>
                    <a:schemeClr val="accent1">
                      <a:lumMod val="75000"/>
                    </a:schemeClr>
                  </a:solidFill>
                </a:rPr>
                <a:t>%</a:t>
              </a:r>
              <a:r>
                <a:rPr lang="fi-FI" dirty="0">
                  <a:solidFill>
                    <a:schemeClr val="accent1">
                      <a:lumMod val="75000"/>
                    </a:schemeClr>
                  </a:solidFill>
                </a:rPr>
                <a:t> Cr </a:t>
              </a:r>
              <a:endParaRPr lang="en-GB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4" name="Right Arrow 63"/>
            <p:cNvSpPr/>
            <p:nvPr/>
          </p:nvSpPr>
          <p:spPr>
            <a:xfrm>
              <a:off x="5869231" y="4919009"/>
              <a:ext cx="2160149" cy="333872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cs typeface="Franklin Gothic Book"/>
              </a:endParaRPr>
            </a:p>
          </p:txBody>
        </p:sp>
      </p:grpSp>
      <p:cxnSp>
        <p:nvCxnSpPr>
          <p:cNvPr id="66" name="Straight Arrow Connector 65"/>
          <p:cNvCxnSpPr/>
          <p:nvPr/>
        </p:nvCxnSpPr>
        <p:spPr>
          <a:xfrm flipH="1">
            <a:off x="2003523" y="2663213"/>
            <a:ext cx="1002724" cy="716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006247" y="2344982"/>
            <a:ext cx="20554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70C0"/>
                </a:solidFill>
              </a:rPr>
              <a:t>Zwykła stal węglowa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18248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84803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sz="3200" dirty="0"/>
              <a:t>Gdy wybór gatunku stali nierdzewnej nie został wykonany prawidłowo, może wystąpić korozja</a:t>
            </a:r>
            <a:endParaRPr lang="fr-FR" sz="32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603813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>
                <a:solidFill>
                  <a:schemeClr val="tx1"/>
                </a:solidFill>
              </a:rPr>
              <a:t>…</a:t>
            </a:r>
            <a:r>
              <a:rPr lang="pl-PL" sz="2800" dirty="0">
                <a:solidFill>
                  <a:schemeClr val="tx1"/>
                </a:solidFill>
              </a:rPr>
              <a:t>żaden materiał nie jest idealny</a:t>
            </a:r>
            <a:r>
              <a:rPr lang="fr-FR" sz="2800" dirty="0">
                <a:solidFill>
                  <a:schemeClr val="tx1"/>
                </a:solidFill>
              </a:rPr>
              <a:t>!</a:t>
            </a:r>
          </a:p>
          <a:p>
            <a:endParaRPr lang="fr-FR" sz="2800" dirty="0">
              <a:solidFill>
                <a:schemeClr val="tx1"/>
              </a:solidFill>
            </a:endParaRPr>
          </a:p>
          <a:p>
            <a:r>
              <a:rPr lang="pl-PL" sz="2800" dirty="0">
                <a:solidFill>
                  <a:schemeClr val="tx1"/>
                </a:solidFill>
              </a:rPr>
              <a:t>Myśleć o tym jak o wyborze właściwego pojazdu do planowanego użytku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46097" y="6596663"/>
            <a:ext cx="396000" cy="365125"/>
          </a:xfrm>
        </p:spPr>
        <p:txBody>
          <a:bodyPr/>
          <a:lstStyle/>
          <a:p>
            <a:fld id="{16EEAD88-7AB7-4352-89B4-BF917C658D05}" type="slidenum">
              <a:rPr lang="fr-BE" sz="1400" smtClean="0"/>
              <a:pPr/>
              <a:t>13</a:t>
            </a:fld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2031704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Typy korozji stali nierdzewnych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pl-PL" dirty="0"/>
              <a:t>Równomierna (ogólna)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/>
              <a:t>Wżerowa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/>
              <a:t>Szczelinowa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/>
              <a:t>Galwaniczna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/>
              <a:t>Międzykrystaliczna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/>
              <a:t>Naprężeniowa  </a:t>
            </a:r>
            <a:r>
              <a:rPr lang="pl-PL" sz="2800" dirty="0"/>
              <a:t>(korozyjne pękanie naprężeniowe)</a:t>
            </a:r>
            <a:endParaRPr lang="en-GB" sz="2800" dirty="0"/>
          </a:p>
          <a:p>
            <a:pPr marL="514350" indent="-514350">
              <a:buFont typeface="+mj-lt"/>
              <a:buAutoNum type="alphaLcParenR"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14</a:t>
            </a:fld>
            <a:endParaRPr lang="fr-BE"/>
          </a:p>
        </p:txBody>
      </p:sp>
      <p:sp>
        <p:nvSpPr>
          <p:cNvPr id="4" name="TextBox 3"/>
          <p:cNvSpPr txBox="1"/>
          <p:nvPr/>
        </p:nvSpPr>
        <p:spPr>
          <a:xfrm>
            <a:off x="127322" y="6481823"/>
            <a:ext cx="248855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por. literatura </a:t>
            </a:r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29700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a) co to jest korozja równomierna</a:t>
            </a:r>
            <a:r>
              <a:rPr lang="en-GB" sz="3600" dirty="0"/>
              <a:t>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69574"/>
            <a:ext cx="8229600" cy="3042138"/>
          </a:xfrm>
        </p:spPr>
        <p:txBody>
          <a:bodyPr>
            <a:noAutofit/>
          </a:bodyPr>
          <a:lstStyle/>
          <a:p>
            <a:pPr algn="just"/>
            <a:r>
              <a:rPr lang="pl-PL" sz="2600" dirty="0"/>
              <a:t>Gdy warstwa pasywna ulegnie zniszczeniu pod wpływem środowiska korozyjnego cała powierzchnia ulega korozji równomiernie, co pozwala wyznaczyć szybkość ubytku metalu – szybkość korozji wyrażoną w </a:t>
            </a:r>
            <a:r>
              <a:rPr lang="en-GB" sz="2600" dirty="0"/>
              <a:t>µm/</a:t>
            </a:r>
            <a:r>
              <a:rPr lang="pl-PL" sz="2600" dirty="0"/>
              <a:t>rok.</a:t>
            </a:r>
            <a:endParaRPr lang="en-GB" sz="2600" dirty="0"/>
          </a:p>
          <a:p>
            <a:pPr algn="just"/>
            <a:r>
              <a:rPr lang="pl-PL" sz="2600" dirty="0"/>
              <a:t>Jest typowa dla niezabezpieczonych stali węglowych.</a:t>
            </a:r>
            <a:endParaRPr lang="en-GB" sz="2600" dirty="0"/>
          </a:p>
          <a:p>
            <a:pPr algn="just"/>
            <a:r>
              <a:rPr lang="pl-PL" sz="2600" dirty="0"/>
              <a:t>Nie występuje w stalach nierdzewnych stosowanych w budownictwie, ponieważ warunki korozyjne nigdy nie są na tyle agresywne, aby ją wywołać (zachodzi typowo w środowiskach kwasów</a:t>
            </a:r>
            <a:r>
              <a:rPr lang="en-GB" sz="2600" dirty="0"/>
              <a:t>)</a:t>
            </a:r>
            <a:r>
              <a:rPr lang="pl-PL" sz="2600" dirty="0"/>
              <a:t>.</a:t>
            </a:r>
            <a:endParaRPr lang="en-GB" sz="2600" dirty="0"/>
          </a:p>
        </p:txBody>
      </p:sp>
      <p:pic>
        <p:nvPicPr>
          <p:cNvPr id="8" name="Picture 6" descr="General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82348" y="4960620"/>
            <a:ext cx="2627312" cy="17503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99984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b) co to jest korozja wżerowa</a:t>
            </a:r>
            <a:r>
              <a:rPr lang="en-GB" sz="3600" baseline="50000" dirty="0"/>
              <a:t>1,2,3,7</a:t>
            </a:r>
            <a:r>
              <a:rPr lang="en-GB" sz="3600" dirty="0"/>
              <a:t>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Korozja wżerowa (pitting) jest formą korozji lokalnej, która prowadzi do powstania na powierzchni materiału  drobnych dziurek – wżerów.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pl-PL" dirty="0"/>
              <a:t>Na rysunku przedstawiono korozję wżerową stali nierdzewnej typu</a:t>
            </a:r>
            <a:r>
              <a:rPr lang="en-US" dirty="0"/>
              <a:t> 1.4310</a:t>
            </a:r>
            <a:r>
              <a:rPr lang="pl-PL" dirty="0"/>
              <a:t> wynikającą z niedostatecznej odporności korozyjnej gatunku na bardzo agresywne środowisko zawierające chlorki.</a:t>
            </a:r>
            <a:endParaRPr lang="en-GB" dirty="0"/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56086"/>
            <a:ext cx="4038600" cy="4214191"/>
          </a:xfr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16</a:t>
            </a:fld>
            <a:endParaRPr lang="fr-BE"/>
          </a:p>
        </p:txBody>
      </p:sp>
      <p:sp>
        <p:nvSpPr>
          <p:cNvPr id="4" name="AutoShape 2" descr="http://origin-ars.els-cdn.com/content/image/1-s2.0-S1350630707000659-gr3.jpg"/>
          <p:cNvSpPr>
            <a:spLocks noChangeAspect="1" noChangeArrowheads="1"/>
          </p:cNvSpPr>
          <p:nvPr/>
        </p:nvSpPr>
        <p:spPr bwMode="auto">
          <a:xfrm>
            <a:off x="155575" y="-1249363"/>
            <a:ext cx="253365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969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Mechanizm korozji wżerowej</a:t>
            </a:r>
            <a:endParaRPr lang="fr-BE" dirty="0"/>
          </a:p>
        </p:txBody>
      </p:sp>
      <p:grpSp>
        <p:nvGrpSpPr>
          <p:cNvPr id="18" name="Group 17"/>
          <p:cNvGrpSpPr/>
          <p:nvPr/>
        </p:nvGrpSpPr>
        <p:grpSpPr>
          <a:xfrm>
            <a:off x="475457" y="1635012"/>
            <a:ext cx="8138739" cy="5049837"/>
            <a:chOff x="475457" y="1213462"/>
            <a:chExt cx="8138739" cy="5049837"/>
          </a:xfrm>
        </p:grpSpPr>
        <p:pic>
          <p:nvPicPr>
            <p:cNvPr id="13" name="Picture 12" descr="Pitting1r2mod"/>
            <p:cNvPicPr>
              <a:picLocks noChangeAspect="1" noChangeArrowheads="1"/>
            </p:cNvPicPr>
            <p:nvPr/>
          </p:nvPicPr>
          <p:blipFill>
            <a:blip r:embed="rId3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57" y="3885224"/>
              <a:ext cx="3798887" cy="23780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300" y="1213462"/>
              <a:ext cx="3927896" cy="2567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826" y="3963012"/>
              <a:ext cx="3458536" cy="2300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>
            <a:xfrm flipH="1">
              <a:off x="4343400" y="5074261"/>
              <a:ext cx="76379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650248" y="354330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17</a:t>
            </a:fld>
            <a:endParaRPr lang="fr-BE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197" y="1436424"/>
            <a:ext cx="4650001" cy="4525963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pl-PL" sz="2000" dirty="0"/>
              <a:t>Zapoczątkowanie procesu korozji następuje w bardzo małych nieregularnościach powierzchni lub w obszarze wtrąceń niemetalicznych</a:t>
            </a:r>
            <a:endParaRPr lang="fr-BE" sz="2000" dirty="0"/>
          </a:p>
          <a:p>
            <a:pPr marL="457200" indent="-457200" algn="just">
              <a:buFont typeface="+mj-lt"/>
              <a:buAutoNum type="arabicPeriod"/>
            </a:pPr>
            <a:r>
              <a:rPr lang="pl-PL" sz="2000" dirty="0"/>
              <a:t>Rozprzestrzenianie się korozji następuje w wyniku reakcji elektrochemicznych wewnątrz wżerów, gdzie nie dochodzi do repasywacji stali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56378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27" y="3486803"/>
            <a:ext cx="2914415" cy="27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0276" y="220047"/>
            <a:ext cx="8229600" cy="1143000"/>
          </a:xfrm>
        </p:spPr>
        <p:txBody>
          <a:bodyPr>
            <a:noAutofit/>
          </a:bodyPr>
          <a:lstStyle/>
          <a:p>
            <a:r>
              <a:rPr lang="pl-PL" sz="2800" dirty="0"/>
              <a:t>Korozję wżerową można symulować w badaniach elektrochemicznych</a:t>
            </a:r>
            <a:r>
              <a:rPr lang="fr-FR" sz="2800" baseline="30000" dirty="0"/>
              <a:t>4</a:t>
            </a:r>
            <a:endParaRPr lang="fr-FR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5715" y="1277120"/>
            <a:ext cx="8229600" cy="1447800"/>
          </a:xfrm>
        </p:spPr>
        <p:txBody>
          <a:bodyPr>
            <a:noAutofit/>
          </a:bodyPr>
          <a:lstStyle/>
          <a:p>
            <a:pPr algn="just"/>
            <a:r>
              <a:rPr lang="pl-PL" sz="1600" dirty="0"/>
              <a:t>W trakcie korozji następuje rozpuszczanie metalu</a:t>
            </a:r>
            <a:r>
              <a:rPr lang="fr-FR" sz="1600" dirty="0"/>
              <a:t>, </a:t>
            </a:r>
            <a:r>
              <a:rPr lang="pl-PL" sz="1600" dirty="0"/>
              <a:t>to znaczy zachodzi proces elektrochemiczny związany z:</a:t>
            </a:r>
            <a:r>
              <a:rPr lang="fr-FR" sz="1600" dirty="0"/>
              <a:t> </a:t>
            </a:r>
            <a:endParaRPr lang="pl-PL" sz="1600" dirty="0"/>
          </a:p>
          <a:p>
            <a:pPr lvl="1" algn="just">
              <a:buFont typeface="+mj-lt"/>
              <a:buAutoNum type="alphaLcParenR"/>
            </a:pPr>
            <a:r>
              <a:rPr lang="pl-PL" sz="1200" dirty="0"/>
              <a:t>reakcjami elektrochemicznymi na powierzchni metalu oraz </a:t>
            </a:r>
          </a:p>
          <a:p>
            <a:pPr lvl="1" algn="just">
              <a:buFont typeface="+mj-lt"/>
              <a:buAutoNum type="alphaLcParenR"/>
            </a:pPr>
            <a:r>
              <a:rPr lang="pl-PL" sz="1200" dirty="0"/>
              <a:t>przepływem prądu elektrycznego między korodującym metalem (anoda) i katodowym elementem.</a:t>
            </a:r>
            <a:endParaRPr lang="fr-FR" sz="1200" dirty="0"/>
          </a:p>
          <a:p>
            <a:pPr algn="just"/>
            <a:r>
              <a:rPr lang="pl-PL" sz="1600" dirty="0"/>
              <a:t>Proces korozji może być symulowany w ogniwie elektrochemicznym – układ służący do badań procesów korozyjnych.</a:t>
            </a:r>
            <a:endParaRPr lang="fr-F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18</a:t>
            </a:fld>
            <a:endParaRPr lang="fr-BE"/>
          </a:p>
        </p:txBody>
      </p:sp>
      <p:sp>
        <p:nvSpPr>
          <p:cNvPr id="3" name="AutoShape 2" descr="http://mee-inc.com/hamm/HAMM%202006%20300dpi_img_13.jpg"/>
          <p:cNvSpPr>
            <a:spLocks noChangeAspect="1" noChangeArrowheads="1"/>
          </p:cNvSpPr>
          <p:nvPr/>
        </p:nvSpPr>
        <p:spPr bwMode="auto">
          <a:xfrm>
            <a:off x="155575" y="-2468563"/>
            <a:ext cx="54102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96" y="3486803"/>
            <a:ext cx="3888350" cy="27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4982" y="3052315"/>
            <a:ext cx="29053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Ogniwo elektrochemiczne</a:t>
            </a:r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4721040" y="2929640"/>
            <a:ext cx="46135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E</a:t>
            </a:r>
            <a:r>
              <a:rPr lang="fr-FR" baseline="-25000" dirty="0">
                <a:solidFill>
                  <a:srgbClr val="FF0000"/>
                </a:solidFill>
              </a:rPr>
              <a:t>pit</a:t>
            </a:r>
            <a:r>
              <a:rPr lang="fr-FR" dirty="0">
                <a:solidFill>
                  <a:srgbClr val="FF0000"/>
                </a:solidFill>
              </a:rPr>
              <a:t> 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1619" y="3052315"/>
            <a:ext cx="29053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Krzywa polaryzacji</a:t>
            </a:r>
            <a:endParaRPr lang="fr-FR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71619" y="3229161"/>
            <a:ext cx="1123406" cy="8009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800100" y="4981575"/>
            <a:ext cx="847725" cy="43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tx1"/>
                </a:solidFill>
              </a:rPr>
              <a:t>Elektroda odniesienia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800100" y="5638798"/>
            <a:ext cx="847725" cy="54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tx1"/>
                </a:solidFill>
              </a:rPr>
              <a:t>Elektroda robocza (próbka)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3279774" y="4899975"/>
            <a:ext cx="864000" cy="46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tx1"/>
                </a:solidFill>
              </a:rPr>
              <a:t>Elektroda pomocnicza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3279774" y="5663248"/>
            <a:ext cx="847725" cy="46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tx1"/>
                </a:solidFill>
              </a:rPr>
              <a:t>Roztwór elektrolitu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1946621" y="5872798"/>
            <a:ext cx="1044229" cy="36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tx1"/>
                </a:solidFill>
              </a:rPr>
              <a:t>Ogniwo polaryzacyjne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1778345" y="3543953"/>
            <a:ext cx="1188000" cy="25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Potencjostat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2551636" y="3820006"/>
            <a:ext cx="972614" cy="396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Pomiar prądu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1352990" y="3817285"/>
            <a:ext cx="972614" cy="43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Zadany potencjał</a:t>
            </a:r>
          </a:p>
        </p:txBody>
      </p:sp>
      <p:sp>
        <p:nvSpPr>
          <p:cNvPr id="22" name="Prostokąt 21"/>
          <p:cNvSpPr/>
          <p:nvPr/>
        </p:nvSpPr>
        <p:spPr>
          <a:xfrm rot="16200000">
            <a:off x="4196445" y="4440008"/>
            <a:ext cx="900000" cy="540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Potencjał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7577820" y="4279057"/>
            <a:ext cx="900000" cy="540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Pasywny</a:t>
            </a:r>
          </a:p>
        </p:txBody>
      </p:sp>
      <p:sp>
        <p:nvSpPr>
          <p:cNvPr id="24" name="Prostokąt 23"/>
          <p:cNvSpPr/>
          <p:nvPr/>
        </p:nvSpPr>
        <p:spPr>
          <a:xfrm>
            <a:off x="7583291" y="3460560"/>
            <a:ext cx="1242330" cy="540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Transpasywny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7635540" y="5623125"/>
            <a:ext cx="900000" cy="324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Aktywny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5025120" y="6062780"/>
            <a:ext cx="3452700" cy="34754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Log szybkość korozji lub gęstość prądu</a:t>
            </a:r>
          </a:p>
        </p:txBody>
      </p:sp>
    </p:spTree>
    <p:extLst>
      <p:ext uri="{BB962C8B-B14F-4D97-AF65-F5344CB8AC3E}">
        <p14:creationId xmlns:p14="http://schemas.microsoft.com/office/powerpoint/2010/main" val="1223681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Główne czynniki wpływające na korozję wżerową</a:t>
            </a:r>
            <a:r>
              <a:rPr lang="en-GB" sz="3600" baseline="30000" dirty="0"/>
              <a:t>1</a:t>
            </a:r>
            <a:br>
              <a:rPr lang="en-GB" sz="3600" dirty="0"/>
            </a:br>
            <a:r>
              <a:rPr lang="en-GB" sz="2200" dirty="0"/>
              <a:t>(</a:t>
            </a:r>
            <a:r>
              <a:rPr lang="pl-PL" sz="2200" dirty="0"/>
              <a:t>generalnie jako kryterium korozji wżerowej stosuje się </a:t>
            </a:r>
            <a:br>
              <a:rPr lang="pl-PL" sz="2200" dirty="0"/>
            </a:br>
            <a:r>
              <a:rPr lang="pl-PL" sz="2200" dirty="0"/>
              <a:t>potencjał korozyjny </a:t>
            </a:r>
            <a:r>
              <a:rPr lang="en-GB" sz="2200" dirty="0"/>
              <a:t>E</a:t>
            </a:r>
            <a:r>
              <a:rPr lang="en-GB" sz="2200" baseline="-25000" dirty="0"/>
              <a:t>pit</a:t>
            </a:r>
            <a:r>
              <a:rPr lang="en-GB" sz="2200" dirty="0"/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pl-PL" b="1" dirty="0">
                <a:latin typeface="Calibri" pitchFamily="34" charset="0"/>
              </a:rPr>
              <a:t>Temperatura</a:t>
            </a:r>
            <a:endParaRPr lang="en-GB" b="1" dirty="0">
              <a:latin typeface="Calibri" pitchFamily="34" charset="0"/>
            </a:endParaRPr>
          </a:p>
          <a:p>
            <a:pPr marL="514350" indent="-514350">
              <a:buAutoNum type="arabicPeriod"/>
            </a:pPr>
            <a:endParaRPr lang="fr-BE" b="1" dirty="0">
              <a:latin typeface="Calibri" pitchFamily="34" charset="0"/>
            </a:endParaRPr>
          </a:p>
          <a:p>
            <a:pPr marL="514350" indent="-514350">
              <a:buAutoNum type="arabicPeriod"/>
            </a:pPr>
            <a:endParaRPr lang="fr-BE" b="1" dirty="0">
              <a:latin typeface="Calibri" pitchFamily="34" charset="0"/>
            </a:endParaRPr>
          </a:p>
          <a:p>
            <a:pPr marL="514350" indent="-514350">
              <a:buAutoNum type="arabicPeriod"/>
            </a:pPr>
            <a:endParaRPr lang="fr-BE" b="1" dirty="0">
              <a:latin typeface="Calibri" pitchFamily="34" charset="0"/>
            </a:endParaRPr>
          </a:p>
          <a:p>
            <a:pPr marL="514350" indent="-514350">
              <a:buAutoNum type="arabicPeriod"/>
            </a:pPr>
            <a:endParaRPr lang="fr-BE" b="1" dirty="0">
              <a:latin typeface="Calibri" pitchFamily="34" charset="0"/>
            </a:endParaRPr>
          </a:p>
          <a:p>
            <a:pPr marL="514350" indent="-514350">
              <a:buAutoNum type="arabicPeriod"/>
            </a:pPr>
            <a:endParaRPr lang="fr-BE" b="1" dirty="0">
              <a:latin typeface="Calibri" pitchFamily="34" charset="0"/>
            </a:endParaRPr>
          </a:p>
          <a:p>
            <a:pPr marL="514350" indent="-514350">
              <a:buAutoNum type="arabicPeriod"/>
            </a:pPr>
            <a:endParaRPr lang="fr-BE" b="1" dirty="0">
              <a:latin typeface="Calibri" pitchFamily="34" charset="0"/>
            </a:endParaRPr>
          </a:p>
          <a:p>
            <a:pPr marL="514350" indent="-514350">
              <a:buAutoNum type="arabicPeriod"/>
            </a:pPr>
            <a:endParaRPr lang="fr-BE" b="1" dirty="0">
              <a:latin typeface="Calibri" pitchFamily="34" charset="0"/>
            </a:endParaRPr>
          </a:p>
          <a:p>
            <a:pPr marL="514350" indent="-514350">
              <a:buAutoNum type="arabicPeriod"/>
            </a:pPr>
            <a:endParaRPr lang="fr-BE" b="1" dirty="0">
              <a:latin typeface="Calibri" pitchFamily="34" charset="0"/>
            </a:endParaRPr>
          </a:p>
          <a:p>
            <a:pPr marL="0" indent="0">
              <a:buNone/>
            </a:pPr>
            <a:endParaRPr lang="en-GB" b="1" dirty="0">
              <a:latin typeface="Calibri" pitchFamily="34" charset="0"/>
            </a:endParaRPr>
          </a:p>
          <a:p>
            <a:pPr marL="446088" indent="0" defTabSz="879475">
              <a:buNone/>
            </a:pPr>
            <a:r>
              <a:rPr lang="pl-PL" sz="3100" dirty="0">
                <a:latin typeface="Calibri" panose="020F0502020204030204" pitchFamily="34" charset="0"/>
              </a:rPr>
              <a:t>Wzrost temperatury drastyczne obniża odporność na korozję wżerową</a:t>
            </a:r>
            <a:endParaRPr lang="fr-FR" sz="3100" dirty="0">
              <a:latin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41" y="2070858"/>
            <a:ext cx="6120000" cy="3283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19</a:t>
            </a:fld>
            <a:endParaRPr lang="fr-BE"/>
          </a:p>
        </p:txBody>
      </p:sp>
      <p:sp>
        <p:nvSpPr>
          <p:cNvPr id="8" name="Prostokąt 7"/>
          <p:cNvSpPr/>
          <p:nvPr/>
        </p:nvSpPr>
        <p:spPr>
          <a:xfrm>
            <a:off x="4580528" y="2606722"/>
            <a:ext cx="2407125" cy="527676"/>
          </a:xfrm>
          <a:prstGeom prst="rect">
            <a:avLst/>
          </a:prstGeom>
          <a:solidFill>
            <a:srgbClr val="BEE8D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Wzrost stężenia Mo w stali nierdzewnej 18%Cr-8%Ni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1812935" y="3407400"/>
            <a:ext cx="972000" cy="576000"/>
          </a:xfrm>
          <a:prstGeom prst="rect">
            <a:avLst/>
          </a:prstGeom>
          <a:solidFill>
            <a:srgbClr val="C0F8D1"/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pl-PL" sz="1900" b="1" dirty="0">
                <a:solidFill>
                  <a:srgbClr val="FF0000"/>
                </a:solidFill>
              </a:rPr>
              <a:t>Korozja wżerowa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3723835" y="3390984"/>
            <a:ext cx="740215" cy="584775"/>
          </a:xfrm>
          <a:prstGeom prst="rect">
            <a:avLst/>
          </a:prstGeom>
          <a:solidFill>
            <a:srgbClr val="C0F8D1"/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pl-PL" sz="1900" b="1" dirty="0">
                <a:solidFill>
                  <a:srgbClr val="0000FF"/>
                </a:solidFill>
              </a:rPr>
              <a:t>Brak</a:t>
            </a:r>
          </a:p>
          <a:p>
            <a:pPr algn="ctr" eaLnBrk="0" hangingPunct="0"/>
            <a:r>
              <a:rPr lang="pl-PL" sz="1900" b="1" dirty="0">
                <a:solidFill>
                  <a:srgbClr val="0000FF"/>
                </a:solidFill>
              </a:rPr>
              <a:t>korozji</a:t>
            </a:r>
          </a:p>
        </p:txBody>
      </p:sp>
      <p:cxnSp>
        <p:nvCxnSpPr>
          <p:cNvPr id="5" name="Łącznik prosty ze strzałką 4"/>
          <p:cNvCxnSpPr/>
          <p:nvPr/>
        </p:nvCxnSpPr>
        <p:spPr>
          <a:xfrm flipV="1">
            <a:off x="3429000" y="3206750"/>
            <a:ext cx="2305050" cy="114935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2845715" y="4834545"/>
            <a:ext cx="1994750" cy="292388"/>
          </a:xfrm>
          <a:prstGeom prst="rect">
            <a:avLst/>
          </a:prstGeom>
          <a:solidFill>
            <a:srgbClr val="C0F8D1"/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pl-PL" sz="1900" b="1" dirty="0"/>
              <a:t>Temperatura (°C)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0278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Spis treści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Większość materiałów z czasem ulega zniszczeniu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Dlaczego stale nierdzewne opierają się korozji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Typy korozji stali nierdzewnych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Jak dobrać stal nierdzewną </a:t>
            </a:r>
            <a:br>
              <a:rPr lang="pl-PL" dirty="0"/>
            </a:br>
            <a:r>
              <a:rPr lang="pl-PL" dirty="0"/>
              <a:t>o odpowiedniej odporności korozyjnej </a:t>
            </a:r>
            <a:endParaRPr lang="fr-F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Zastosowania konstrukcyjne</a:t>
            </a:r>
            <a:endParaRPr lang="fr-F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Inne zastosowania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Źródła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42787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sz="2500" b="1" dirty="0">
                <a:solidFill>
                  <a:srgbClr val="FFC000"/>
                </a:solidFill>
              </a:rPr>
              <a:t>2. </a:t>
            </a:r>
            <a:r>
              <a:rPr lang="pl-PL" sz="2500" b="1" dirty="0"/>
              <a:t>Stężenie chlorków</a:t>
            </a:r>
            <a:endParaRPr lang="fr-BE" sz="2500" b="1" dirty="0"/>
          </a:p>
          <a:p>
            <a:pPr marL="0" indent="0" algn="just">
              <a:buNone/>
            </a:pPr>
            <a:r>
              <a:rPr lang="pl-PL" sz="2400" dirty="0">
                <a:latin typeface="Calibri" pitchFamily="34" charset="0"/>
              </a:rPr>
              <a:t>Odporność na korozję wżerową zmniejsza się ze wzrostem stężenia </a:t>
            </a:r>
            <a:r>
              <a:rPr lang="en-GB" sz="2400" dirty="0">
                <a:latin typeface="Calibri" pitchFamily="34" charset="0"/>
              </a:rPr>
              <a:t>Cl</a:t>
            </a:r>
            <a:r>
              <a:rPr lang="en-GB" sz="2400" baseline="30000" dirty="0">
                <a:latin typeface="Calibri" pitchFamily="34" charset="0"/>
              </a:rPr>
              <a:t>-</a:t>
            </a:r>
            <a:r>
              <a:rPr lang="en-GB" sz="2400" dirty="0">
                <a:latin typeface="Calibri" pitchFamily="34" charset="0"/>
              </a:rPr>
              <a:t> (</a:t>
            </a:r>
            <a:r>
              <a:rPr lang="pl-PL" sz="2400" dirty="0">
                <a:latin typeface="Calibri" pitchFamily="34" charset="0"/>
              </a:rPr>
              <a:t>logarytmu stężenia chlorków </a:t>
            </a:r>
            <a:r>
              <a:rPr lang="en-GB" sz="2400" dirty="0">
                <a:latin typeface="Calibri" pitchFamily="34" charset="0"/>
              </a:rPr>
              <a:t>Cl</a:t>
            </a:r>
            <a:r>
              <a:rPr lang="en-GB" sz="2400" baseline="30000" dirty="0">
                <a:latin typeface="Calibri" pitchFamily="34" charset="0"/>
              </a:rPr>
              <a:t>-</a:t>
            </a:r>
            <a:r>
              <a:rPr lang="en-GB" sz="2400" dirty="0">
                <a:latin typeface="Calibri" pitchFamily="34" charset="0"/>
              </a:rPr>
              <a:t>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79720" y="2995609"/>
            <a:ext cx="2910128" cy="6384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164408"/>
              </p:ext>
            </p:extLst>
          </p:nvPr>
        </p:nvGraphicFramePr>
        <p:xfrm>
          <a:off x="1016949" y="3702380"/>
          <a:ext cx="5323689" cy="2812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aint Shop Pro Image" r:id="rId5" imgW="6639024" imgH="4926162" progId="">
                  <p:embed/>
                </p:oleObj>
              </mc:Choice>
              <mc:Fallback>
                <p:oleObj name="Paint Shop Pro Image" r:id="rId5" imgW="6639024" imgH="4926162" progId="">
                  <p:embed/>
                  <p:pic>
                    <p:nvPicPr>
                      <p:cNvPr id="2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949" y="3702380"/>
                        <a:ext cx="5323689" cy="28124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20</a:t>
            </a:fld>
            <a:endParaRPr lang="fr-BE"/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Główne czynniki wpływające na korozję wżerową</a:t>
            </a:r>
            <a:r>
              <a:rPr lang="en-GB" sz="3600" baseline="30000" dirty="0"/>
              <a:t>5</a:t>
            </a:r>
            <a:br>
              <a:rPr lang="en-GB" sz="3600" dirty="0"/>
            </a:br>
            <a:r>
              <a:rPr lang="en-GB" sz="2200" dirty="0"/>
              <a:t>(</a:t>
            </a:r>
            <a:r>
              <a:rPr lang="pl-PL" sz="2200" dirty="0"/>
              <a:t>generalnie jako kryterium korozji wżerowej stosuje się </a:t>
            </a:r>
            <a:br>
              <a:rPr lang="pl-PL" sz="2200" dirty="0"/>
            </a:br>
            <a:r>
              <a:rPr lang="pl-PL" sz="2200" dirty="0"/>
              <a:t>potencjał korozyjny </a:t>
            </a:r>
            <a:r>
              <a:rPr lang="en-GB" sz="2200" dirty="0"/>
              <a:t>E</a:t>
            </a:r>
            <a:r>
              <a:rPr lang="en-GB" sz="2200" baseline="-25000" dirty="0"/>
              <a:t>pit</a:t>
            </a:r>
            <a:r>
              <a:rPr lang="en-GB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6725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48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500" b="1" dirty="0">
                <a:solidFill>
                  <a:srgbClr val="FFC000"/>
                </a:solidFill>
                <a:latin typeface="Calibri" pitchFamily="34" charset="0"/>
              </a:rPr>
              <a:t>3</a:t>
            </a:r>
            <a:r>
              <a:rPr lang="en-GB" sz="2500" b="1" dirty="0">
                <a:solidFill>
                  <a:srgbClr val="FFC000"/>
                </a:solidFill>
                <a:latin typeface="Calibri" pitchFamily="34" charset="0"/>
              </a:rPr>
              <a:t>. </a:t>
            </a:r>
            <a:r>
              <a:rPr lang="pl-PL" sz="2500" b="1" dirty="0">
                <a:latin typeface="Calibri" pitchFamily="34" charset="0"/>
              </a:rPr>
              <a:t>Analiza stali nierdzewnych</a:t>
            </a:r>
            <a:endParaRPr lang="en-GB" sz="2500" b="1" dirty="0">
              <a:latin typeface="Calibri" pitchFamily="34" charset="0"/>
            </a:endParaRPr>
          </a:p>
          <a:p>
            <a:pPr marL="354013" indent="0" algn="just">
              <a:buNone/>
            </a:pPr>
            <a:r>
              <a:rPr lang="pl-PL" sz="2000" dirty="0">
                <a:latin typeface="Calibri" pitchFamily="34" charset="0"/>
              </a:rPr>
              <a:t>Odporność na korozję wżerową wzrasta ze stężeniem niektórych pierwiastków stopowych</a:t>
            </a:r>
            <a:r>
              <a:rPr lang="en-GB" sz="2000" dirty="0">
                <a:latin typeface="Calibri" pitchFamily="34" charset="0"/>
              </a:rPr>
              <a:t>: N, Mo, Cr</a:t>
            </a:r>
            <a:endParaRPr lang="pl-PL" sz="2000" dirty="0">
              <a:latin typeface="Calibri" pitchFamily="34" charset="0"/>
            </a:endParaRPr>
          </a:p>
          <a:p>
            <a:pPr marL="354013" indent="0" algn="just">
              <a:buNone/>
            </a:pPr>
            <a:endParaRPr lang="pl-PL" sz="2000" dirty="0">
              <a:latin typeface="Calibri" pitchFamily="34" charset="0"/>
            </a:endParaRPr>
          </a:p>
          <a:p>
            <a:pPr marL="354013" indent="0" algn="just">
              <a:buNone/>
            </a:pPr>
            <a:endParaRPr lang="pl-PL" sz="2000" dirty="0">
              <a:latin typeface="Calibri" pitchFamily="34" charset="0"/>
            </a:endParaRPr>
          </a:p>
          <a:p>
            <a:pPr marL="354013" indent="0" algn="just">
              <a:buNone/>
            </a:pPr>
            <a:endParaRPr lang="pl-PL" sz="2000" dirty="0">
              <a:latin typeface="Calibri" pitchFamily="34" charset="0"/>
            </a:endParaRPr>
          </a:p>
          <a:p>
            <a:pPr marL="354013" indent="0" algn="just">
              <a:buNone/>
            </a:pPr>
            <a:endParaRPr lang="pl-PL" sz="2000" dirty="0">
              <a:latin typeface="Calibri" pitchFamily="34" charset="0"/>
            </a:endParaRPr>
          </a:p>
          <a:p>
            <a:pPr marL="354013" indent="0" algn="just">
              <a:buNone/>
            </a:pPr>
            <a:endParaRPr lang="pl-PL" sz="2000" dirty="0">
              <a:latin typeface="Calibri" pitchFamily="34" charset="0"/>
            </a:endParaRPr>
          </a:p>
          <a:p>
            <a:pPr marL="354013" indent="0" algn="just">
              <a:buNone/>
            </a:pPr>
            <a:endParaRPr lang="pl-PL" sz="2000" dirty="0">
              <a:latin typeface="Calibri" pitchFamily="34" charset="0"/>
            </a:endParaRPr>
          </a:p>
          <a:p>
            <a:pPr marL="354013" indent="0" algn="just">
              <a:buNone/>
            </a:pPr>
            <a:endParaRPr lang="pl-PL" sz="2000" dirty="0">
              <a:latin typeface="Calibri" pitchFamily="34" charset="0"/>
            </a:endParaRPr>
          </a:p>
          <a:p>
            <a:pPr marL="354013" indent="0" algn="just">
              <a:buNone/>
            </a:pPr>
            <a:endParaRPr lang="pl-PL" sz="2000" dirty="0">
              <a:latin typeface="Calibri" pitchFamily="34" charset="0"/>
            </a:endParaRPr>
          </a:p>
          <a:p>
            <a:pPr marL="354013" indent="0" algn="just">
              <a:buNone/>
            </a:pPr>
            <a:endParaRPr lang="pl-PL" sz="2000" dirty="0">
              <a:latin typeface="Calibri" pitchFamily="34" charset="0"/>
            </a:endParaRPr>
          </a:p>
          <a:p>
            <a:pPr marL="354013" indent="0" algn="just">
              <a:buNone/>
            </a:pPr>
            <a:r>
              <a:rPr lang="pl-PL" sz="2000" dirty="0">
                <a:latin typeface="Calibri" pitchFamily="34" charset="0"/>
              </a:rPr>
              <a:t>Oddziaływanie pierwiastków stopowych opisuje wskaźnik odporności na korozję wżerową P</a:t>
            </a:r>
            <a:r>
              <a:rPr lang="en-GB" sz="2000" dirty="0">
                <a:latin typeface="Calibri" pitchFamily="34" charset="0"/>
              </a:rPr>
              <a:t>REN (Pitting Resistance Equivalent Number)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41" y="2726982"/>
            <a:ext cx="6120000" cy="3283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21</a:t>
            </a:fld>
            <a:endParaRPr lang="fr-BE"/>
          </a:p>
        </p:txBody>
      </p:sp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Główne czynniki wpływające na korozję wżerową</a:t>
            </a:r>
            <a:r>
              <a:rPr lang="en-GB" sz="3600" baseline="30000" dirty="0"/>
              <a:t>1</a:t>
            </a:r>
            <a:br>
              <a:rPr lang="en-GB" sz="3600" dirty="0"/>
            </a:br>
            <a:r>
              <a:rPr lang="en-GB" sz="2200" dirty="0"/>
              <a:t>(</a:t>
            </a:r>
            <a:r>
              <a:rPr lang="pl-PL" sz="2200" dirty="0"/>
              <a:t>generalnie jako kryterium korozji wżerowej stosuje się </a:t>
            </a:r>
            <a:br>
              <a:rPr lang="pl-PL" sz="2200" dirty="0"/>
            </a:br>
            <a:r>
              <a:rPr lang="pl-PL" sz="2200" dirty="0"/>
              <a:t>potencjał korozyjny </a:t>
            </a:r>
            <a:r>
              <a:rPr lang="en-GB" sz="2200" dirty="0"/>
              <a:t>E</a:t>
            </a:r>
            <a:r>
              <a:rPr lang="en-GB" sz="2200" baseline="-25000" dirty="0"/>
              <a:t>pit</a:t>
            </a:r>
            <a:r>
              <a:rPr lang="en-GB" sz="2200" dirty="0"/>
              <a:t>)</a:t>
            </a:r>
          </a:p>
        </p:txBody>
      </p:sp>
      <p:sp>
        <p:nvSpPr>
          <p:cNvPr id="8" name="Prostokąt 7"/>
          <p:cNvSpPr/>
          <p:nvPr/>
        </p:nvSpPr>
        <p:spPr>
          <a:xfrm>
            <a:off x="4580528" y="3275474"/>
            <a:ext cx="2407125" cy="527676"/>
          </a:xfrm>
          <a:prstGeom prst="rect">
            <a:avLst/>
          </a:prstGeom>
          <a:solidFill>
            <a:srgbClr val="BEE8D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Wzrost stężenia Mo w stali nierdzewnej 18%Cr-8%Ni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1812935" y="4063014"/>
            <a:ext cx="972000" cy="576000"/>
          </a:xfrm>
          <a:prstGeom prst="rect">
            <a:avLst/>
          </a:prstGeom>
          <a:solidFill>
            <a:srgbClr val="C0F8D1"/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pl-PL" sz="1900" b="1" dirty="0">
                <a:solidFill>
                  <a:srgbClr val="FF0000"/>
                </a:solidFill>
              </a:rPr>
              <a:t>Korozja wżerowa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3723835" y="4046598"/>
            <a:ext cx="740215" cy="584775"/>
          </a:xfrm>
          <a:prstGeom prst="rect">
            <a:avLst/>
          </a:prstGeom>
          <a:solidFill>
            <a:srgbClr val="C0F8D1"/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pl-PL" sz="1900" b="1" dirty="0">
                <a:solidFill>
                  <a:srgbClr val="0000FF"/>
                </a:solidFill>
              </a:rPr>
              <a:t>Brak</a:t>
            </a:r>
          </a:p>
          <a:p>
            <a:pPr algn="ctr" eaLnBrk="0" hangingPunct="0"/>
            <a:r>
              <a:rPr lang="pl-PL" sz="1900" b="1" dirty="0">
                <a:solidFill>
                  <a:srgbClr val="0000FF"/>
                </a:solidFill>
              </a:rPr>
              <a:t>korozji</a:t>
            </a:r>
          </a:p>
        </p:txBody>
      </p:sp>
      <p:cxnSp>
        <p:nvCxnSpPr>
          <p:cNvPr id="11" name="Łącznik prosty ze strzałką 10"/>
          <p:cNvCxnSpPr/>
          <p:nvPr/>
        </p:nvCxnSpPr>
        <p:spPr>
          <a:xfrm flipV="1">
            <a:off x="3429000" y="3862364"/>
            <a:ext cx="2305050" cy="114935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2845715" y="5506181"/>
            <a:ext cx="1994750" cy="292388"/>
          </a:xfrm>
          <a:prstGeom prst="rect">
            <a:avLst/>
          </a:prstGeom>
          <a:solidFill>
            <a:srgbClr val="C0F8D1"/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pl-PL" sz="1900" b="1" dirty="0"/>
              <a:t>Temperatura (°C)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70067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Wskaźnik odporności na korozję wżerową PREN</a:t>
            </a:r>
            <a:r>
              <a:rPr lang="en-GB" sz="3200" baseline="30000" dirty="0"/>
              <a:t>6</a:t>
            </a:r>
            <a:endParaRPr lang="fr-B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709" y="1558159"/>
            <a:ext cx="5228897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l-PL" dirty="0"/>
              <a:t>Obliczając PREN możliwe jest porównanie gatunków stali nierdzewnych pod względem odporności na korozję wżerową</a:t>
            </a:r>
            <a:r>
              <a:rPr lang="fi-FI" dirty="0"/>
              <a:t>.</a:t>
            </a:r>
            <a:r>
              <a:rPr lang="pl-PL" dirty="0"/>
              <a:t> Wyższy numer oznacza wyższą odporność korozyjną.</a:t>
            </a:r>
            <a:endParaRPr lang="fi-FI" dirty="0"/>
          </a:p>
          <a:p>
            <a:pPr algn="just"/>
            <a:r>
              <a:rPr lang="pl-PL" u="sng" dirty="0"/>
              <a:t>Nie można stosować tylko samego wskaźnika PREN do określenia, czy dany gatunek będzie nadawać się do danego zastosowania.</a:t>
            </a:r>
            <a:endParaRPr lang="fi-FI" u="sng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PREN = Cr + 3.3Mo + 16N, </a:t>
            </a:r>
            <a:r>
              <a:rPr lang="pl-PL" dirty="0"/>
              <a:t>gdzie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Cr = </a:t>
            </a:r>
            <a:r>
              <a:rPr lang="pl-PL" dirty="0"/>
              <a:t>stężenie chromu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Mo = </a:t>
            </a:r>
            <a:r>
              <a:rPr lang="pl-PL" dirty="0"/>
              <a:t>stężenie molibdenu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N = </a:t>
            </a:r>
            <a:r>
              <a:rPr lang="pl-PL" dirty="0"/>
              <a:t>stężenie azotu</a:t>
            </a:r>
            <a:endParaRPr lang="fi-FI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24950329"/>
              </p:ext>
            </p:extLst>
          </p:nvPr>
        </p:nvGraphicFramePr>
        <p:xfrm>
          <a:off x="5930462" y="1537138"/>
          <a:ext cx="2788920" cy="45110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94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Gatunek stali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PREN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i-FI" sz="1600" dirty="0"/>
                        <a:t>1.4003</a:t>
                      </a:r>
                    </a:p>
                    <a:p>
                      <a:pPr algn="just"/>
                      <a:r>
                        <a:rPr lang="fi-FI" sz="1600" dirty="0"/>
                        <a:t>1.4016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i-FI" sz="1600" dirty="0"/>
                        <a:t>10,5</a:t>
                      </a:r>
                      <a:r>
                        <a:rPr lang="fi-FI" sz="1600" baseline="0" dirty="0"/>
                        <a:t> - </a:t>
                      </a:r>
                      <a:r>
                        <a:rPr lang="fi-FI" sz="1600" dirty="0"/>
                        <a:t>12,5</a:t>
                      </a:r>
                    </a:p>
                    <a:p>
                      <a:pPr algn="just"/>
                      <a:r>
                        <a:rPr lang="fi-FI" sz="1600" dirty="0"/>
                        <a:t>16,0 - 18.0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i-FI" sz="1600" dirty="0"/>
                        <a:t>1.4301</a:t>
                      </a:r>
                    </a:p>
                    <a:p>
                      <a:pPr algn="just"/>
                      <a:r>
                        <a:rPr lang="fi-FI" sz="1600" dirty="0"/>
                        <a:t>1.4311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i-FI" sz="1600" dirty="0"/>
                        <a:t>17,5 - 20,8</a:t>
                      </a:r>
                    </a:p>
                    <a:p>
                      <a:pPr algn="just"/>
                      <a:r>
                        <a:rPr lang="fi-FI" sz="1600" dirty="0"/>
                        <a:t>19,4 – 23,0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i-FI" sz="1600" dirty="0"/>
                        <a:t>1.4401/4</a:t>
                      </a:r>
                    </a:p>
                    <a:p>
                      <a:pPr algn="just"/>
                      <a:r>
                        <a:rPr lang="fi-FI" sz="1600" dirty="0"/>
                        <a:t>1.4406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i-FI" sz="1600" dirty="0"/>
                        <a:t>23,1 – 28,5</a:t>
                      </a:r>
                    </a:p>
                    <a:p>
                      <a:pPr algn="just"/>
                      <a:r>
                        <a:rPr lang="fi-FI" sz="1600" dirty="0"/>
                        <a:t>25,0 – 30,3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i-FI" sz="1600" dirty="0"/>
                        <a:t>1.4439</a:t>
                      </a:r>
                    </a:p>
                    <a:p>
                      <a:pPr algn="just"/>
                      <a:r>
                        <a:rPr lang="fi-FI" sz="1600" dirty="0"/>
                        <a:t>1.4539</a:t>
                      </a:r>
                    </a:p>
                    <a:p>
                      <a:pPr algn="just"/>
                      <a:r>
                        <a:rPr lang="fi-FI" sz="1600" dirty="0"/>
                        <a:t>1.4547</a:t>
                      </a:r>
                    </a:p>
                    <a:p>
                      <a:pPr algn="just"/>
                      <a:r>
                        <a:rPr lang="fi-FI" sz="1600" dirty="0"/>
                        <a:t>1.4529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i-FI" sz="1600" dirty="0"/>
                        <a:t>31,6 – 38,5</a:t>
                      </a:r>
                    </a:p>
                    <a:p>
                      <a:pPr algn="just"/>
                      <a:r>
                        <a:rPr lang="fi-FI" sz="1600" dirty="0"/>
                        <a:t>32,2 – 39,9</a:t>
                      </a:r>
                    </a:p>
                    <a:p>
                      <a:pPr algn="just"/>
                      <a:r>
                        <a:rPr lang="fi-FI" sz="1600" dirty="0"/>
                        <a:t>42,2 – 47,6</a:t>
                      </a:r>
                    </a:p>
                    <a:p>
                      <a:pPr algn="just"/>
                      <a:r>
                        <a:rPr lang="fi-FI" sz="1600" dirty="0"/>
                        <a:t>41,2 – 48,1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i-FI" sz="1600" dirty="0"/>
                        <a:t>1.4362</a:t>
                      </a:r>
                    </a:p>
                    <a:p>
                      <a:pPr algn="just"/>
                      <a:r>
                        <a:rPr lang="fi-FI" sz="1600" dirty="0"/>
                        <a:t>1.4462</a:t>
                      </a:r>
                    </a:p>
                    <a:p>
                      <a:pPr algn="just"/>
                      <a:r>
                        <a:rPr lang="fi-FI" sz="1600" dirty="0"/>
                        <a:t>1.4410</a:t>
                      </a:r>
                    </a:p>
                    <a:p>
                      <a:pPr algn="just"/>
                      <a:r>
                        <a:rPr lang="fi-FI" sz="1600" dirty="0"/>
                        <a:t>1.4501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i-FI" sz="1600" dirty="0"/>
                        <a:t>23,1 – 29,2</a:t>
                      </a:r>
                    </a:p>
                    <a:p>
                      <a:pPr algn="just"/>
                      <a:r>
                        <a:rPr lang="fi-FI" sz="1600" dirty="0"/>
                        <a:t>30,8 – 38,1</a:t>
                      </a:r>
                    </a:p>
                    <a:p>
                      <a:pPr marL="171450" indent="-171450" algn="just">
                        <a:buFont typeface="Wingdings" pitchFamily="2" charset="2"/>
                        <a:buChar char="Ø"/>
                      </a:pPr>
                      <a:r>
                        <a:rPr lang="fi-FI" sz="1600" dirty="0"/>
                        <a:t>40</a:t>
                      </a:r>
                    </a:p>
                    <a:p>
                      <a:pPr marL="171450" indent="-171450" algn="just">
                        <a:buFont typeface="Wingdings" pitchFamily="2" charset="2"/>
                        <a:buChar char="Ø"/>
                      </a:pPr>
                      <a:r>
                        <a:rPr lang="fi-FI" sz="1600" dirty="0"/>
                        <a:t>40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22</a:t>
            </a:fld>
            <a:endParaRPr lang="fr-BE"/>
          </a:p>
        </p:txBody>
      </p:sp>
      <p:sp>
        <p:nvSpPr>
          <p:cNvPr id="6" name="ZoneTexte 2">
            <a:extLst>
              <a:ext uri="{FF2B5EF4-FFF2-40B4-BE49-F238E27FC236}">
                <a16:creationId xmlns:a16="http://schemas.microsoft.com/office/drawing/2014/main" id="{B66DD454-7FB0-4729-AC8E-851458E8D8BF}"/>
              </a:ext>
            </a:extLst>
          </p:cNvPr>
          <p:cNvSpPr txBox="1"/>
          <p:nvPr/>
        </p:nvSpPr>
        <p:spPr>
          <a:xfrm>
            <a:off x="495433" y="5901045"/>
            <a:ext cx="5201173" cy="8771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Wskaźnik PREN nie uwzględnia Ni. Odporność stali nierdzewnej na korozję wżerową nie zależy od zawartości Ni. Zobacz następny slajd.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28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dirty="0"/>
              <a:t>Wskaźnik PREN niektórych popularnych gatunków stali </a:t>
            </a:r>
            <a:r>
              <a:rPr lang="fr-FR" baseline="30000" dirty="0"/>
              <a:t>9</a:t>
            </a:r>
            <a:endParaRPr lang="fr-FR" dirty="0"/>
          </a:p>
        </p:txBody>
      </p:sp>
      <p:pic>
        <p:nvPicPr>
          <p:cNvPr id="1026" name="Picture 2" descr="Comparative P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4" y="1686392"/>
            <a:ext cx="7891393" cy="40584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23</a:t>
            </a:fld>
            <a:endParaRPr lang="fr-BE"/>
          </a:p>
        </p:txBody>
      </p:sp>
      <p:sp>
        <p:nvSpPr>
          <p:cNvPr id="3" name="Prostokąt 2"/>
          <p:cNvSpPr/>
          <p:nvPr/>
        </p:nvSpPr>
        <p:spPr>
          <a:xfrm>
            <a:off x="1950181" y="5373111"/>
            <a:ext cx="1476000" cy="307498"/>
          </a:xfrm>
          <a:prstGeom prst="rect">
            <a:avLst/>
          </a:prstGeom>
          <a:solidFill>
            <a:srgbClr val="D9D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Stale ferrytyczne</a:t>
            </a:r>
          </a:p>
        </p:txBody>
      </p:sp>
      <p:sp>
        <p:nvSpPr>
          <p:cNvPr id="7" name="Prostokąt 6"/>
          <p:cNvSpPr/>
          <p:nvPr/>
        </p:nvSpPr>
        <p:spPr>
          <a:xfrm>
            <a:off x="4166041" y="5373111"/>
            <a:ext cx="1620000" cy="307498"/>
          </a:xfrm>
          <a:prstGeom prst="rect">
            <a:avLst/>
          </a:prstGeom>
          <a:solidFill>
            <a:srgbClr val="D9D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Stale austenityczne</a:t>
            </a:r>
          </a:p>
        </p:txBody>
      </p:sp>
      <p:sp>
        <p:nvSpPr>
          <p:cNvPr id="8" name="Prostokąt 7"/>
          <p:cNvSpPr/>
          <p:nvPr/>
        </p:nvSpPr>
        <p:spPr>
          <a:xfrm>
            <a:off x="6422371" y="5373111"/>
            <a:ext cx="1440000" cy="307498"/>
          </a:xfrm>
          <a:prstGeom prst="rect">
            <a:avLst/>
          </a:prstGeom>
          <a:solidFill>
            <a:srgbClr val="D9D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Stale duplex</a:t>
            </a:r>
          </a:p>
        </p:txBody>
      </p:sp>
      <p:sp>
        <p:nvSpPr>
          <p:cNvPr id="9" name="Prostokąt 8"/>
          <p:cNvSpPr/>
          <p:nvPr/>
        </p:nvSpPr>
        <p:spPr>
          <a:xfrm>
            <a:off x="7031124" y="4685288"/>
            <a:ext cx="1440000" cy="307498"/>
          </a:xfrm>
          <a:prstGeom prst="rect">
            <a:avLst/>
          </a:prstGeom>
          <a:solidFill>
            <a:srgbClr val="D9D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Woda</a:t>
            </a:r>
          </a:p>
        </p:txBody>
      </p:sp>
      <p:sp>
        <p:nvSpPr>
          <p:cNvPr id="10" name="Prostokąt 9"/>
          <p:cNvSpPr/>
          <p:nvPr/>
        </p:nvSpPr>
        <p:spPr>
          <a:xfrm>
            <a:off x="7031124" y="3971841"/>
            <a:ext cx="1440000" cy="360000"/>
          </a:xfrm>
          <a:prstGeom prst="rect">
            <a:avLst/>
          </a:prstGeom>
          <a:solidFill>
            <a:srgbClr val="D9D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Środowisko wody morskiej 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7031124" y="3234117"/>
            <a:ext cx="1440000" cy="307498"/>
          </a:xfrm>
          <a:prstGeom prst="rect">
            <a:avLst/>
          </a:prstGeom>
          <a:solidFill>
            <a:srgbClr val="D9D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Woda morska, 20°C</a:t>
            </a:r>
          </a:p>
        </p:txBody>
      </p:sp>
      <p:sp>
        <p:nvSpPr>
          <p:cNvPr id="12" name="TextBox 2"/>
          <p:cNvSpPr txBox="1"/>
          <p:nvPr/>
        </p:nvSpPr>
        <p:spPr>
          <a:xfrm>
            <a:off x="626304" y="5943600"/>
            <a:ext cx="789139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Uwaga</a:t>
            </a:r>
            <a:r>
              <a:rPr lang="fr-FR" dirty="0"/>
              <a:t>: </a:t>
            </a:r>
            <a:r>
              <a:rPr lang="pl-PL" dirty="0"/>
              <a:t>porównaj załącznik z oznaczeniami gatunków wg 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9808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c) Co to jest korozja szczelinowa</a:t>
            </a:r>
            <a:r>
              <a:rPr lang="en-GB" sz="3600" baseline="50000" dirty="0"/>
              <a:t> 1</a:t>
            </a:r>
            <a:r>
              <a:rPr lang="fr-FR" sz="3600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800" dirty="0"/>
              <a:t>Korozja szczelinowa to korozja zachodząca w zamkniętych obszarach o utrudnionym dostępie medium roboczego. Takie obszary ogólnie nazywa się szczelinami. Przykładami szczelin są luki i powierzchnie styku między elementami, pod podkładkami i uszczelkami, wewnątrz pęknięć i rys, obszary wypełnione osadami oraz przestrzenie pod takimi osadami.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1197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Mechanizm korozji szczelinowej</a:t>
            </a:r>
            <a:endParaRPr lang="fr-FR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l-PL" dirty="0"/>
              <a:t>Początkowo brak różnicy między szczeliną a pozostałą powierzchnią.</a:t>
            </a:r>
            <a:endParaRPr lang="en-US" dirty="0"/>
          </a:p>
          <a:p>
            <a:pPr algn="just"/>
            <a:r>
              <a:rPr lang="pl-PL" dirty="0"/>
              <a:t>Sytuacja zmienia się, gdy obszar szczeliny zostaje zubożony w tlen.</a:t>
            </a:r>
            <a:endParaRPr lang="en-US" dirty="0"/>
          </a:p>
          <a:p>
            <a:pPr algn="just"/>
            <a:r>
              <a:rPr lang="pl-PL" dirty="0"/>
              <a:t>Dochodzi wtedy do reakcji elektrochemicznych wewnątrz szczeliny, co powoduje wzrost stężenia chlorków </a:t>
            </a:r>
            <a:r>
              <a:rPr lang="en-US" dirty="0"/>
              <a:t>Cl</a:t>
            </a:r>
            <a:r>
              <a:rPr lang="en-US" b="1" baseline="30000" dirty="0"/>
              <a:t>-</a:t>
            </a:r>
            <a:r>
              <a:rPr lang="en-US" dirty="0"/>
              <a:t> </a:t>
            </a:r>
            <a:r>
              <a:rPr lang="pl-PL" dirty="0"/>
              <a:t>i lokalne obniżenie </a:t>
            </a:r>
            <a:r>
              <a:rPr lang="en-US" dirty="0"/>
              <a:t>pH</a:t>
            </a:r>
            <a:r>
              <a:rPr lang="pl-PL" dirty="0"/>
              <a:t> do wartości, która uniemożliwia proces pasywacji.</a:t>
            </a:r>
            <a:endParaRPr lang="en-US" dirty="0"/>
          </a:p>
          <a:p>
            <a:pPr algn="just"/>
            <a:r>
              <a:rPr lang="pl-PL" dirty="0"/>
              <a:t>Następnie metal w szczelinie ulega korozji równomiernej.</a:t>
            </a:r>
            <a:endParaRPr lang="fr-FR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3708" y="1600200"/>
            <a:ext cx="3467584" cy="3105584"/>
          </a:xfrm>
          <a:ln>
            <a:solidFill>
              <a:schemeClr val="tx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25</a:t>
            </a:fld>
            <a:endParaRPr lang="fr-BE"/>
          </a:p>
        </p:txBody>
      </p:sp>
      <p:sp>
        <p:nvSpPr>
          <p:cNvPr id="8" name="Prostokąt 7"/>
          <p:cNvSpPr/>
          <p:nvPr/>
        </p:nvSpPr>
        <p:spPr>
          <a:xfrm>
            <a:off x="6427166" y="4351834"/>
            <a:ext cx="648000" cy="307498"/>
          </a:xfrm>
          <a:prstGeom prst="rect">
            <a:avLst/>
          </a:prstGeom>
          <a:solidFill>
            <a:srgbClr val="D9D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stal</a:t>
            </a:r>
          </a:p>
        </p:txBody>
      </p:sp>
      <p:sp>
        <p:nvSpPr>
          <p:cNvPr id="9" name="Prostokąt 8"/>
          <p:cNvSpPr/>
          <p:nvPr/>
        </p:nvSpPr>
        <p:spPr>
          <a:xfrm>
            <a:off x="4990264" y="3923060"/>
            <a:ext cx="864000" cy="540000"/>
          </a:xfrm>
          <a:prstGeom prst="rect">
            <a:avLst/>
          </a:prstGeom>
          <a:solidFill>
            <a:srgbClr val="D9D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warstwa pasywna</a:t>
            </a:r>
          </a:p>
        </p:txBody>
      </p:sp>
      <p:sp>
        <p:nvSpPr>
          <p:cNvPr id="10" name="Prostokąt 9"/>
          <p:cNvSpPr/>
          <p:nvPr/>
        </p:nvSpPr>
        <p:spPr>
          <a:xfrm>
            <a:off x="5183541" y="1632384"/>
            <a:ext cx="30600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pl-PL" sz="1800" b="1" dirty="0">
                <a:solidFill>
                  <a:schemeClr val="tx1"/>
                </a:solidFill>
              </a:rPr>
              <a:t>Korozja międzykrystaliczna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6427166" y="1884384"/>
            <a:ext cx="936000" cy="307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Powietrze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6367789" y="2996070"/>
            <a:ext cx="2016000" cy="4680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solidFill>
                  <a:schemeClr val="tx1"/>
                </a:solidFill>
              </a:rPr>
              <a:t>Inny element </a:t>
            </a:r>
            <a:br>
              <a:rPr lang="pl-PL" sz="1500" b="1" dirty="0">
                <a:solidFill>
                  <a:schemeClr val="tx1"/>
                </a:solidFill>
              </a:rPr>
            </a:br>
            <a:r>
              <a:rPr lang="pl-PL" sz="1500" b="1" dirty="0">
                <a:solidFill>
                  <a:schemeClr val="tx1"/>
                </a:solidFill>
              </a:rPr>
              <a:t>lub osad</a:t>
            </a:r>
          </a:p>
        </p:txBody>
      </p:sp>
    </p:spTree>
    <p:extLst>
      <p:ext uri="{BB962C8B-B14F-4D97-AF65-F5344CB8AC3E}">
        <p14:creationId xmlns:p14="http://schemas.microsoft.com/office/powerpoint/2010/main" val="569459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1" y="3007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Temperatura krytyczna korozji wżerowej</a:t>
            </a:r>
            <a:r>
              <a:rPr lang="fr-FR" sz="2800" dirty="0"/>
              <a:t> (CPT)</a:t>
            </a:r>
            <a:r>
              <a:rPr lang="pl-PL" sz="2800" dirty="0"/>
              <a:t> i</a:t>
            </a:r>
            <a:br>
              <a:rPr lang="fr-FR" sz="2800" dirty="0"/>
            </a:br>
            <a:r>
              <a:rPr lang="pl-PL" sz="2800" dirty="0"/>
              <a:t>Temperatura krytyczna korozji szczelinowej </a:t>
            </a:r>
            <a:r>
              <a:rPr lang="fr-FR" sz="2800" dirty="0"/>
              <a:t>(CCT)</a:t>
            </a:r>
            <a:br>
              <a:rPr lang="fr-FR" sz="2800" dirty="0"/>
            </a:br>
            <a:r>
              <a:rPr lang="pl-PL" sz="2800" dirty="0"/>
              <a:t>wybranych gatunków austenitycznych i duplex</a:t>
            </a:r>
            <a:r>
              <a:rPr lang="fr-FR" sz="2200" baseline="30000" dirty="0"/>
              <a:t>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26</a:t>
            </a:fld>
            <a:endParaRPr lang="fr-BE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1" y="1670809"/>
            <a:ext cx="844867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7661" y="1316866"/>
            <a:ext cx="7975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Uwaga</a:t>
            </a:r>
            <a:r>
              <a:rPr lang="fr-FR" dirty="0"/>
              <a:t>: </a:t>
            </a:r>
            <a:r>
              <a:rPr lang="pl-PL" dirty="0"/>
              <a:t>Wyższa temperatura oznacza lepszą odporność korozyjną</a:t>
            </a:r>
            <a:endParaRPr lang="fr-FR" dirty="0"/>
          </a:p>
        </p:txBody>
      </p:sp>
      <p:sp>
        <p:nvSpPr>
          <p:cNvPr id="8" name="TextBox 6"/>
          <p:cNvSpPr txBox="1"/>
          <p:nvPr/>
        </p:nvSpPr>
        <p:spPr>
          <a:xfrm>
            <a:off x="326174" y="5980837"/>
            <a:ext cx="837021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200" dirty="0"/>
              <a:t>Rysunek 9. Temperatura krytyczna korozji wżerowej i szczelinowej niespawanych austenitycznych stali nierdzewnych (po lewej) i stali duplex (po prawej) w stanie po przesycaniu (określona w 6% chlorku żelaza zgodnie z ASTM G48).</a:t>
            </a:r>
          </a:p>
          <a:p>
            <a:endParaRPr lang="fr-FR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26174" y="6504057"/>
            <a:ext cx="789139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Uwaga</a:t>
            </a:r>
            <a:r>
              <a:rPr lang="fr-FR" dirty="0"/>
              <a:t>: </a:t>
            </a:r>
            <a:r>
              <a:rPr lang="pl-PL" dirty="0"/>
              <a:t>porównaj załącznik z oznaczeniami gatunków wg 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4723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Jak zapobiegać korozji szczelinowej</a:t>
            </a:r>
            <a:endParaRPr lang="fr-F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l-PL" sz="2800" dirty="0"/>
              <a:t>Optymalizacja projektu</a:t>
            </a:r>
            <a:r>
              <a:rPr lang="en-US" sz="2800" dirty="0"/>
              <a:t>:</a:t>
            </a:r>
          </a:p>
          <a:p>
            <a:pPr marL="971550" lvl="1" indent="-514350" algn="just">
              <a:buFont typeface="+mj-lt"/>
              <a:buAutoNum type="alphaLcParenR"/>
            </a:pPr>
            <a:r>
              <a:rPr lang="pl-PL" sz="2400" dirty="0"/>
              <a:t>Stosować połączenia spawane,</a:t>
            </a:r>
            <a:endParaRPr lang="en-US" sz="2400" dirty="0"/>
          </a:p>
          <a:p>
            <a:pPr marL="971550" lvl="1" indent="-514350" algn="just">
              <a:buFont typeface="+mj-lt"/>
              <a:buAutoNum type="alphaLcParenR"/>
            </a:pPr>
            <a:r>
              <a:rPr lang="pl-PL" sz="2400" dirty="0"/>
              <a:t>Projektować zbiorniki gwarantujące pełne odprowadzenie cieczy</a:t>
            </a:r>
            <a:r>
              <a:rPr lang="en-US" sz="2400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2800" dirty="0"/>
              <a:t>Czyścić, aby usunąć osady </a:t>
            </a:r>
            <a:r>
              <a:rPr lang="en-US" sz="2800" dirty="0"/>
              <a:t>(</a:t>
            </a:r>
            <a:r>
              <a:rPr lang="pl-PL" sz="2800" dirty="0"/>
              <a:t>zawsze kiedy jest to możliwe</a:t>
            </a:r>
            <a:r>
              <a:rPr lang="en-US" sz="2800" dirty="0"/>
              <a:t>)</a:t>
            </a:r>
            <a:r>
              <a:rPr lang="pl-PL" sz="2800" dirty="0"/>
              <a:t>.</a:t>
            </a:r>
            <a:endParaRPr lang="en-US" sz="2800" dirty="0"/>
          </a:p>
          <a:p>
            <a:pPr marL="514350" indent="-514350" algn="just">
              <a:buFont typeface="+mj-lt"/>
              <a:buAutoNum type="arabicPeriod"/>
            </a:pPr>
            <a:r>
              <a:rPr lang="pl-PL" sz="2800" dirty="0"/>
              <a:t>Dobrać stal nierdzewną o odpowiedniej odporności korozyjnej</a:t>
            </a:r>
            <a:r>
              <a:rPr lang="en-US" sz="2800" dirty="0"/>
              <a:t> (</a:t>
            </a:r>
            <a:r>
              <a:rPr lang="pl-PL" sz="2800" dirty="0"/>
              <a:t>więcej w 4 części tego rozdziału</a:t>
            </a:r>
            <a:r>
              <a:rPr lang="en-US" sz="2800" dirty="0"/>
              <a:t>)</a:t>
            </a:r>
            <a:r>
              <a:rPr lang="pl-PL" sz="2800" dirty="0"/>
              <a:t>.</a:t>
            </a:r>
            <a:endParaRPr lang="fr-F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18397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d) Co to jest korozja galwaniczna</a:t>
            </a:r>
            <a:r>
              <a:rPr lang="pl-PL" sz="3600" baseline="30000" dirty="0"/>
              <a:t>1</a:t>
            </a:r>
            <a:r>
              <a:rPr lang="en-GB" sz="3600" dirty="0"/>
              <a:t> </a:t>
            </a:r>
            <a:br>
              <a:rPr lang="en-GB" sz="3600" dirty="0"/>
            </a:br>
            <a:r>
              <a:rPr lang="en-GB" sz="3600" dirty="0"/>
              <a:t>(</a:t>
            </a:r>
            <a:r>
              <a:rPr lang="pl-PL" sz="3600" dirty="0"/>
              <a:t>znana także jako korozja bimetaliczna</a:t>
            </a:r>
            <a:r>
              <a:rPr lang="en-GB" sz="3600" dirty="0"/>
              <a:t>)?</a:t>
            </a:r>
            <a:endParaRPr lang="fr-BE" sz="3600" dirty="0"/>
          </a:p>
        </p:txBody>
      </p:sp>
      <p:pic>
        <p:nvPicPr>
          <p:cNvPr id="6" name="Picture 4" descr="Galvanic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5656"/>
            <a:ext cx="4038600" cy="3028950"/>
          </a:xfrm>
          <a:ln>
            <a:solidFill>
              <a:schemeClr val="tx1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sz="half" idx="2"/>
          </p:nvPr>
        </p:nvSpPr>
        <p:spPr>
          <a:xfrm>
            <a:off x="4693500" y="1911063"/>
            <a:ext cx="4038600" cy="4300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Korozja, która może zachodzić na styku dwóch metali charakteryzujących się dużą różnicą potencjałów galwanicznych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r>
              <a:rPr lang="pl-PL" sz="2000" dirty="0"/>
              <a:t>Metal bardziej anodowy ulega korozji.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pl-PL" sz="2000" dirty="0"/>
              <a:t>Przykład na zdjęciu po lewej: Zbiornik i płyta ze ze stali nierdzewnej zostały połączone przy użyciu  śrub ze stali czarnej</a:t>
            </a:r>
            <a:r>
              <a:rPr lang="en-GB" sz="2000" dirty="0"/>
              <a:t> – </a:t>
            </a:r>
            <a:r>
              <a:rPr lang="pl-PL" sz="2000" dirty="0"/>
              <a:t>doszło do korozji galwanicznej śrub ze stali czarnej w obecności wilgoci (=elektrolit).</a:t>
            </a:r>
            <a:endParaRPr lang="en-GB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27322" y="6481823"/>
            <a:ext cx="248855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por. literatura </a:t>
            </a:r>
            <a:r>
              <a:rPr lang="fr-FR" dirty="0"/>
              <a:t>11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5652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Mechanizm korozji galwanicznej</a:t>
            </a:r>
            <a:endParaRPr lang="en-GB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l-PL" sz="1800" dirty="0"/>
              <a:t>Każdy z metali wykazuje charakterystyczny potencjał elektrochemiczny, gdy zostanie zanurzony w elektrolicie (mierzony względem elektrody odniesienia)</a:t>
            </a:r>
          </a:p>
          <a:p>
            <a:pPr algn="just"/>
            <a:r>
              <a:rPr lang="pl-PL" sz="1800" dirty="0"/>
              <a:t>W sytuacji, gdy dwa metale stykają się z przewodzącym prąd elektryczny elektrolitem (wystarczy wilgoć) oraz, gdy</a:t>
            </a:r>
            <a:endParaRPr lang="en-GB" sz="1800" dirty="0"/>
          </a:p>
          <a:p>
            <a:pPr algn="just"/>
            <a:r>
              <a:rPr lang="pl-PL" sz="1800" dirty="0"/>
              <a:t>dwa metale wykazują dużą różnicę potencjałów,</a:t>
            </a:r>
            <a:endParaRPr lang="en-GB" sz="1800" dirty="0"/>
          </a:p>
          <a:p>
            <a:pPr algn="just"/>
            <a:r>
              <a:rPr lang="pl-PL" sz="1800" dirty="0"/>
              <a:t>prąd elektryczny będzie płynął od bardziej elektroujemnego (anoda) do bardziej elektrododatniego (katoda)</a:t>
            </a:r>
            <a:endParaRPr lang="en-GB" sz="1800" dirty="0"/>
          </a:p>
          <a:p>
            <a:pPr algn="just"/>
            <a:r>
              <a:rPr lang="pl-PL" sz="1800" dirty="0"/>
              <a:t>Jeżeli powierzchnia anody jest mniejsza, </a:t>
            </a:r>
            <a:r>
              <a:rPr lang="pl-PL" sz="1800"/>
              <a:t>będzie następowało rozpuszczanie </a:t>
            </a:r>
            <a:r>
              <a:rPr lang="pl-PL" sz="1800" dirty="0"/>
              <a:t>metalu</a:t>
            </a:r>
            <a:endParaRPr lang="en-GB" sz="1800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199333" y="4078887"/>
            <a:ext cx="6888025" cy="2060001"/>
            <a:chOff x="421" y="2691"/>
            <a:chExt cx="4857" cy="1666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864" y="3199"/>
              <a:ext cx="1117" cy="79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012" y="3507"/>
              <a:ext cx="1266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l-PL" sz="2000" dirty="0">
                  <a:solidFill>
                    <a:srgbClr val="008000"/>
                  </a:solidFill>
                </a:rPr>
                <a:t>elektrododatni</a:t>
              </a:r>
              <a:endParaRPr lang="en-US" sz="2000" dirty="0">
                <a:solidFill>
                  <a:srgbClr val="008000"/>
                </a:solidFill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21" y="3507"/>
              <a:ext cx="1256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l-PL" sz="2000" dirty="0">
                  <a:solidFill>
                    <a:srgbClr val="008000"/>
                  </a:solidFill>
                </a:rPr>
                <a:t>elektroujemny</a:t>
              </a:r>
              <a:endParaRPr lang="en-US" sz="2000" dirty="0">
                <a:solidFill>
                  <a:srgbClr val="008000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761" y="3212"/>
              <a:ext cx="1117" cy="786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000" dirty="0">
                <a:latin typeface="Tahoma" pitchFamily="34" charset="0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015" y="3735"/>
              <a:ext cx="6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2000" dirty="0">
                  <a:solidFill>
                    <a:srgbClr val="000066"/>
                  </a:solidFill>
                </a:rPr>
                <a:t>Metal 1</a:t>
              </a:r>
              <a:endParaRPr lang="en-US" sz="2000" dirty="0">
                <a:solidFill>
                  <a:srgbClr val="000066"/>
                </a:solidFill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103" y="3725"/>
              <a:ext cx="6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2000" dirty="0">
                  <a:solidFill>
                    <a:srgbClr val="000066"/>
                  </a:solidFill>
                </a:rPr>
                <a:t>Metal 2</a:t>
              </a:r>
              <a:endParaRPr lang="en-US" sz="2000" dirty="0">
                <a:solidFill>
                  <a:srgbClr val="000066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762" y="3199"/>
              <a:ext cx="1093" cy="98"/>
            </a:xfrm>
            <a:custGeom>
              <a:avLst/>
              <a:gdLst>
                <a:gd name="T0" fmla="*/ 0 w 1093"/>
                <a:gd name="T1" fmla="*/ 0 h 98"/>
                <a:gd name="T2" fmla="*/ 47 w 1093"/>
                <a:gd name="T3" fmla="*/ 58 h 98"/>
                <a:gd name="T4" fmla="*/ 118 w 1093"/>
                <a:gd name="T5" fmla="*/ 35 h 98"/>
                <a:gd name="T6" fmla="*/ 212 w 1093"/>
                <a:gd name="T7" fmla="*/ 47 h 98"/>
                <a:gd name="T8" fmla="*/ 306 w 1093"/>
                <a:gd name="T9" fmla="*/ 58 h 98"/>
                <a:gd name="T10" fmla="*/ 329 w 1093"/>
                <a:gd name="T11" fmla="*/ 94 h 98"/>
                <a:gd name="T12" fmla="*/ 411 w 1093"/>
                <a:gd name="T13" fmla="*/ 70 h 98"/>
                <a:gd name="T14" fmla="*/ 588 w 1093"/>
                <a:gd name="T15" fmla="*/ 94 h 98"/>
                <a:gd name="T16" fmla="*/ 764 w 1093"/>
                <a:gd name="T17" fmla="*/ 47 h 98"/>
                <a:gd name="T18" fmla="*/ 940 w 1093"/>
                <a:gd name="T19" fmla="*/ 58 h 98"/>
                <a:gd name="T20" fmla="*/ 1093 w 1093"/>
                <a:gd name="T21" fmla="*/ 11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93"/>
                <a:gd name="T34" fmla="*/ 0 h 98"/>
                <a:gd name="T35" fmla="*/ 1093 w 1093"/>
                <a:gd name="T36" fmla="*/ 98 h 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93" h="98">
                  <a:moveTo>
                    <a:pt x="0" y="0"/>
                  </a:moveTo>
                  <a:cubicBezTo>
                    <a:pt x="8" y="31"/>
                    <a:pt x="2" y="63"/>
                    <a:pt x="47" y="58"/>
                  </a:cubicBezTo>
                  <a:cubicBezTo>
                    <a:pt x="72" y="55"/>
                    <a:pt x="118" y="35"/>
                    <a:pt x="118" y="35"/>
                  </a:cubicBezTo>
                  <a:cubicBezTo>
                    <a:pt x="184" y="78"/>
                    <a:pt x="119" y="47"/>
                    <a:pt x="212" y="47"/>
                  </a:cubicBezTo>
                  <a:cubicBezTo>
                    <a:pt x="244" y="47"/>
                    <a:pt x="275" y="54"/>
                    <a:pt x="306" y="58"/>
                  </a:cubicBezTo>
                  <a:cubicBezTo>
                    <a:pt x="314" y="70"/>
                    <a:pt x="315" y="92"/>
                    <a:pt x="329" y="94"/>
                  </a:cubicBezTo>
                  <a:cubicBezTo>
                    <a:pt x="357" y="98"/>
                    <a:pt x="383" y="70"/>
                    <a:pt x="411" y="70"/>
                  </a:cubicBezTo>
                  <a:cubicBezTo>
                    <a:pt x="474" y="54"/>
                    <a:pt x="526" y="73"/>
                    <a:pt x="588" y="94"/>
                  </a:cubicBezTo>
                  <a:cubicBezTo>
                    <a:pt x="646" y="74"/>
                    <a:pt x="706" y="65"/>
                    <a:pt x="764" y="47"/>
                  </a:cubicBezTo>
                  <a:cubicBezTo>
                    <a:pt x="824" y="58"/>
                    <a:pt x="881" y="78"/>
                    <a:pt x="940" y="58"/>
                  </a:cubicBezTo>
                  <a:cubicBezTo>
                    <a:pt x="983" y="64"/>
                    <a:pt x="1093" y="95"/>
                    <a:pt x="1093" y="11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995" y="4033"/>
              <a:ext cx="694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l-PL" sz="2000" b="1" dirty="0">
                  <a:solidFill>
                    <a:srgbClr val="FF0000"/>
                  </a:solidFill>
                </a:rPr>
                <a:t>Anoda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3051" y="4033"/>
              <a:ext cx="744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l-PL" sz="2000" b="1" dirty="0">
                  <a:solidFill>
                    <a:srgbClr val="FF0000"/>
                  </a:solidFill>
                </a:rPr>
                <a:t>Katoda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2395" y="2691"/>
              <a:ext cx="1058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l-PL" sz="2400" b="1" dirty="0">
                  <a:solidFill>
                    <a:schemeClr val="hlink"/>
                  </a:solidFill>
                </a:rPr>
                <a:t>Elektrolit</a:t>
              </a:r>
              <a:endParaRPr lang="en-US" sz="2400" b="1" dirty="0">
                <a:solidFill>
                  <a:schemeClr val="hlink"/>
                </a:solidFill>
              </a:endParaRP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>
              <a:off x="2348" y="3077"/>
              <a:ext cx="1075" cy="45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5 w 21600"/>
                <a:gd name="T19" fmla="*/ 3167 h 21600"/>
                <a:gd name="T20" fmla="*/ 18445 w 21600"/>
                <a:gd name="T21" fmla="*/ 18433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422" y="88"/>
                  </a:moveTo>
                  <a:cubicBezTo>
                    <a:pt x="4034" y="781"/>
                    <a:pt x="0" y="5367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7188"/>
                    <a:pt x="19795" y="3816"/>
                    <a:pt x="16790" y="1813"/>
                  </a:cubicBezTo>
                  <a:cubicBezTo>
                    <a:pt x="19795" y="3816"/>
                    <a:pt x="21600" y="7188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-1" y="5367"/>
                    <a:pt x="4034" y="781"/>
                    <a:pt x="9422" y="88"/>
                  </a:cubicBezTo>
                  <a:lnTo>
                    <a:pt x="9077" y="-2590"/>
                  </a:lnTo>
                  <a:lnTo>
                    <a:pt x="12100" y="-256"/>
                  </a:lnTo>
                  <a:lnTo>
                    <a:pt x="9766" y="2766"/>
                  </a:lnTo>
                  <a:lnTo>
                    <a:pt x="9422" y="88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 w="571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 dirty="0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2473" y="3065"/>
              <a:ext cx="863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pl-PL" sz="1800" b="1" dirty="0"/>
                <a:t>Przepływ</a:t>
              </a:r>
              <a:br>
                <a:rPr lang="pl-PL" sz="1800" b="1" dirty="0"/>
              </a:br>
              <a:r>
                <a:rPr lang="pl-PL" sz="1800" b="1" dirty="0"/>
                <a:t>prądu</a:t>
              </a:r>
              <a:endParaRPr lang="en-GB" sz="1800" b="1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29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89362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1. </a:t>
            </a:r>
            <a:r>
              <a:rPr lang="pl-PL" dirty="0"/>
              <a:t>Większość materiałów </a:t>
            </a:r>
            <a:br>
              <a:rPr lang="pl-PL" dirty="0"/>
            </a:br>
            <a:r>
              <a:rPr lang="pl-PL" dirty="0"/>
              <a:t>z czasem ulega zniszczeniu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9641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9849" y="271655"/>
            <a:ext cx="5867744" cy="61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182" y="273050"/>
            <a:ext cx="3616657" cy="1162050"/>
          </a:xfrm>
        </p:spPr>
        <p:txBody>
          <a:bodyPr anchor="t">
            <a:normAutofit/>
          </a:bodyPr>
          <a:lstStyle/>
          <a:p>
            <a:pPr algn="just"/>
            <a:r>
              <a:rPr lang="pl-PL" b="0" dirty="0">
                <a:latin typeface="Calibri" pitchFamily="34" charset="0"/>
                <a:cs typeface="Andalus" pitchFamily="18" charset="-78"/>
              </a:rPr>
              <a:t>Szereg napięciowy metali </a:t>
            </a:r>
            <a:br>
              <a:rPr lang="pl-PL" b="0" dirty="0">
                <a:latin typeface="Calibri" pitchFamily="34" charset="0"/>
                <a:cs typeface="Andalus" pitchFamily="18" charset="-78"/>
              </a:rPr>
            </a:br>
            <a:r>
              <a:rPr lang="pl-PL" b="0" dirty="0">
                <a:latin typeface="Calibri" pitchFamily="34" charset="0"/>
                <a:cs typeface="Andalus" pitchFamily="18" charset="-78"/>
              </a:rPr>
              <a:t>w płynącej wodzie morskiej.</a:t>
            </a:r>
            <a:endParaRPr lang="fr-BE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30</a:t>
            </a:fld>
            <a:endParaRPr lang="fr-BE"/>
          </a:p>
        </p:txBody>
      </p:sp>
      <p:sp>
        <p:nvSpPr>
          <p:cNvPr id="4" name="Prostokąt 3"/>
          <p:cNvSpPr/>
          <p:nvPr/>
        </p:nvSpPr>
        <p:spPr>
          <a:xfrm>
            <a:off x="3629457" y="6295292"/>
            <a:ext cx="2088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Bardziej szlachetne - katodowe</a:t>
            </a:r>
          </a:p>
        </p:txBody>
      </p:sp>
      <p:sp>
        <p:nvSpPr>
          <p:cNvPr id="6" name="Prostokąt 5"/>
          <p:cNvSpPr/>
          <p:nvPr/>
        </p:nvSpPr>
        <p:spPr>
          <a:xfrm>
            <a:off x="6722013" y="6262663"/>
            <a:ext cx="18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Mniej szlachetne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- anodowe</a:t>
            </a:r>
          </a:p>
        </p:txBody>
      </p:sp>
      <p:sp>
        <p:nvSpPr>
          <p:cNvPr id="5" name="Pagon 4"/>
          <p:cNvSpPr/>
          <p:nvPr/>
        </p:nvSpPr>
        <p:spPr>
          <a:xfrm>
            <a:off x="8486013" y="6446867"/>
            <a:ext cx="216000" cy="216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8" name="Pagon 7"/>
          <p:cNvSpPr/>
          <p:nvPr/>
        </p:nvSpPr>
        <p:spPr>
          <a:xfrm rot="10800000">
            <a:off x="3479253" y="6446867"/>
            <a:ext cx="216000" cy="216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658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Podstawowe zasady </a:t>
            </a:r>
            <a:br>
              <a:rPr lang="pl-PL" dirty="0"/>
            </a:br>
            <a:r>
              <a:rPr lang="pl-PL" dirty="0"/>
              <a:t>jak zapobiegać korozji galwanicznej</a:t>
            </a:r>
            <a:endParaRPr lang="fr-F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400" dirty="0"/>
              <a:t>Unikać łączenia ze sobą różnych materiałów metalowych</a:t>
            </a:r>
            <a:endParaRPr lang="fr-FR" sz="2400" dirty="0"/>
          </a:p>
          <a:p>
            <a:pPr algn="just"/>
            <a:r>
              <a:rPr lang="pl-PL" sz="2400" dirty="0"/>
              <a:t>Gdy występuje kontakt między różnymi metalami, materiał mniej szlachetny (anoda) powinien mieć większą powierzchnię niż materiał bardziej szlachetny (katoda), przykłady</a:t>
            </a:r>
            <a:r>
              <a:rPr lang="fr-FR" sz="2400" dirty="0"/>
              <a:t>:</a:t>
            </a:r>
          </a:p>
          <a:p>
            <a:pPr lvl="1" algn="just"/>
            <a:r>
              <a:rPr lang="pl-PL" sz="2000" dirty="0"/>
              <a:t>można stosować nierdzewne elementy złączne do łączenia aluminium </a:t>
            </a:r>
            <a:r>
              <a:rPr lang="fr-FR" sz="2000" dirty="0"/>
              <a:t>(</a:t>
            </a:r>
            <a:r>
              <a:rPr lang="pl-PL" sz="2000" dirty="0"/>
              <a:t>ale nigdy nie stosować aluminiowych elementów złącznych do łączenia stali nierdzewnej),</a:t>
            </a:r>
            <a:endParaRPr lang="fr-FR" sz="2000" dirty="0"/>
          </a:p>
          <a:p>
            <a:pPr lvl="1" algn="just"/>
            <a:r>
              <a:rPr lang="pl-PL" sz="2000" dirty="0"/>
              <a:t>tak samo podczas łączenia stali nierdzewnych ze stalą węglową.</a:t>
            </a:r>
            <a:endParaRPr lang="fr-FR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31</a:t>
            </a:fld>
            <a:endParaRPr lang="fr-BE"/>
          </a:p>
        </p:txBody>
      </p:sp>
      <p:sp>
        <p:nvSpPr>
          <p:cNvPr id="8" name="ZoneTexte 2">
            <a:extLst>
              <a:ext uri="{FF2B5EF4-FFF2-40B4-BE49-F238E27FC236}">
                <a16:creationId xmlns:a16="http://schemas.microsoft.com/office/drawing/2014/main" id="{ACD11DE6-38D6-4445-BAF1-6F6881795552}"/>
              </a:ext>
            </a:extLst>
          </p:cNvPr>
          <p:cNvSpPr txBox="1"/>
          <p:nvPr/>
        </p:nvSpPr>
        <p:spPr>
          <a:xfrm>
            <a:off x="106017" y="5375951"/>
            <a:ext cx="8740080" cy="8771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W betonie (o wysokim pH) zanieczyszczonym przez chlorki, pręty zbrojeniowe ze stali nierdzewnej NIE ZWIĘKSZAJĄ ZNACZĄCO szybkości korozji prętów zbrojeniowych ze stali węglowej przez połączenie galwaniczne tych materiałów.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www.stainlesssteelrebar.org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38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e) Co to jest korozja międzykrystaliczna</a:t>
            </a:r>
            <a:r>
              <a:rPr lang="en-GB" sz="3600" baseline="50000" dirty="0"/>
              <a:t>1</a:t>
            </a:r>
            <a:r>
              <a:rPr lang="en-GB" sz="3600" dirty="0"/>
              <a:t>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9809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l-PL" dirty="0"/>
              <a:t>Korozja międzykrystaliczna jest wynikiem wydzielania się na granicach ziaren węglików </a:t>
            </a:r>
            <a:r>
              <a:rPr lang="pl-PL"/>
              <a:t>chromu typu </a:t>
            </a:r>
            <a:r>
              <a:rPr lang="en-GB" dirty="0"/>
              <a:t>(Fe,Cr)</a:t>
            </a:r>
            <a:r>
              <a:rPr lang="en-GB" baseline="-25000" dirty="0"/>
              <a:t>23</a:t>
            </a:r>
            <a:r>
              <a:rPr lang="en-GB" dirty="0"/>
              <a:t>C</a:t>
            </a:r>
            <a:r>
              <a:rPr lang="en-GB" baseline="-25000" dirty="0"/>
              <a:t>6</a:t>
            </a:r>
            <a:r>
              <a:rPr lang="en-GB" dirty="0"/>
              <a:t>, </a:t>
            </a:r>
            <a:r>
              <a:rPr lang="pl-PL" dirty="0"/>
              <a:t>co powoduje w tych miejscach obniżenie stężenia chromu i pogorszenie stabilności warstwy pasywnej</a:t>
            </a:r>
            <a:r>
              <a:rPr lang="en-GB" dirty="0"/>
              <a:t>.</a:t>
            </a:r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just">
              <a:buNone/>
            </a:pPr>
            <a:endParaRPr lang="pl-PL" i="1" dirty="0"/>
          </a:p>
          <a:p>
            <a:pPr marL="0" indent="0" algn="just">
              <a:buNone/>
            </a:pPr>
            <a:r>
              <a:rPr lang="pl-PL" i="1" dirty="0"/>
              <a:t>Na zdjęciach próbka ze stali nierdzewnej polerowana i następnie wytrawiana w silnym kwasie.</a:t>
            </a:r>
            <a:r>
              <a:rPr lang="fr-FR" i="1" dirty="0"/>
              <a:t> </a:t>
            </a:r>
            <a:r>
              <a:rPr lang="pl-PL" i="1" dirty="0"/>
              <a:t>Sieć czarnych linii odpowiada silnemu wytrawieniu próbki na granicach ziaren, które wykazują dużo niższą odporność korozyjną niż same ziarna. </a:t>
            </a:r>
            <a:endParaRPr lang="fr-FR" i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886444" y="2790623"/>
            <a:ext cx="7371113" cy="2259012"/>
            <a:chOff x="601726" y="3138488"/>
            <a:chExt cx="7371113" cy="2259012"/>
          </a:xfrm>
        </p:grpSpPr>
        <p:pic>
          <p:nvPicPr>
            <p:cNvPr id="7" name="Picture 3" descr="IGC2r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6111" y="3138488"/>
              <a:ext cx="3446728" cy="22590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1726" y="3138488"/>
              <a:ext cx="3684524" cy="22590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32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31639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Schemat wydzielania węglików chromu i zubożenia granic ziaren w Cr 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92558" y="2446337"/>
            <a:ext cx="2956142" cy="3440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2075" y="2843012"/>
            <a:ext cx="3703509" cy="22160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82236" y="3757808"/>
            <a:ext cx="100208" cy="1127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Straight Connector 7"/>
          <p:cNvCxnSpPr>
            <a:stCxn id="6" idx="0"/>
          </p:cNvCxnSpPr>
          <p:nvPr/>
        </p:nvCxnSpPr>
        <p:spPr>
          <a:xfrm flipV="1">
            <a:off x="3532340" y="2446338"/>
            <a:ext cx="2160218" cy="131147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32340" y="3870542"/>
            <a:ext cx="2160218" cy="20264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33</a:t>
            </a:fld>
            <a:endParaRPr lang="fr-BE"/>
          </a:p>
        </p:txBody>
      </p:sp>
      <p:sp>
        <p:nvSpPr>
          <p:cNvPr id="9" name="Objaśnienie liniowe 1 8"/>
          <p:cNvSpPr/>
          <p:nvPr/>
        </p:nvSpPr>
        <p:spPr>
          <a:xfrm>
            <a:off x="5230906" y="2405184"/>
            <a:ext cx="1377305" cy="432000"/>
          </a:xfrm>
          <a:prstGeom prst="borderCallout1">
            <a:avLst>
              <a:gd name="adj1" fmla="val 97730"/>
              <a:gd name="adj2" fmla="val 100421"/>
              <a:gd name="adj3" fmla="val 118586"/>
              <a:gd name="adj4" fmla="val 103485"/>
            </a:avLst>
          </a:prstGeom>
          <a:solidFill>
            <a:schemeClr val="bg1"/>
          </a:solidFill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Strefa zubożona </a:t>
            </a:r>
            <a:br>
              <a:rPr lang="pl-PL" sz="1400" dirty="0">
                <a:solidFill>
                  <a:schemeClr val="tx1"/>
                </a:solidFill>
              </a:rPr>
            </a:br>
            <a:r>
              <a:rPr lang="pl-PL" sz="1400" dirty="0">
                <a:solidFill>
                  <a:schemeClr val="tx1"/>
                </a:solidFill>
              </a:rPr>
              <a:t>w chrom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7638885" y="3654542"/>
            <a:ext cx="1128597" cy="43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Granice ziaren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5235378" y="4070484"/>
            <a:ext cx="1454534" cy="43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Wydzielenia węglików chromu</a:t>
            </a:r>
          </a:p>
        </p:txBody>
      </p:sp>
      <p:sp>
        <p:nvSpPr>
          <p:cNvPr id="13" name="Objaśnienie liniowe 2 12"/>
          <p:cNvSpPr/>
          <p:nvPr/>
        </p:nvSpPr>
        <p:spPr>
          <a:xfrm>
            <a:off x="7520103" y="4619065"/>
            <a:ext cx="904479" cy="288006"/>
          </a:xfrm>
          <a:prstGeom prst="borderCallout2">
            <a:avLst>
              <a:gd name="adj1" fmla="val 79447"/>
              <a:gd name="adj2" fmla="val 1331"/>
              <a:gd name="adj3" fmla="val 79447"/>
              <a:gd name="adj4" fmla="val -9977"/>
              <a:gd name="adj5" fmla="val 163859"/>
              <a:gd name="adj6" fmla="val -25110"/>
            </a:avLst>
          </a:prstGeom>
          <a:solidFill>
            <a:schemeClr val="bg1"/>
          </a:solidFill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Węglik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7725336" y="5156948"/>
            <a:ext cx="551330" cy="349624"/>
          </a:xfrm>
          <a:prstGeom prst="rect">
            <a:avLst/>
          </a:prstGeom>
          <a:solidFill>
            <a:schemeClr val="bg1"/>
          </a:solidFill>
          <a:ln w="12700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Ziarno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6351388" y="5161420"/>
            <a:ext cx="551330" cy="349624"/>
          </a:xfrm>
          <a:prstGeom prst="rect">
            <a:avLst/>
          </a:prstGeom>
          <a:solidFill>
            <a:schemeClr val="bg1"/>
          </a:solidFill>
          <a:ln w="12700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Ziarno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6001259" y="5681022"/>
            <a:ext cx="1377305" cy="43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Strefa zubożona </a:t>
            </a:r>
            <a:br>
              <a:rPr lang="pl-PL" sz="1400" dirty="0">
                <a:solidFill>
                  <a:schemeClr val="tx1"/>
                </a:solidFill>
              </a:rPr>
            </a:br>
            <a:r>
              <a:rPr lang="pl-PL" sz="1400" dirty="0">
                <a:solidFill>
                  <a:schemeClr val="tx1"/>
                </a:solidFill>
              </a:rPr>
              <a:t>w chrom</a:t>
            </a:r>
          </a:p>
        </p:txBody>
      </p:sp>
    </p:spTree>
    <p:extLst>
      <p:ext uri="{BB962C8B-B14F-4D97-AF65-F5344CB8AC3E}">
        <p14:creationId xmlns:p14="http://schemas.microsoft.com/office/powerpoint/2010/main" val="17488011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Kiedy występuje korozja międzykrystaliczna?</a:t>
            </a:r>
            <a:endParaRPr lang="en-GB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l-PL" dirty="0"/>
              <a:t>Prawidłowo obrabiane stale nierdzewne nie są podatne na korozję międzykrystaliczną</a:t>
            </a:r>
          </a:p>
          <a:p>
            <a:pPr algn="just"/>
            <a:r>
              <a:rPr lang="pl-PL" dirty="0"/>
              <a:t>Korozja może wystąpić w strefie wpływu ciepła SWC spoin (z każdej strony ściegu spoiny), gdy:</a:t>
            </a:r>
            <a:endParaRPr lang="en-GB" dirty="0"/>
          </a:p>
          <a:p>
            <a:pPr lvl="1" algn="just"/>
            <a:r>
              <a:rPr lang="pl-PL" dirty="0"/>
              <a:t>stężenie węgla w stali jest wysokie,</a:t>
            </a:r>
            <a:r>
              <a:rPr lang="en-GB" dirty="0"/>
              <a:t>  </a:t>
            </a:r>
          </a:p>
          <a:p>
            <a:pPr lvl="1" algn="just"/>
            <a:r>
              <a:rPr lang="pl-PL" dirty="0"/>
              <a:t>stal nie jest stabilizowana przez dodatki </a:t>
            </a:r>
            <a:r>
              <a:rPr lang="en-GB" dirty="0"/>
              <a:t>Ti, Nb, </a:t>
            </a:r>
            <a:r>
              <a:rPr lang="en-GB" dirty="0" err="1"/>
              <a:t>Zr</a:t>
            </a:r>
            <a:r>
              <a:rPr lang="en-GB" dirty="0"/>
              <a:t>*</a:t>
            </a:r>
            <a:r>
              <a:rPr lang="pl-PL" dirty="0"/>
              <a:t>, które wiążą węgiel w osnowie</a:t>
            </a:r>
            <a:r>
              <a:rPr lang="en-GB" dirty="0"/>
              <a:t>,</a:t>
            </a:r>
            <a:r>
              <a:rPr lang="pl-PL" dirty="0"/>
              <a:t> przez co nie jest on dostępny do tworzenia węglików na granicach ziaren</a:t>
            </a:r>
            <a:endParaRPr lang="en-GB" dirty="0"/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r>
              <a:rPr lang="en-GB" dirty="0"/>
              <a:t>*</a:t>
            </a:r>
            <a:r>
              <a:rPr lang="pl-PL" dirty="0"/>
              <a:t>Z tego względu gatunki z dodatkiem pierwiastków stopowych: </a:t>
            </a:r>
            <a:r>
              <a:rPr lang="en-GB" dirty="0"/>
              <a:t>Ti </a:t>
            </a:r>
            <a:r>
              <a:rPr lang="pl-PL" dirty="0"/>
              <a:t>i/lub</a:t>
            </a:r>
            <a:r>
              <a:rPr lang="en-GB" dirty="0"/>
              <a:t> Nb </a:t>
            </a:r>
            <a:r>
              <a:rPr lang="pl-PL" dirty="0"/>
              <a:t>i/lub</a:t>
            </a:r>
            <a:r>
              <a:rPr lang="en-GB" dirty="0"/>
              <a:t> Zr, </a:t>
            </a:r>
            <a:r>
              <a:rPr lang="pl-PL" dirty="0"/>
              <a:t>są nazywane gatunkami „stabilizowanymi”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648199" y="1596231"/>
            <a:ext cx="4017963" cy="3692228"/>
            <a:chOff x="4648199" y="1596231"/>
            <a:chExt cx="4017963" cy="3692228"/>
          </a:xfrm>
        </p:grpSpPr>
        <p:grpSp>
          <p:nvGrpSpPr>
            <p:cNvPr id="22" name="Group 21"/>
            <p:cNvGrpSpPr/>
            <p:nvPr/>
          </p:nvGrpSpPr>
          <p:grpSpPr>
            <a:xfrm>
              <a:off x="4648199" y="1596231"/>
              <a:ext cx="4017963" cy="3230563"/>
              <a:chOff x="4648199" y="1596231"/>
              <a:chExt cx="4017963" cy="3230563"/>
            </a:xfrm>
          </p:grpSpPr>
          <p:pic>
            <p:nvPicPr>
              <p:cNvPr id="24" name="Picture 4" descr="welddecay2red"/>
              <p:cNvPicPr>
                <a:picLocks noChangeAspect="1" noChangeArrowheads="1"/>
              </p:cNvPicPr>
              <p:nvPr/>
            </p:nvPicPr>
            <p:blipFill>
              <a:blip r:embed="rId3"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199" y="1596231"/>
                <a:ext cx="4017963" cy="323056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 Box 5"/>
              <p:cNvSpPr txBox="1">
                <a:spLocks noChangeArrowheads="1"/>
              </p:cNvSpPr>
              <p:nvPr/>
            </p:nvSpPr>
            <p:spPr bwMode="auto">
              <a:xfrm>
                <a:off x="7087087" y="2678113"/>
                <a:ext cx="1579075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pl-PL" sz="2400" b="1" dirty="0">
                    <a:latin typeface="+mn-lt"/>
                  </a:rPr>
                  <a:t>miejsca ataku korozji</a:t>
                </a:r>
                <a:endParaRPr lang="en-US" sz="2400" b="1" dirty="0">
                  <a:latin typeface="+mn-lt"/>
                </a:endParaRPr>
              </a:p>
            </p:txBody>
          </p:sp>
          <p:sp>
            <p:nvSpPr>
              <p:cNvPr id="26" name="Line 6"/>
              <p:cNvSpPr>
                <a:spLocks noChangeShapeType="1"/>
              </p:cNvSpPr>
              <p:nvPr/>
            </p:nvSpPr>
            <p:spPr bwMode="auto">
              <a:xfrm flipH="1" flipV="1">
                <a:off x="6048375" y="2284413"/>
                <a:ext cx="1038712" cy="528361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7" name="Line 7"/>
              <p:cNvSpPr>
                <a:spLocks noChangeShapeType="1"/>
              </p:cNvSpPr>
              <p:nvPr/>
            </p:nvSpPr>
            <p:spPr bwMode="auto">
              <a:xfrm flipH="1">
                <a:off x="5968999" y="3289852"/>
                <a:ext cx="1118087" cy="356636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5709443" y="4826794"/>
              <a:ext cx="203632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l-PL" sz="2400" b="1" dirty="0">
                  <a:solidFill>
                    <a:schemeClr val="tx2"/>
                  </a:solidFill>
                  <a:latin typeface="+mn-lt"/>
                </a:rPr>
                <a:t>Korozja spoiny</a:t>
              </a:r>
              <a:endParaRPr lang="en-US" sz="2400" b="1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34</a:t>
            </a:fld>
            <a:endParaRPr lang="fr-BE"/>
          </a:p>
        </p:txBody>
      </p:sp>
      <p:sp>
        <p:nvSpPr>
          <p:cNvPr id="12" name="Rectangle à coins arrondis 12"/>
          <p:cNvSpPr/>
          <p:nvPr/>
        </p:nvSpPr>
        <p:spPr>
          <a:xfrm>
            <a:off x="218660" y="5988685"/>
            <a:ext cx="8468140" cy="4973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hlinkClick r:id="rId4"/>
              </a:rPr>
              <a:t>Aby </a:t>
            </a:r>
            <a:r>
              <a:rPr lang="en-US" dirty="0" err="1">
                <a:solidFill>
                  <a:srgbClr val="FF0000"/>
                </a:solidFill>
                <a:hlinkClick r:id="rId4"/>
              </a:rPr>
              <a:t>znaleźć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4"/>
              </a:rPr>
              <a:t>więcej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4"/>
              </a:rPr>
              <a:t>informacji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4"/>
              </a:rPr>
              <a:t>dotyczących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4"/>
              </a:rPr>
              <a:t>spawania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4"/>
              </a:rPr>
              <a:t>oraz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4"/>
              </a:rPr>
              <a:t>innych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4"/>
              </a:rPr>
              <a:t>metod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4"/>
              </a:rPr>
              <a:t>łączenia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, </a:t>
            </a:r>
            <a:r>
              <a:rPr lang="en-US" dirty="0" err="1">
                <a:solidFill>
                  <a:srgbClr val="FF0000"/>
                </a:solidFill>
                <a:hlinkClick r:id="rId4"/>
              </a:rPr>
              <a:t>prosimy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4"/>
              </a:rPr>
              <a:t>przejść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 do </a:t>
            </a:r>
            <a:r>
              <a:rPr lang="en-US" dirty="0" err="1">
                <a:solidFill>
                  <a:srgbClr val="FF0000"/>
                </a:solidFill>
                <a:hlinkClick r:id="rId4"/>
              </a:rPr>
              <a:t>Modułu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 09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638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Zapobieganie korozji międzykrystalicznej</a:t>
            </a:r>
            <a:endParaRPr lang="fr-F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1791" y="1600200"/>
            <a:ext cx="8018060" cy="4961965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/>
              <a:t>Stosować gatunki niskowęglowe</a:t>
            </a:r>
            <a:r>
              <a:rPr lang="fr-FR" dirty="0"/>
              <a:t>, </a:t>
            </a:r>
            <a:r>
              <a:rPr lang="pl-PL" dirty="0"/>
              <a:t>stężenie węgla poniżej </a:t>
            </a:r>
            <a:r>
              <a:rPr lang="fr-FR" dirty="0"/>
              <a:t>0,03% </a:t>
            </a:r>
            <a:r>
              <a:rPr lang="pl-PL" dirty="0"/>
              <a:t>dla stali austenitycznych</a:t>
            </a:r>
            <a:endParaRPr lang="fr-FR" dirty="0"/>
          </a:p>
          <a:p>
            <a:pPr algn="just"/>
            <a:r>
              <a:rPr lang="pl-PL" dirty="0"/>
              <a:t>Stosować gatunki stabilizowane stali ferrytycznych i austenitycznych</a:t>
            </a:r>
            <a:endParaRPr lang="fr-FR" dirty="0"/>
          </a:p>
          <a:p>
            <a:pPr algn="just"/>
            <a:r>
              <a:rPr lang="pl-PL" dirty="0"/>
              <a:t>Dla stali austenitycznych można wykonać obróbkę cieplną: przesycanie </a:t>
            </a:r>
            <a:r>
              <a:rPr lang="fr-FR" dirty="0"/>
              <a:t>(</a:t>
            </a:r>
            <a:r>
              <a:rPr lang="pl-PL" dirty="0"/>
              <a:t>w</a:t>
            </a:r>
            <a:r>
              <a:rPr lang="fr-FR" dirty="0"/>
              <a:t> 1050°C </a:t>
            </a:r>
            <a:r>
              <a:rPr lang="pl-PL" dirty="0"/>
              <a:t>wszystkie węgliki zostają rozpuszczone</a:t>
            </a:r>
            <a:r>
              <a:rPr lang="fr-FR" dirty="0"/>
              <a:t>) </a:t>
            </a:r>
            <a:r>
              <a:rPr lang="pl-PL" dirty="0"/>
              <a:t>z kolejnym szybkim chłodzeniem.</a:t>
            </a:r>
            <a:r>
              <a:rPr lang="fr-FR" dirty="0"/>
              <a:t> </a:t>
            </a:r>
            <a:r>
              <a:rPr lang="pl-PL" dirty="0"/>
              <a:t>Zwykle niewykonalna dla elementów </a:t>
            </a:r>
            <a:r>
              <a:rPr lang="pl-PL" dirty="0" err="1"/>
              <a:t>architek</a:t>
            </a:r>
            <a:r>
              <a:rPr lang="pl-PL" dirty="0"/>
              <a:t>-tonicznych.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35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47584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f) Co to jest korozja naprężeniowa</a:t>
            </a:r>
            <a:r>
              <a:rPr lang="en-GB" sz="3600" baseline="50000" dirty="0"/>
              <a:t>1</a:t>
            </a:r>
            <a:r>
              <a:rPr lang="pl-PL" sz="3600" dirty="0"/>
              <a:t>(SCC)?</a:t>
            </a:r>
            <a:endParaRPr lang="en-GB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72648"/>
            <a:ext cx="8331958" cy="4961965"/>
          </a:xfrm>
        </p:spPr>
        <p:txBody>
          <a:bodyPr>
            <a:normAutofit/>
          </a:bodyPr>
          <a:lstStyle/>
          <a:p>
            <a:r>
              <a:rPr lang="pl-PL" sz="2000" dirty="0"/>
              <a:t>Nagłe pękanie i zniszczenie elementu bez wstępnego odkształcenia.</a:t>
            </a:r>
            <a:endParaRPr lang="en-GB" sz="2000" dirty="0"/>
          </a:p>
          <a:p>
            <a:r>
              <a:rPr lang="pl-PL" sz="2000" dirty="0"/>
              <a:t>Korozja może wystąpić, gdy:</a:t>
            </a:r>
            <a:endParaRPr lang="en-GB" sz="2000" dirty="0"/>
          </a:p>
          <a:p>
            <a:pPr lvl="1"/>
            <a:r>
              <a:rPr lang="pl-PL" sz="1800" dirty="0"/>
              <a:t>element jest naprężony </a:t>
            </a:r>
            <a:r>
              <a:rPr lang="en-GB" sz="1800" dirty="0"/>
              <a:t>(</a:t>
            </a:r>
            <a:r>
              <a:rPr lang="pl-PL" sz="1800" dirty="0"/>
              <a:t>przez przyłożenie obciążenia lub przez naprężenia szczątkowe</a:t>
            </a:r>
            <a:r>
              <a:rPr lang="en-GB" sz="1800" dirty="0"/>
              <a:t>)</a:t>
            </a:r>
            <a:r>
              <a:rPr lang="pl-PL" sz="1800" dirty="0"/>
              <a:t>,</a:t>
            </a:r>
            <a:endParaRPr lang="en-GB" sz="1800" dirty="0"/>
          </a:p>
          <a:p>
            <a:pPr lvl="1"/>
            <a:r>
              <a:rPr lang="pl-PL" sz="1800" dirty="0"/>
              <a:t>środowisko jest agresywne korozyjnie</a:t>
            </a:r>
            <a:r>
              <a:rPr lang="en-GB" sz="1800" dirty="0"/>
              <a:t> (</a:t>
            </a:r>
            <a:r>
              <a:rPr lang="pl-PL" sz="1800" dirty="0"/>
              <a:t>wysokie stężenie chlorków</a:t>
            </a:r>
            <a:r>
              <a:rPr lang="en-GB" sz="1800" dirty="0"/>
              <a:t>,</a:t>
            </a:r>
            <a:r>
              <a:rPr lang="pl-PL" sz="1800" dirty="0"/>
              <a:t> temperatura powyżej </a:t>
            </a:r>
            <a:r>
              <a:rPr lang="en-GB" sz="1800" dirty="0"/>
              <a:t>50°C</a:t>
            </a:r>
            <a:r>
              <a:rPr lang="pl-PL" sz="1800" dirty="0"/>
              <a:t>),</a:t>
            </a:r>
            <a:endParaRPr lang="en-GB" sz="1800" dirty="0"/>
          </a:p>
          <a:p>
            <a:pPr lvl="1"/>
            <a:r>
              <a:rPr lang="pl-PL" sz="1800" dirty="0"/>
              <a:t>stal nierdzewna jest niewystarczająco odporna na korozję naprężeniową.</a:t>
            </a:r>
            <a:endParaRPr lang="en-GB" sz="1800" dirty="0"/>
          </a:p>
        </p:txBody>
      </p:sp>
      <p:sp>
        <p:nvSpPr>
          <p:cNvPr id="7" name="Rectangle 6"/>
          <p:cNvSpPr/>
          <p:nvPr/>
        </p:nvSpPr>
        <p:spPr>
          <a:xfrm>
            <a:off x="1373730" y="6008375"/>
            <a:ext cx="6501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800" b="1" dirty="0">
                <a:latin typeface="Calibri" pitchFamily="34" charset="0"/>
              </a:rPr>
              <a:t>Stale ferrytyczne i duplex </a:t>
            </a:r>
            <a:r>
              <a:rPr lang="en-GB" sz="1800" b="1" dirty="0">
                <a:latin typeface="Calibri" pitchFamily="34" charset="0"/>
              </a:rPr>
              <a:t>(</a:t>
            </a:r>
            <a:r>
              <a:rPr lang="pl-PL" sz="1800" b="1" dirty="0">
                <a:latin typeface="Calibri" pitchFamily="34" charset="0"/>
              </a:rPr>
              <a:t>ferrytyczno-austenityczne) </a:t>
            </a:r>
          </a:p>
          <a:p>
            <a:pPr algn="ctr"/>
            <a:r>
              <a:rPr lang="pl-PL" sz="1800" b="1" dirty="0">
                <a:latin typeface="Calibri" pitchFamily="34" charset="0"/>
              </a:rPr>
              <a:t>są odporne na korozję naprężeniową</a:t>
            </a:r>
            <a:endParaRPr lang="en-US" sz="1800" b="1" dirty="0">
              <a:latin typeface="Calibri" pitchFamily="34" charset="0"/>
            </a:endParaRPr>
          </a:p>
        </p:txBody>
      </p:sp>
      <p:sp>
        <p:nvSpPr>
          <p:cNvPr id="4" name="AutoShape 2" descr="https://encrypted-tbn3.gstatic.com/images?q=tbn:ANd9GcSUKu9DdG1me6bhEK9l3RVhG0kdfCeY1DW9VCD1dfjjDRudlJAYJw"/>
          <p:cNvSpPr>
            <a:spLocks noChangeAspect="1" noChangeArrowheads="1"/>
          </p:cNvSpPr>
          <p:nvPr/>
        </p:nvSpPr>
        <p:spPr bwMode="auto">
          <a:xfrm>
            <a:off x="155575" y="-669925"/>
            <a:ext cx="32670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2" name="Group 11"/>
          <p:cNvGrpSpPr/>
          <p:nvPr/>
        </p:nvGrpSpPr>
        <p:grpSpPr>
          <a:xfrm>
            <a:off x="2163418" y="3628924"/>
            <a:ext cx="4817164" cy="2279374"/>
            <a:chOff x="1594550" y="2799902"/>
            <a:chExt cx="4817164" cy="2279374"/>
          </a:xfrm>
        </p:grpSpPr>
        <p:sp>
          <p:nvSpPr>
            <p:cNvPr id="13" name="Oval 12"/>
            <p:cNvSpPr/>
            <p:nvPr/>
          </p:nvSpPr>
          <p:spPr>
            <a:xfrm>
              <a:off x="2559212" y="3687798"/>
              <a:ext cx="2862469" cy="1391478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594550" y="2799902"/>
              <a:ext cx="2862469" cy="1391478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rtlCol="0" anchor="ctr" anchorCtr="0"/>
            <a:lstStyle/>
            <a:p>
              <a:pPr algn="ctr"/>
              <a:endParaRPr lang="en-GB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549245" y="2799902"/>
              <a:ext cx="2862469" cy="1391478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endParaRPr lang="en-GB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22724" y="3318669"/>
              <a:ext cx="14494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/>
                <a:t>Środowisko</a:t>
              </a:r>
              <a:endParaRPr lang="en-GB" sz="14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12441" y="4311522"/>
              <a:ext cx="15896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/>
                <a:t>Naprężenia</a:t>
              </a:r>
              <a:endParaRPr lang="en-GB" sz="14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16074" y="3222417"/>
              <a:ext cx="2214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b="1" dirty="0"/>
                <a:t>Podatność materiału</a:t>
              </a:r>
              <a:br>
                <a:rPr lang="pl-PL" sz="1400" b="1" dirty="0"/>
              </a:br>
              <a:r>
                <a:rPr lang="pl-PL" sz="1400" b="1" dirty="0"/>
                <a:t> na korozję</a:t>
              </a:r>
              <a:endParaRPr lang="en-GB" sz="1400" b="1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36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165335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Mechanizm korozji naprężeniowej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199" y="1678676"/>
            <a:ext cx="4142097" cy="4829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400" dirty="0"/>
              <a:t>Połączone oddziaływanie warunków środowiskowych </a:t>
            </a:r>
            <a:br>
              <a:rPr lang="pl-PL" sz="2400" dirty="0"/>
            </a:br>
            <a:r>
              <a:rPr lang="pl-PL" sz="2400"/>
              <a:t>(chlorki/wysoka </a:t>
            </a:r>
            <a:r>
              <a:rPr lang="pl-PL" sz="2400" dirty="0"/>
              <a:t>temperatura) oraz naprężeń – zarówno przyłożonych jak i szczątkowych powoduje następującą sekwencję zjawisk:</a:t>
            </a:r>
            <a:endParaRPr lang="en-GB" sz="2400" dirty="0"/>
          </a:p>
          <a:p>
            <a:pPr marL="514350" indent="-457200">
              <a:buFont typeface="+mj-lt"/>
              <a:buAutoNum type="arabicPeriod"/>
            </a:pPr>
            <a:r>
              <a:rPr lang="pl-PL" sz="2400" dirty="0"/>
              <a:t>wystąpienie korozji wżerowej,</a:t>
            </a:r>
            <a:endParaRPr lang="en-GB" sz="2400" dirty="0"/>
          </a:p>
          <a:p>
            <a:pPr marL="514350" indent="-457200">
              <a:buFont typeface="+mj-lt"/>
              <a:buAutoNum type="arabicPeriod"/>
            </a:pPr>
            <a:r>
              <a:rPr lang="pl-PL" sz="2400" dirty="0"/>
              <a:t>pękanie rozpoczyna się, </a:t>
            </a:r>
            <a:br>
              <a:rPr lang="pl-PL" sz="2400" dirty="0"/>
            </a:br>
            <a:r>
              <a:rPr lang="pl-PL" sz="2400" dirty="0"/>
              <a:t>od miejsc inicjacji wżerów,</a:t>
            </a:r>
          </a:p>
          <a:p>
            <a:pPr marL="514350" indent="-457200">
              <a:buFont typeface="+mj-lt"/>
              <a:buAutoNum type="arabicPeriod"/>
            </a:pPr>
            <a:r>
              <a:rPr lang="pl-PL" sz="2400" dirty="0"/>
              <a:t>pękanie rozprzestrzenia się </a:t>
            </a:r>
            <a:br>
              <a:rPr lang="pl-PL" sz="2400" dirty="0"/>
            </a:br>
            <a:r>
              <a:rPr lang="pl-PL" sz="2400" dirty="0"/>
              <a:t>w materiale w sposób transkrystaliczny lub międzykrystaliczny,</a:t>
            </a:r>
            <a:endParaRPr lang="en-GB" sz="2400" dirty="0"/>
          </a:p>
          <a:p>
            <a:pPr marL="514350" indent="-457200">
              <a:buFont typeface="+mj-lt"/>
              <a:buAutoNum type="arabicPeriod"/>
            </a:pPr>
            <a:r>
              <a:rPr lang="pl-PL" sz="2400" dirty="0"/>
              <a:t>występuje zniszczenie.</a:t>
            </a:r>
            <a:endParaRPr lang="en-GB" sz="2400" dirty="0"/>
          </a:p>
        </p:txBody>
      </p:sp>
      <p:pic>
        <p:nvPicPr>
          <p:cNvPr id="1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5362" y="1982344"/>
            <a:ext cx="3724275" cy="3495675"/>
          </a:xfrm>
        </p:spPr>
      </p:pic>
      <p:sp>
        <p:nvSpPr>
          <p:cNvPr id="4" name="AutoShape 2" descr="http://www.corrosionclinic.com/types_of_corrosion/stress_corrosion_cracking2.jpg"/>
          <p:cNvSpPr>
            <a:spLocks noChangeAspect="1" noChangeArrowheads="1"/>
          </p:cNvSpPr>
          <p:nvPr/>
        </p:nvSpPr>
        <p:spPr bwMode="auto">
          <a:xfrm>
            <a:off x="155575" y="-1355725"/>
            <a:ext cx="30765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37</a:t>
            </a:fld>
            <a:endParaRPr lang="fr-BE"/>
          </a:p>
        </p:txBody>
      </p:sp>
      <p:sp>
        <p:nvSpPr>
          <p:cNvPr id="7" name="TextBox 6"/>
          <p:cNvSpPr txBox="1"/>
          <p:nvPr/>
        </p:nvSpPr>
        <p:spPr>
          <a:xfrm>
            <a:off x="326174" y="6504057"/>
            <a:ext cx="789139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Uwaga</a:t>
            </a:r>
            <a:r>
              <a:rPr lang="fr-FR" dirty="0"/>
              <a:t>: </a:t>
            </a:r>
            <a:r>
              <a:rPr lang="pl-PL" dirty="0"/>
              <a:t>porównaj załącznik z oznaczeniami gatunków wg 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36365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Zapobieganie korozji naprężeniowej </a:t>
            </a:r>
            <a:r>
              <a:rPr lang="en-GB" dirty="0"/>
              <a:t>– </a:t>
            </a:r>
            <a:r>
              <a:rPr lang="pl-PL" dirty="0"/>
              <a:t>dwie metody</a:t>
            </a:r>
            <a:endParaRPr lang="fr-B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6" y="1449832"/>
            <a:ext cx="3146425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09848" y="1449832"/>
            <a:ext cx="477695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Korozja naprężeniowa wywołana chlorkami </a:t>
            </a:r>
            <a:br>
              <a:rPr lang="pl-PL" dirty="0"/>
            </a:br>
            <a:r>
              <a:rPr lang="pl-PL" dirty="0"/>
              <a:t>w standardowych austenitycznych stalach nierdzewnych typu </a:t>
            </a:r>
            <a:r>
              <a:rPr lang="fr-BE" dirty="0"/>
              <a:t>1.4301</a:t>
            </a:r>
            <a:r>
              <a:rPr lang="pl-PL" dirty="0"/>
              <a:t>/304 lub</a:t>
            </a:r>
            <a:r>
              <a:rPr lang="fr-BE" dirty="0"/>
              <a:t> 1.4401</a:t>
            </a:r>
            <a:r>
              <a:rPr lang="pl-PL" dirty="0"/>
              <a:t>/316</a:t>
            </a:r>
            <a:endParaRPr lang="fr-BE" dirty="0"/>
          </a:p>
        </p:txBody>
      </p:sp>
      <p:sp>
        <p:nvSpPr>
          <p:cNvPr id="9" name="TextBox 8"/>
          <p:cNvSpPr txBox="1"/>
          <p:nvPr/>
        </p:nvSpPr>
        <p:spPr>
          <a:xfrm>
            <a:off x="5628290" y="3237717"/>
            <a:ext cx="3058510" cy="8771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Wybrać stale typu duplex, które wykazują większą stabilność cenową (niskie stężenie niklu)</a:t>
            </a:r>
            <a:endParaRPr lang="fr-BE" dirty="0"/>
          </a:p>
        </p:txBody>
      </p:sp>
      <p:sp>
        <p:nvSpPr>
          <p:cNvPr id="10" name="TextBox 9"/>
          <p:cNvSpPr txBox="1"/>
          <p:nvPr/>
        </p:nvSpPr>
        <p:spPr>
          <a:xfrm>
            <a:off x="452656" y="5031321"/>
            <a:ext cx="4637504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Wybrać austenityczne stale nierdzewne o wysokim stężeniu Ni i Mo </a:t>
            </a:r>
            <a:r>
              <a:rPr lang="fr-BE" dirty="0"/>
              <a:t>(</a:t>
            </a:r>
            <a:r>
              <a:rPr lang="pl-PL" dirty="0"/>
              <a:t>wyższa odporność korozyjna)</a:t>
            </a:r>
            <a:endParaRPr lang="fr-BE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07628" y="3454053"/>
            <a:ext cx="0" cy="7492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9806" y="3679146"/>
            <a:ext cx="7409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+Ni</a:t>
            </a:r>
          </a:p>
          <a:p>
            <a:r>
              <a:rPr lang="fr-BE" dirty="0"/>
              <a:t>+Mo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50441" y="4145276"/>
            <a:ext cx="938046" cy="615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dirty="0"/>
              <a:t>1.4539</a:t>
            </a:r>
          </a:p>
          <a:p>
            <a:pPr algn="ctr"/>
            <a:r>
              <a:rPr lang="fr-BE" dirty="0"/>
              <a:t>1.4547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1903" y="3237717"/>
            <a:ext cx="5360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+Cr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84628" y="4404356"/>
            <a:ext cx="993195" cy="877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dirty="0"/>
              <a:t>1.4462</a:t>
            </a:r>
          </a:p>
          <a:p>
            <a:pPr algn="ctr"/>
            <a:r>
              <a:rPr lang="fr-BE" dirty="0"/>
              <a:t>1.4410</a:t>
            </a:r>
          </a:p>
          <a:p>
            <a:pPr algn="ctr"/>
            <a:r>
              <a:rPr lang="fr-BE" dirty="0"/>
              <a:t>1.4501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682484" y="3504247"/>
            <a:ext cx="2734082" cy="13386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38</a:t>
            </a:fld>
            <a:endParaRPr lang="fr-BE"/>
          </a:p>
        </p:txBody>
      </p:sp>
      <p:sp>
        <p:nvSpPr>
          <p:cNvPr id="14" name="Rectangle à coins arrondis 17"/>
          <p:cNvSpPr/>
          <p:nvPr/>
        </p:nvSpPr>
        <p:spPr>
          <a:xfrm>
            <a:off x="218660" y="5958890"/>
            <a:ext cx="8468140" cy="7896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0000"/>
                </a:solidFill>
                <a:hlinkClick r:id="rId4"/>
              </a:rPr>
              <a:t>Stale </a:t>
            </a:r>
            <a:r>
              <a:rPr lang="en-US" dirty="0" err="1">
                <a:solidFill>
                  <a:srgbClr val="FF0000"/>
                </a:solidFill>
                <a:hlinkClick r:id="rId4"/>
              </a:rPr>
              <a:t>ferrytyczne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4"/>
              </a:rPr>
              <a:t>oraz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 stale </a:t>
            </a:r>
            <a:r>
              <a:rPr lang="en-US" dirty="0" err="1">
                <a:solidFill>
                  <a:srgbClr val="FF0000"/>
                </a:solidFill>
                <a:hlinkClick r:id="rId4"/>
              </a:rPr>
              <a:t>typu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 duplex </a:t>
            </a:r>
            <a:r>
              <a:rPr lang="en-US" dirty="0" err="1">
                <a:solidFill>
                  <a:srgbClr val="FF0000"/>
                </a:solidFill>
                <a:hlinkClick r:id="rId4"/>
              </a:rPr>
              <a:t>są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4"/>
              </a:rPr>
              <a:t>odporne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4"/>
              </a:rPr>
              <a:t>na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4"/>
              </a:rPr>
              <a:t>korozję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4"/>
              </a:rPr>
              <a:t>naprężeniową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 (</a:t>
            </a:r>
            <a:r>
              <a:rPr lang="en-US" dirty="0" err="1">
                <a:solidFill>
                  <a:srgbClr val="FF0000"/>
                </a:solidFill>
                <a:hlinkClick r:id="rId4"/>
              </a:rPr>
              <a:t>ferryty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, w </a:t>
            </a:r>
            <a:r>
              <a:rPr lang="en-US" dirty="0" err="1">
                <a:solidFill>
                  <a:srgbClr val="FF0000"/>
                </a:solidFill>
                <a:hlinkClick r:id="rId4"/>
              </a:rPr>
              <a:t>przeciwieństwie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 do </a:t>
            </a:r>
            <a:r>
              <a:rPr lang="en-US" dirty="0" err="1">
                <a:solidFill>
                  <a:srgbClr val="FF0000"/>
                </a:solidFill>
                <a:hlinkClick r:id="rId4"/>
              </a:rPr>
              <a:t>austenitów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, </a:t>
            </a:r>
            <a:r>
              <a:rPr lang="en-US" dirty="0" err="1">
                <a:solidFill>
                  <a:srgbClr val="FF0000"/>
                </a:solidFill>
                <a:hlinkClick r:id="rId4"/>
              </a:rPr>
              <a:t>nie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4"/>
              </a:rPr>
              <a:t>są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4"/>
              </a:rPr>
              <a:t>czułe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4"/>
              </a:rPr>
              <a:t>na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4"/>
              </a:rPr>
              <a:t>tego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4"/>
              </a:rPr>
              <a:t>typu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4"/>
              </a:rPr>
              <a:t>korozję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).</a:t>
            </a:r>
            <a:endParaRPr lang="en-GB" dirty="0">
              <a:solidFill>
                <a:srgbClr val="FF0000"/>
              </a:solidFill>
              <a:hlinkClick r:id="rId4"/>
            </a:endParaRPr>
          </a:p>
          <a:p>
            <a:r>
              <a:rPr lang="en-US" dirty="0">
                <a:solidFill>
                  <a:srgbClr val="FF0000"/>
                </a:solidFill>
                <a:hlinkClick r:id="rId4"/>
              </a:rPr>
              <a:t>Aby </a:t>
            </a:r>
            <a:r>
              <a:rPr lang="en-US" dirty="0" err="1">
                <a:solidFill>
                  <a:srgbClr val="FF0000"/>
                </a:solidFill>
                <a:hlinkClick r:id="rId4"/>
              </a:rPr>
              <a:t>uzyskać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4"/>
              </a:rPr>
              <a:t>więcej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4"/>
              </a:rPr>
              <a:t>informacji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4"/>
              </a:rPr>
              <a:t>na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4"/>
              </a:rPr>
              <a:t>temat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4"/>
              </a:rPr>
              <a:t>tych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4"/>
              </a:rPr>
              <a:t>gatunków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, </a:t>
            </a:r>
            <a:r>
              <a:rPr lang="en-US" dirty="0" err="1">
                <a:solidFill>
                  <a:srgbClr val="FF0000"/>
                </a:solidFill>
                <a:hlinkClick r:id="rId4"/>
              </a:rPr>
              <a:t>prosimy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4"/>
              </a:rPr>
              <a:t>przejść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 do </a:t>
            </a:r>
            <a:r>
              <a:rPr lang="en-US" dirty="0" err="1">
                <a:solidFill>
                  <a:srgbClr val="FF0000"/>
                </a:solidFill>
                <a:hlinkClick r:id="rId4"/>
              </a:rPr>
              <a:t>Modułu</a:t>
            </a:r>
            <a:r>
              <a:rPr lang="en-US" dirty="0">
                <a:solidFill>
                  <a:srgbClr val="FF0000"/>
                </a:solidFill>
                <a:hlinkClick r:id="rId4"/>
              </a:rPr>
              <a:t> 04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753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887" y="213295"/>
            <a:ext cx="7772400" cy="1470025"/>
          </a:xfrm>
        </p:spPr>
        <p:txBody>
          <a:bodyPr>
            <a:noAutofit/>
          </a:bodyPr>
          <a:lstStyle/>
          <a:p>
            <a:r>
              <a:rPr lang="pl-PL" sz="3600" dirty="0"/>
              <a:t>4. Jak dobrać stal nierdzewną </a:t>
            </a:r>
            <a:br>
              <a:rPr lang="pl-PL" sz="3600" dirty="0"/>
            </a:br>
            <a:r>
              <a:rPr lang="pl-PL" sz="3600" dirty="0"/>
              <a:t>o odpowiedniej odporności korozyjnej</a:t>
            </a:r>
            <a:endParaRPr lang="fr-FR" sz="3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1845" y="2634635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solidFill>
                  <a:schemeClr val="tx1"/>
                </a:solidFill>
              </a:rPr>
              <a:t>Dwa różne przypadki</a:t>
            </a:r>
            <a:r>
              <a:rPr lang="fr-FR" dirty="0">
                <a:solidFill>
                  <a:schemeClr val="tx1"/>
                </a:solidFill>
              </a:rPr>
              <a:t>:</a:t>
            </a:r>
          </a:p>
          <a:p>
            <a:pPr marL="514350" indent="-514350" algn="l">
              <a:buFont typeface="+mj-lt"/>
              <a:buAutoNum type="arabicPeriod"/>
            </a:pPr>
            <a:r>
              <a:rPr lang="pl-PL" dirty="0">
                <a:solidFill>
                  <a:schemeClr val="tx1"/>
                </a:solidFill>
              </a:rPr>
              <a:t>Zastosowania konstrukcyjne</a:t>
            </a:r>
            <a:r>
              <a:rPr lang="nl-BE" dirty="0">
                <a:solidFill>
                  <a:schemeClr val="tx1"/>
                </a:solidFill>
              </a:rPr>
              <a:t> </a:t>
            </a:r>
            <a:r>
              <a:rPr lang="nl-BE" baseline="30000" dirty="0">
                <a:solidFill>
                  <a:schemeClr val="tx1"/>
                </a:solidFill>
              </a:rPr>
              <a:t>10a</a:t>
            </a:r>
            <a:endParaRPr lang="fr-FR" baseline="30000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pl-PL" dirty="0">
                <a:solidFill>
                  <a:schemeClr val="tx1"/>
                </a:solidFill>
              </a:rPr>
              <a:t>Inne zastosowania zewnętrzne </a:t>
            </a:r>
            <a:r>
              <a:rPr lang="nl-BE" baseline="30000" dirty="0">
                <a:solidFill>
                  <a:schemeClr val="tx1"/>
                </a:solidFill>
              </a:rPr>
              <a:t>10b</a:t>
            </a:r>
            <a:endParaRPr lang="fr-FR" baseline="30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39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51367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800534"/>
              </p:ext>
            </p:extLst>
          </p:nvPr>
        </p:nvGraphicFramePr>
        <p:xfrm>
          <a:off x="457200" y="1600199"/>
          <a:ext cx="8229600" cy="390226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0772">
                <a:tc>
                  <a:txBody>
                    <a:bodyPr/>
                    <a:lstStyle/>
                    <a:p>
                      <a:r>
                        <a:rPr lang="pl-PL" dirty="0"/>
                        <a:t>Materiał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Drewno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Stal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Beton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772"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  <a:p>
                      <a:endParaRPr lang="fr-BE" dirty="0"/>
                    </a:p>
                    <a:p>
                      <a:endParaRPr lang="fr-BE" dirty="0"/>
                    </a:p>
                    <a:p>
                      <a:endParaRPr lang="fr-BE" dirty="0"/>
                    </a:p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6836">
                <a:tc>
                  <a:txBody>
                    <a:bodyPr/>
                    <a:lstStyle/>
                    <a:p>
                      <a:r>
                        <a:rPr lang="pl-PL" dirty="0"/>
                        <a:t>Typ zniszczenia</a:t>
                      </a:r>
                      <a:endParaRPr lang="fr-B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Grzyby</a:t>
                      </a:r>
                      <a:endParaRPr lang="fr-BE" dirty="0"/>
                    </a:p>
                    <a:p>
                      <a:r>
                        <a:rPr lang="pl-PL" dirty="0"/>
                        <a:t>Owady</a:t>
                      </a:r>
                      <a:endParaRPr lang="fr-BE" dirty="0"/>
                    </a:p>
                    <a:p>
                      <a:r>
                        <a:rPr lang="pl-PL" dirty="0"/>
                        <a:t>Słońce + deszcz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Rdza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Pękanie</a:t>
                      </a:r>
                      <a:r>
                        <a:rPr lang="fr-BE" dirty="0"/>
                        <a:t>/</a:t>
                      </a:r>
                    </a:p>
                    <a:p>
                      <a:r>
                        <a:rPr lang="pl-PL" dirty="0"/>
                        <a:t>Kruszenie się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1620">
                <a:tc>
                  <a:txBody>
                    <a:bodyPr/>
                    <a:lstStyle/>
                    <a:p>
                      <a:r>
                        <a:rPr lang="pl-PL" dirty="0"/>
                        <a:t>Działania łagodzące skutki</a:t>
                      </a:r>
                      <a:endParaRPr lang="fr-B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Chemikalia</a:t>
                      </a:r>
                      <a:endParaRPr lang="fr-BE" dirty="0"/>
                    </a:p>
                    <a:p>
                      <a:r>
                        <a:rPr lang="pl-PL" dirty="0"/>
                        <a:t>Farby/lakiery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Galwanizacja</a:t>
                      </a:r>
                      <a:endParaRPr lang="fr-BE" dirty="0"/>
                    </a:p>
                    <a:p>
                      <a:r>
                        <a:rPr lang="pl-PL" dirty="0"/>
                        <a:t>Malowanie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Odporne na korozję pręty zbrojeniowe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720" y="2137414"/>
            <a:ext cx="1800000" cy="11977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61" y="2139121"/>
            <a:ext cx="1800000" cy="11978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6804" y="2139121"/>
            <a:ext cx="1800000" cy="11978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Większość materiałów </a:t>
            </a:r>
            <a:br>
              <a:rPr lang="pl-PL" dirty="0"/>
            </a:br>
            <a:r>
              <a:rPr lang="pl-PL" dirty="0"/>
              <a:t>z czasem ulega zniszczeniu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524286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4 – 1 Zastosowania konstrukcyjne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sz="3400" dirty="0"/>
              <a:t>Normy </a:t>
            </a:r>
            <a:r>
              <a:rPr lang="fr-FR" sz="3400" dirty="0"/>
              <a:t>Euro</a:t>
            </a:r>
            <a:r>
              <a:rPr lang="pl-PL" sz="3400" dirty="0"/>
              <a:t>k</a:t>
            </a:r>
            <a:r>
              <a:rPr lang="fr-FR" sz="3400" dirty="0"/>
              <a:t>od 1-4 </a:t>
            </a:r>
            <a:r>
              <a:rPr lang="pl-PL" sz="3400" dirty="0"/>
              <a:t>podają procedurę doboru właściwego gatunku stali nierdzewnej dla środowiska pracy elementów konstrukcyjnych. (Należy pamiętać, że w chwili obecnej, czyli listopad 2014, opisane zmiany nie zostały jeszcze wprowadzone do normy EN 1993-1-4 ).</a:t>
            </a:r>
          </a:p>
          <a:p>
            <a:endParaRPr lang="pl-PL" dirty="0"/>
          </a:p>
          <a:p>
            <a:endParaRPr lang="fr-FR" dirty="0"/>
          </a:p>
          <a:p>
            <a:r>
              <a:rPr lang="pl-PL" sz="3400" dirty="0"/>
              <a:t>Procedurę przedstawiono na kolejnych slajdach.</a:t>
            </a:r>
            <a:endParaRPr lang="fr-FR" sz="3400" dirty="0"/>
          </a:p>
          <a:p>
            <a:pPr marL="0" indent="0">
              <a:buNone/>
            </a:pPr>
            <a:r>
              <a:rPr lang="pl-PL" sz="3400" dirty="0"/>
              <a:t>Znajduje ona zastosowanie dla</a:t>
            </a:r>
            <a:r>
              <a:rPr lang="fr-FR" sz="3400" dirty="0"/>
              <a:t>:</a:t>
            </a:r>
          </a:p>
          <a:p>
            <a:r>
              <a:rPr lang="pl-PL" sz="2900" dirty="0"/>
              <a:t>elementów nośnych,</a:t>
            </a:r>
            <a:endParaRPr lang="fr-FR" sz="2900" dirty="0"/>
          </a:p>
          <a:p>
            <a:r>
              <a:rPr lang="pl-PL" sz="2900" dirty="0"/>
              <a:t>zastosowań zewnętrznych,</a:t>
            </a:r>
            <a:endParaRPr lang="fr-FR" sz="2900" dirty="0"/>
          </a:p>
          <a:p>
            <a:r>
              <a:rPr lang="pl-PL" sz="2900" dirty="0"/>
              <a:t>środowisk eksploatacji bez częstego obmywania wodą morską, </a:t>
            </a:r>
            <a:endParaRPr lang="fr-FR" sz="2900" dirty="0"/>
          </a:p>
          <a:p>
            <a:r>
              <a:rPr lang="pl-PL" sz="2900" dirty="0"/>
              <a:t>dla </a:t>
            </a:r>
            <a:r>
              <a:rPr lang="fr-FR" sz="2900" dirty="0"/>
              <a:t>pH </a:t>
            </a:r>
            <a:r>
              <a:rPr lang="pl-PL" sz="2900" dirty="0"/>
              <a:t>między </a:t>
            </a:r>
            <a:r>
              <a:rPr lang="fr-FR" sz="2900" dirty="0"/>
              <a:t>4 a 10</a:t>
            </a:r>
            <a:r>
              <a:rPr lang="pl-PL" sz="2900" dirty="0"/>
              <a:t>,</a:t>
            </a:r>
            <a:endParaRPr lang="fr-FR" sz="2900" dirty="0"/>
          </a:p>
          <a:p>
            <a:r>
              <a:rPr lang="pl-PL" sz="2900" dirty="0"/>
              <a:t>braku ekspozycji na strumień mediów występujących w procesach chemicznych.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40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085641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Jak działa procedura 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l-PL" dirty="0"/>
              <a:t>Środowisko jest oceniane za pomocą współczynnika odporności korozyjnej </a:t>
            </a:r>
            <a:r>
              <a:rPr lang="fr-FR" dirty="0"/>
              <a:t>(CRF) </a:t>
            </a:r>
            <a:r>
              <a:rPr lang="pl-PL" dirty="0"/>
              <a:t>złożonego z </a:t>
            </a:r>
            <a:r>
              <a:rPr lang="fr-FR" dirty="0"/>
              <a:t>3 </a:t>
            </a:r>
            <a:r>
              <a:rPr lang="pl-PL" dirty="0"/>
              <a:t>składowych </a:t>
            </a:r>
            <a:r>
              <a:rPr lang="fr-FR" dirty="0"/>
              <a:t>(CRF= F1+F2+F3)</a:t>
            </a:r>
            <a:r>
              <a:rPr lang="pl-PL" dirty="0"/>
              <a:t>, gdzie</a:t>
            </a:r>
            <a:endParaRPr lang="fr-FR" dirty="0"/>
          </a:p>
          <a:p>
            <a:pPr marL="971550" lvl="1" indent="-514350" algn="just">
              <a:buFont typeface="+mj-lt"/>
              <a:buAutoNum type="alphaLcParenR"/>
            </a:pPr>
            <a:r>
              <a:rPr lang="fr-FR" dirty="0"/>
              <a:t>F1 </a:t>
            </a:r>
            <a:r>
              <a:rPr lang="pl-PL" dirty="0"/>
              <a:t>określa ryzyko wystawienia na oddziaływanie chlorków pochodzących ze słonej wody lub soli drogowej,</a:t>
            </a:r>
            <a:endParaRPr lang="en-US" dirty="0"/>
          </a:p>
          <a:p>
            <a:pPr marL="971550" lvl="1" indent="-514350" algn="just">
              <a:buFont typeface="+mj-lt"/>
              <a:buAutoNum type="alphaLcParenR"/>
            </a:pPr>
            <a:r>
              <a:rPr lang="en-US" dirty="0"/>
              <a:t>F2 </a:t>
            </a:r>
            <a:r>
              <a:rPr lang="pl-PL" dirty="0"/>
              <a:t>określa ryzyko wystawienia na oddziaływanie dwutlenku siarki, </a:t>
            </a:r>
            <a:endParaRPr lang="en-US" dirty="0"/>
          </a:p>
          <a:p>
            <a:pPr marL="971550" lvl="1" indent="-514350" algn="just">
              <a:buFont typeface="+mj-lt"/>
              <a:buAutoNum type="alphaLcParenR"/>
            </a:pPr>
            <a:r>
              <a:rPr lang="en-US" dirty="0"/>
              <a:t>F3 </a:t>
            </a:r>
            <a:r>
              <a:rPr lang="pl-PL" dirty="0"/>
              <a:t>określa wymogi okresowego czyszczenia lub naturalnego zmywania przez deszcz</a:t>
            </a: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pl-PL" dirty="0"/>
              <a:t>Gatunki stali nierdzewnych podzielono na klasy odporności korozyjnej </a:t>
            </a:r>
            <a:r>
              <a:rPr lang="en-US" dirty="0"/>
              <a:t>(CRC) </a:t>
            </a:r>
            <a:r>
              <a:rPr lang="pl-PL" dirty="0"/>
              <a:t>od </a:t>
            </a:r>
            <a:r>
              <a:rPr lang="en-US" dirty="0"/>
              <a:t>I </a:t>
            </a:r>
            <a:r>
              <a:rPr lang="pl-PL" dirty="0"/>
              <a:t>d</a:t>
            </a:r>
            <a:r>
              <a:rPr lang="en-US" dirty="0"/>
              <a:t>o V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dirty="0"/>
              <a:t>Tablica klasyfikacji gatunków i środowisk korozyjnych wskazuje dla danego współczynnika CRF odpowiednią klasę odporności korozyjnej CRC gatunku</a:t>
            </a:r>
            <a:endParaRPr lang="en-US" dirty="0"/>
          </a:p>
          <a:p>
            <a:pPr algn="just"/>
            <a:endParaRPr lang="en-US" dirty="0"/>
          </a:p>
          <a:p>
            <a:pPr marL="0" indent="0" algn="just">
              <a:buNone/>
            </a:pPr>
            <a:r>
              <a:rPr lang="pl-PL" dirty="0"/>
              <a:t>Na kolejnych 4 slajdach przedstawiono tablice określania składowych współczynnika CRF oraz dopasowania współczynnika CRF środowiska i klasy odporności korozyjnej CRC gatunku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41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76279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001677"/>
              </p:ext>
            </p:extLst>
          </p:nvPr>
        </p:nvGraphicFramePr>
        <p:xfrm>
          <a:off x="217819" y="130633"/>
          <a:ext cx="8639176" cy="62948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9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903"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b="1" dirty="0"/>
                        <a:t>F</a:t>
                      </a:r>
                      <a:r>
                        <a:rPr lang="fr-BE" sz="2400" b="1" baseline="-25000" dirty="0"/>
                        <a:t>1</a:t>
                      </a:r>
                      <a:r>
                        <a:rPr lang="fr-BE" sz="2400" b="1" dirty="0"/>
                        <a:t>  </a:t>
                      </a:r>
                      <a:r>
                        <a:rPr lang="pl-PL" sz="2400" b="1" dirty="0"/>
                        <a:t>R</a:t>
                      </a:r>
                      <a:r>
                        <a:rPr lang="pl-PL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yzyko wystawienia na oddziaływanie chlorków</a:t>
                      </a:r>
                      <a:br>
                        <a:rPr lang="pl-PL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(pochodzących ze słonej wody lub soli drogowej)</a:t>
                      </a:r>
                      <a:endParaRPr lang="en-US" sz="2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220">
                <a:tc gridSpan="2">
                  <a:txBody>
                    <a:bodyPr/>
                    <a:lstStyle/>
                    <a:p>
                      <a:r>
                        <a:rPr lang="pl-PL" sz="1800" dirty="0"/>
                        <a:t>Uwaga</a:t>
                      </a:r>
                      <a:r>
                        <a:rPr lang="fr-BE" sz="1800" dirty="0"/>
                        <a:t>: M </a:t>
                      </a:r>
                      <a:r>
                        <a:rPr lang="pl-PL" sz="1800" dirty="0"/>
                        <a:t>to odległość od morza</a:t>
                      </a:r>
                      <a:r>
                        <a:rPr lang="pl-PL" sz="1800" baseline="0" dirty="0"/>
                        <a:t> a S to odległość od dróg, gdzie stosuje się sól drogową</a:t>
                      </a:r>
                      <a:endParaRPr lang="en-GB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220">
                <a:tc>
                  <a:txBody>
                    <a:bodyPr/>
                    <a:lstStyle/>
                    <a:p>
                      <a:pPr algn="ctr"/>
                      <a:r>
                        <a:rPr lang="fr-BE" sz="1800" b="1" dirty="0"/>
                        <a:t>1</a:t>
                      </a:r>
                      <a:endParaRPr lang="en-GB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Środowisko wewnętrzne budynków - </a:t>
                      </a:r>
                      <a:r>
                        <a:rPr lang="fr-BE" sz="1800" b="1" dirty="0"/>
                        <a:t>kontrolowane</a:t>
                      </a:r>
                      <a:endParaRPr lang="en-GB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215">
                <a:tc>
                  <a:txBody>
                    <a:bodyPr/>
                    <a:lstStyle/>
                    <a:p>
                      <a:pPr algn="ctr"/>
                      <a:r>
                        <a:rPr lang="fr-BE" sz="1800" b="1" dirty="0"/>
                        <a:t>0</a:t>
                      </a:r>
                      <a:endParaRPr lang="en-GB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/>
                        <a:t>Niskie ryzyko oddziaływania                                         </a:t>
                      </a:r>
                      <a:r>
                        <a:rPr lang="fr-BE" sz="1800" b="0" dirty="0"/>
                        <a:t>M &gt; 10 km </a:t>
                      </a:r>
                      <a:r>
                        <a:rPr lang="pl-PL" sz="1800" b="0" dirty="0"/>
                        <a:t>lub</a:t>
                      </a:r>
                      <a:r>
                        <a:rPr lang="fr-BE" sz="1800" b="0" dirty="0"/>
                        <a:t> S &gt; 0</a:t>
                      </a:r>
                      <a:r>
                        <a:rPr lang="pl-PL" sz="1800" b="0" dirty="0"/>
                        <a:t>,</a:t>
                      </a:r>
                      <a:r>
                        <a:rPr lang="fr-BE" sz="1800" b="0" dirty="0"/>
                        <a:t>1 km</a:t>
                      </a:r>
                      <a:endParaRPr lang="en-GB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872">
                <a:tc>
                  <a:txBody>
                    <a:bodyPr/>
                    <a:lstStyle/>
                    <a:p>
                      <a:pPr algn="ctr"/>
                      <a:r>
                        <a:rPr lang="fr-BE" sz="1800" b="1" dirty="0"/>
                        <a:t>-3</a:t>
                      </a:r>
                      <a:endParaRPr lang="en-GB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Średnie ryzyko oddziaływania</a:t>
                      </a:r>
                      <a:r>
                        <a:rPr lang="pl-PL" sz="1800" b="1" baseline="0" dirty="0"/>
                        <a:t>        </a:t>
                      </a:r>
                      <a:r>
                        <a:rPr lang="fr-BE" sz="1800" b="0" baseline="0" dirty="0"/>
                        <a:t>1 km &lt; M ≤ 10 km </a:t>
                      </a:r>
                      <a:r>
                        <a:rPr lang="pl-PL" sz="1800" b="0" baseline="0" dirty="0"/>
                        <a:t>lub</a:t>
                      </a:r>
                      <a:r>
                        <a:rPr lang="fr-BE" sz="1800" b="0" baseline="0" dirty="0"/>
                        <a:t> 0</a:t>
                      </a:r>
                      <a:r>
                        <a:rPr lang="pl-PL" sz="1800" b="0" baseline="0" dirty="0"/>
                        <a:t>,</a:t>
                      </a:r>
                      <a:r>
                        <a:rPr lang="fr-BE" sz="1800" b="0" baseline="0" dirty="0"/>
                        <a:t>01 km &lt; S ≤ 0</a:t>
                      </a:r>
                      <a:r>
                        <a:rPr lang="pl-PL" sz="1800" b="0" baseline="0" dirty="0"/>
                        <a:t>,</a:t>
                      </a:r>
                      <a:r>
                        <a:rPr lang="fr-BE" sz="1800" b="0" baseline="0" dirty="0"/>
                        <a:t>1 km</a:t>
                      </a:r>
                      <a:endParaRPr lang="en-GB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563">
                <a:tc>
                  <a:txBody>
                    <a:bodyPr/>
                    <a:lstStyle/>
                    <a:p>
                      <a:pPr algn="ctr"/>
                      <a:r>
                        <a:rPr lang="fr-BE" sz="1800" b="1" dirty="0"/>
                        <a:t>-7</a:t>
                      </a:r>
                      <a:endParaRPr lang="en-GB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Wysokie</a:t>
                      </a:r>
                      <a:r>
                        <a:rPr lang="pl-PL" sz="1800" b="1" baseline="0" dirty="0"/>
                        <a:t> ryzyko oddziaływania 	</a:t>
                      </a:r>
                      <a:r>
                        <a:rPr lang="pl-PL" sz="1800" b="1" baseline="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fr-BE" sz="1800" b="0" baseline="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pl-PL" sz="1800" b="0" baseline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fr-BE" sz="1800" b="0" baseline="0" dirty="0">
                          <a:solidFill>
                            <a:schemeClr val="tx1"/>
                          </a:solidFill>
                        </a:rPr>
                        <a:t>25 km &lt; </a:t>
                      </a:r>
                      <a:r>
                        <a:rPr lang="fr-BE" sz="1800" b="0" baseline="0" dirty="0"/>
                        <a:t>M ≤ 1 km </a:t>
                      </a:r>
                      <a:r>
                        <a:rPr lang="pl-PL" sz="1800" b="0" baseline="0" dirty="0"/>
                        <a:t>lub</a:t>
                      </a:r>
                      <a:r>
                        <a:rPr lang="fr-BE" sz="1800" b="0" baseline="0" dirty="0"/>
                        <a:t> S ≤ 0</a:t>
                      </a:r>
                      <a:r>
                        <a:rPr lang="pl-PL" sz="1800" b="0" baseline="0" dirty="0"/>
                        <a:t>,</a:t>
                      </a:r>
                      <a:r>
                        <a:rPr lang="fr-BE" sz="1800" b="0" baseline="0" dirty="0"/>
                        <a:t>01 km</a:t>
                      </a:r>
                      <a:endParaRPr lang="en-GB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5639">
                <a:tc>
                  <a:txBody>
                    <a:bodyPr/>
                    <a:lstStyle/>
                    <a:p>
                      <a:pPr algn="ctr"/>
                      <a:r>
                        <a:rPr lang="fr-BE" sz="1800" b="1" dirty="0"/>
                        <a:t>-10</a:t>
                      </a:r>
                      <a:endParaRPr lang="en-GB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/>
                        <a:t>Bardzo wysokie</a:t>
                      </a:r>
                      <a:r>
                        <a:rPr lang="pl-PL" sz="1800" b="1" baseline="0" dirty="0"/>
                        <a:t> ryzyko oddziaływania</a:t>
                      </a:r>
                      <a:endParaRPr lang="fr-BE" sz="1800" b="1" baseline="0" dirty="0"/>
                    </a:p>
                    <a:p>
                      <a:r>
                        <a:rPr lang="pl-PL" sz="1800" b="0" baseline="0" dirty="0"/>
                        <a:t>Tunele drogowe, gdzie stosuje się sól drogową lub gdzie pojazdy mogą </a:t>
                      </a:r>
                      <a:r>
                        <a:rPr lang="pl-PL" sz="1800" b="0" strike="noStrike" baseline="0" dirty="0">
                          <a:solidFill>
                            <a:schemeClr val="tx1"/>
                          </a:solidFill>
                        </a:rPr>
                        <a:t>przewozić sól drogową</a:t>
                      </a:r>
                      <a:endParaRPr lang="en-GB" sz="1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39062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BE" sz="1800" b="1" dirty="0"/>
                        <a:t>-10</a:t>
                      </a:r>
                      <a:endParaRPr lang="en-GB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/>
                        <a:t>Bardzo wysokie</a:t>
                      </a:r>
                      <a:r>
                        <a:rPr lang="pl-PL" sz="1800" b="1" baseline="0" dirty="0"/>
                        <a:t> ryzyko oddziaływania 			          </a:t>
                      </a:r>
                      <a:r>
                        <a:rPr lang="fr-BE" sz="1800" b="0" dirty="0"/>
                        <a:t>M ≤ 0</a:t>
                      </a:r>
                      <a:r>
                        <a:rPr lang="pl-PL" sz="1800" b="0" dirty="0"/>
                        <a:t>,</a:t>
                      </a:r>
                      <a:r>
                        <a:rPr lang="fr-BE" sz="1800" b="0" dirty="0"/>
                        <a:t>25 km</a:t>
                      </a:r>
                    </a:p>
                    <a:p>
                      <a:r>
                        <a:rPr lang="pl-PL" sz="1800" b="0" dirty="0"/>
                        <a:t>Wybrzeża Morza Północnego Niemiec</a:t>
                      </a:r>
                      <a:endParaRPr lang="fr-BE" sz="1800" b="0" dirty="0"/>
                    </a:p>
                    <a:p>
                      <a:r>
                        <a:rPr lang="pl-PL" sz="1800" b="0" dirty="0"/>
                        <a:t>Wszystkie obszary nadbrzeżne morza Bałtyckiego </a:t>
                      </a:r>
                      <a:endParaRPr lang="en-GB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65908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BE" sz="1800" b="1" dirty="0"/>
                        <a:t>-15</a:t>
                      </a:r>
                      <a:endParaRPr lang="en-GB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/>
                        <a:t>Bardzo wysokie</a:t>
                      </a:r>
                      <a:r>
                        <a:rPr lang="pl-PL" sz="1800" b="1" baseline="0" dirty="0"/>
                        <a:t> ryzyko oddziaływania 			          </a:t>
                      </a:r>
                      <a:r>
                        <a:rPr lang="fr-BE" sz="1800" b="0" baseline="0" dirty="0"/>
                        <a:t>M </a:t>
                      </a:r>
                      <a:r>
                        <a:rPr lang="fr-BE" sz="1800" b="0" dirty="0"/>
                        <a:t>≤ 0</a:t>
                      </a:r>
                      <a:r>
                        <a:rPr lang="pl-PL" sz="1800" b="0" dirty="0"/>
                        <a:t>,</a:t>
                      </a:r>
                      <a:r>
                        <a:rPr lang="fr-BE" sz="1800" b="0" dirty="0"/>
                        <a:t>25 km</a:t>
                      </a:r>
                    </a:p>
                    <a:p>
                      <a:r>
                        <a:rPr lang="pl-PL" sz="1800" b="0" dirty="0"/>
                        <a:t>Linia wybrzeża Atlantyku Portugalii, Hiszpanii,</a:t>
                      </a:r>
                      <a:r>
                        <a:rPr lang="pl-PL" sz="1800" b="0" baseline="0" dirty="0"/>
                        <a:t> </a:t>
                      </a:r>
                      <a:r>
                        <a:rPr lang="pl-PL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Francji, </a:t>
                      </a:r>
                    </a:p>
                    <a:p>
                      <a:r>
                        <a:rPr lang="pl-PL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Wybrzeża </a:t>
                      </a:r>
                      <a:r>
                        <a:rPr lang="pl-PL" sz="1800" b="0" baseline="0" dirty="0"/>
                        <a:t>Wielkiej Brytanii, Francji, Belgii,  Holandii, południowej Szwecji</a:t>
                      </a:r>
                      <a:endParaRPr lang="fr-BE" sz="1800" b="0" baseline="0" dirty="0"/>
                    </a:p>
                    <a:p>
                      <a:r>
                        <a:rPr lang="pl-PL" sz="1800" b="0" baseline="0" dirty="0"/>
                        <a:t>Wszystkie inne obszary nadbrzeżne Wielkiej Brytanii, Norwegii, Dani i Irlandii</a:t>
                      </a:r>
                      <a:endParaRPr lang="fr-BE" sz="1800" b="0" baseline="0" dirty="0"/>
                    </a:p>
                    <a:p>
                      <a:r>
                        <a:rPr lang="pl-PL" sz="1800" b="0" baseline="0" dirty="0"/>
                        <a:t>Wybrzeża śródziemnomorskie </a:t>
                      </a:r>
                      <a:endParaRPr lang="en-GB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42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5299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433042"/>
              </p:ext>
            </p:extLst>
          </p:nvPr>
        </p:nvGraphicFramePr>
        <p:xfrm>
          <a:off x="217819" y="621756"/>
          <a:ext cx="8639176" cy="511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9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b="1" baseline="0" dirty="0"/>
                        <a:t>F</a:t>
                      </a:r>
                      <a:r>
                        <a:rPr lang="fr-BE" sz="2400" b="1" baseline="-25000" dirty="0"/>
                        <a:t>2</a:t>
                      </a:r>
                      <a:r>
                        <a:rPr lang="fr-BE" sz="2400" b="1" baseline="0" dirty="0"/>
                        <a:t> </a:t>
                      </a:r>
                      <a:r>
                        <a:rPr lang="pl-PL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Ryzyko wystawienia na oddziaływanie dwutlenku siarki </a:t>
                      </a:r>
                      <a:endParaRPr lang="en-US" sz="2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just"/>
                      <a:r>
                        <a:rPr lang="pl-PL" sz="1500" b="0" dirty="0"/>
                        <a:t>Uwaga</a:t>
                      </a:r>
                      <a:r>
                        <a:rPr lang="fr-BE" sz="1500" b="0" dirty="0"/>
                        <a:t>: </a:t>
                      </a:r>
                      <a:r>
                        <a:rPr lang="pl-PL" sz="1500" b="0" dirty="0"/>
                        <a:t>Warunki europejskich środowisk przybrzeżnych zwykle wykazują niską zawartość dwutlenku siarki. Dla środowisk wewnątrz lądu zawartość dwutlenku siarki może być zarówno niska jak i średnia</a:t>
                      </a:r>
                      <a:r>
                        <a:rPr lang="fr-BE" sz="1500" b="0" baseline="0" dirty="0"/>
                        <a:t>. </a:t>
                      </a:r>
                      <a:r>
                        <a:rPr lang="pl-PL" sz="1500" b="0" baseline="0" dirty="0"/>
                        <a:t>Obszary o wysokiej zawartości dwutlenku siarki są zwykle związane z obszarami silnie uprzemysłowionymi lub specyficznym środowiskiem – np. tunele drogowe</a:t>
                      </a:r>
                      <a:r>
                        <a:rPr lang="fr-BE" sz="1500" b="0" baseline="0" dirty="0"/>
                        <a:t>. </a:t>
                      </a:r>
                      <a:r>
                        <a:rPr lang="pl-PL" sz="1500" b="0" baseline="0" dirty="0"/>
                        <a:t>Stężenie dwutlenku siarki może być wyznaczone zgodnie z metodą podaną w normie </a:t>
                      </a:r>
                      <a:r>
                        <a:rPr lang="fr-BE" sz="1500" b="0" baseline="0" dirty="0"/>
                        <a:t>ISO 9225.</a:t>
                      </a:r>
                      <a:endParaRPr lang="en-GB" sz="15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800" b="1" dirty="0"/>
                        <a:t>0</a:t>
                      </a:r>
                      <a:endParaRPr lang="en-GB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Niskie ryzyko oddziaływania 			</a:t>
                      </a:r>
                      <a:r>
                        <a:rPr lang="pl-PL" sz="1800" b="0" dirty="0">
                          <a:latin typeface="+mn-lt"/>
                        </a:rPr>
                        <a:t>Średnie stężenie </a:t>
                      </a:r>
                      <a:r>
                        <a:rPr lang="fr-BE" sz="1800" b="0" dirty="0">
                          <a:latin typeface="+mn-lt"/>
                        </a:rPr>
                        <a:t>&lt;10 µg/m³</a:t>
                      </a:r>
                      <a:endParaRPr lang="en-GB" sz="18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800" b="1" dirty="0"/>
                        <a:t>-5</a:t>
                      </a:r>
                      <a:endParaRPr lang="en-GB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Średnie ryzyko oddziaływania 	           </a:t>
                      </a:r>
                      <a:r>
                        <a:rPr lang="pl-PL" sz="1800" b="0" dirty="0">
                          <a:latin typeface="+mn-lt"/>
                        </a:rPr>
                        <a:t>Średnie stężenie  </a:t>
                      </a:r>
                      <a:r>
                        <a:rPr lang="fr-BE" sz="1800" b="0" baseline="0" dirty="0"/>
                        <a:t>10 – 90 </a:t>
                      </a:r>
                      <a:r>
                        <a:rPr lang="fr-BE" sz="1800" b="0" dirty="0">
                          <a:latin typeface="+mn-lt"/>
                        </a:rPr>
                        <a:t>µg/m³ </a:t>
                      </a:r>
                      <a:endParaRPr lang="en-GB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800" b="1" dirty="0"/>
                        <a:t>-10</a:t>
                      </a:r>
                      <a:endParaRPr lang="en-GB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Wysokie ryzyko oddziaływania 	        </a:t>
                      </a:r>
                      <a:r>
                        <a:rPr lang="pl-PL" sz="1800" b="0" dirty="0">
                          <a:latin typeface="+mn-lt"/>
                        </a:rPr>
                        <a:t>Średnie stężenie  </a:t>
                      </a:r>
                      <a:r>
                        <a:rPr lang="fr-BE" sz="1800" b="0" baseline="0" dirty="0"/>
                        <a:t>90 – 250 </a:t>
                      </a:r>
                      <a:r>
                        <a:rPr lang="fr-BE" sz="1800" b="0" dirty="0">
                          <a:latin typeface="+mn-lt"/>
                        </a:rPr>
                        <a:t>µg/m³ </a:t>
                      </a:r>
                      <a:endParaRPr lang="en-GB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just"/>
                      <a:endParaRPr lang="en-GB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just"/>
                      <a:r>
                        <a:rPr lang="fr-BE" sz="2400" b="1" dirty="0"/>
                        <a:t>F</a:t>
                      </a:r>
                      <a:r>
                        <a:rPr lang="fr-BE" sz="2400" b="1" baseline="-25000" dirty="0"/>
                        <a:t>3</a:t>
                      </a:r>
                      <a:r>
                        <a:rPr lang="fr-BE" sz="2400" b="1" baseline="0" dirty="0"/>
                        <a:t> </a:t>
                      </a:r>
                      <a:r>
                        <a:rPr lang="pl-PL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Wymogi okresowego czyszczenia lub naturalnego zmywania przez deszcz</a:t>
                      </a:r>
                      <a:r>
                        <a:rPr lang="en-US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				        </a:t>
                      </a:r>
                      <a:r>
                        <a:rPr lang="fr-BE" sz="1600" b="1" baseline="0" dirty="0"/>
                        <a:t>(</a:t>
                      </a:r>
                      <a:r>
                        <a:rPr lang="pl-PL" sz="1600" b="1" baseline="0" dirty="0"/>
                        <a:t>jeżeli  </a:t>
                      </a:r>
                      <a:r>
                        <a:rPr lang="fr-BE" sz="1600" b="1" baseline="0" dirty="0"/>
                        <a:t>F</a:t>
                      </a:r>
                      <a:r>
                        <a:rPr lang="fr-BE" sz="1600" b="1" baseline="-25000" dirty="0"/>
                        <a:t>1</a:t>
                      </a:r>
                      <a:r>
                        <a:rPr lang="fr-BE" sz="1600" b="1" baseline="0" dirty="0"/>
                        <a:t> + F</a:t>
                      </a:r>
                      <a:r>
                        <a:rPr lang="fr-BE" sz="1600" b="1" baseline="-25000" dirty="0"/>
                        <a:t>2</a:t>
                      </a:r>
                      <a:r>
                        <a:rPr lang="fr-BE" sz="1600" b="1" baseline="0" dirty="0"/>
                        <a:t> = 0, </a:t>
                      </a:r>
                      <a:r>
                        <a:rPr lang="pl-PL" sz="1600" b="1" baseline="0" dirty="0"/>
                        <a:t>to  </a:t>
                      </a:r>
                      <a:r>
                        <a:rPr lang="fr-BE" sz="1600" b="1" baseline="0" dirty="0"/>
                        <a:t>F</a:t>
                      </a:r>
                      <a:r>
                        <a:rPr lang="fr-BE" sz="1600" b="1" baseline="-25000" dirty="0"/>
                        <a:t>3</a:t>
                      </a:r>
                      <a:r>
                        <a:rPr lang="fr-BE" sz="1600" b="1" baseline="0" dirty="0"/>
                        <a:t> = 0)</a:t>
                      </a:r>
                      <a:endParaRPr lang="en-GB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15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800" b="1" dirty="0"/>
                        <a:t>0</a:t>
                      </a:r>
                      <a:endParaRPr lang="en-GB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b="0" dirty="0"/>
                        <a:t>Całkowicie wystawione na zmywanie przez deszcz </a:t>
                      </a:r>
                      <a:endParaRPr lang="en-GB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BE" sz="1800" b="1" dirty="0"/>
                        <a:t>-2</a:t>
                      </a:r>
                      <a:endParaRPr lang="en-GB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b="0" dirty="0"/>
                        <a:t>Sprecyzowane wymogi okresowego czyszczenia</a:t>
                      </a:r>
                      <a:endParaRPr lang="en-GB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BE" sz="1800" b="1" dirty="0"/>
                        <a:t>-7</a:t>
                      </a:r>
                      <a:endParaRPr lang="en-GB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800" b="0" dirty="0"/>
                        <a:t>Brak zmywania</a:t>
                      </a:r>
                      <a:r>
                        <a:rPr lang="pl-PL" sz="1800" b="0" baseline="0" dirty="0"/>
                        <a:t> </a:t>
                      </a:r>
                      <a:r>
                        <a:rPr lang="pl-PL" sz="1800" b="0" dirty="0"/>
                        <a:t>przez deszcz lub brak wymogów okresowego czyszczenia</a:t>
                      </a:r>
                      <a:endParaRPr lang="en-GB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43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092897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Tablica doboru stali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770468"/>
              </p:ext>
            </p:extLst>
          </p:nvPr>
        </p:nvGraphicFramePr>
        <p:xfrm>
          <a:off x="457200" y="1600200"/>
          <a:ext cx="8229606" cy="26909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42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b="1" baseline="-25000" dirty="0"/>
                        <a:t>Tabl</a:t>
                      </a:r>
                      <a:r>
                        <a:rPr lang="pl-PL" sz="2400" b="1" baseline="-25000" dirty="0" err="1"/>
                        <a:t>ica</a:t>
                      </a:r>
                      <a:r>
                        <a:rPr lang="fr-BE" sz="2400" b="1" baseline="-25000" dirty="0"/>
                        <a:t> A.2: </a:t>
                      </a:r>
                      <a:r>
                        <a:rPr lang="pl-PL" sz="2400" b="1" baseline="-25000" dirty="0"/>
                        <a:t>Określenie klasy odporności korozyjnej </a:t>
                      </a:r>
                      <a:r>
                        <a:rPr lang="fr-BE" sz="2400" b="1" baseline="-25000" dirty="0"/>
                        <a:t>CRC</a:t>
                      </a:r>
                      <a:endParaRPr lang="en-GB" sz="2400" b="1" baseline="-25000" dirty="0"/>
                    </a:p>
                  </a:txBody>
                  <a:tcPr marL="87105" marR="8710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latin typeface="+mn-lt"/>
                        </a:rPr>
                        <a:t>Współczynnik odporności korozyjnej środowiska </a:t>
                      </a:r>
                      <a:r>
                        <a:rPr lang="fr-BE" sz="1600" b="0" baseline="0" dirty="0">
                          <a:latin typeface="+mn-lt"/>
                        </a:rPr>
                        <a:t>(CRF)</a:t>
                      </a:r>
                      <a:endParaRPr lang="en-GB" sz="1600" b="0" dirty="0">
                        <a:latin typeface="+mn-lt"/>
                      </a:endParaRPr>
                    </a:p>
                  </a:txBody>
                  <a:tcPr marL="87105" marR="87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latin typeface="+mn-lt"/>
                        </a:rPr>
                        <a:t>Klasa odporności korozyjnej gatunku </a:t>
                      </a:r>
                      <a:r>
                        <a:rPr lang="fr-BE" sz="1600" b="0" baseline="0" dirty="0">
                          <a:latin typeface="+mn-lt"/>
                        </a:rPr>
                        <a:t>(CRC)</a:t>
                      </a:r>
                      <a:endParaRPr lang="en-GB" sz="1600" b="0" dirty="0">
                        <a:latin typeface="+mn-lt"/>
                      </a:endParaRPr>
                    </a:p>
                  </a:txBody>
                  <a:tcPr marL="87105" marR="8710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latin typeface="+mn-lt"/>
                        </a:rPr>
                        <a:t>CRF = 1</a:t>
                      </a:r>
                      <a:endParaRPr lang="en-GB" sz="1600" b="0" dirty="0">
                        <a:latin typeface="+mn-lt"/>
                      </a:endParaRPr>
                    </a:p>
                  </a:txBody>
                  <a:tcPr marL="87105" marR="87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latin typeface="+mn-lt"/>
                        </a:rPr>
                        <a:t>I</a:t>
                      </a:r>
                      <a:endParaRPr lang="en-GB" sz="1600" b="0" dirty="0">
                        <a:latin typeface="+mn-lt"/>
                      </a:endParaRPr>
                    </a:p>
                  </a:txBody>
                  <a:tcPr marL="87105" marR="8710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latin typeface="+mn-lt"/>
                        </a:rPr>
                        <a:t>0 ≥ CRF &gt; -7</a:t>
                      </a:r>
                      <a:endParaRPr lang="en-GB" sz="1600" b="0" dirty="0">
                        <a:latin typeface="+mn-lt"/>
                      </a:endParaRPr>
                    </a:p>
                  </a:txBody>
                  <a:tcPr marL="87105" marR="87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latin typeface="+mn-lt"/>
                        </a:rPr>
                        <a:t>II</a:t>
                      </a:r>
                      <a:endParaRPr lang="en-GB" sz="1600" b="0" dirty="0">
                        <a:latin typeface="+mn-lt"/>
                      </a:endParaRPr>
                    </a:p>
                  </a:txBody>
                  <a:tcPr marL="87105" marR="8710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latin typeface="+mn-lt"/>
                        </a:rPr>
                        <a:t>-7 ≥ CRF &gt; -15</a:t>
                      </a:r>
                      <a:endParaRPr lang="en-GB" sz="1600" b="0" dirty="0">
                        <a:latin typeface="+mn-lt"/>
                      </a:endParaRPr>
                    </a:p>
                  </a:txBody>
                  <a:tcPr marL="87105" marR="87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latin typeface="+mn-lt"/>
                        </a:rPr>
                        <a:t>III</a:t>
                      </a:r>
                      <a:endParaRPr lang="en-GB" sz="1600" b="0" dirty="0">
                        <a:latin typeface="+mn-lt"/>
                      </a:endParaRPr>
                    </a:p>
                  </a:txBody>
                  <a:tcPr marL="87105" marR="8710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latin typeface="+mn-lt"/>
                        </a:rPr>
                        <a:t>-15 ≥ CRF ≥ -20</a:t>
                      </a:r>
                      <a:endParaRPr lang="en-GB" sz="1600" b="0" dirty="0">
                        <a:latin typeface="+mn-lt"/>
                      </a:endParaRPr>
                    </a:p>
                  </a:txBody>
                  <a:tcPr marL="87105" marR="87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latin typeface="+mn-lt"/>
                        </a:rPr>
                        <a:t>IV</a:t>
                      </a:r>
                      <a:endParaRPr lang="en-GB" sz="1600" b="0" dirty="0">
                        <a:latin typeface="+mn-lt"/>
                      </a:endParaRPr>
                    </a:p>
                  </a:txBody>
                  <a:tcPr marL="87105" marR="8710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latin typeface="+mn-lt"/>
                        </a:rPr>
                        <a:t>CRF &lt; -20</a:t>
                      </a:r>
                      <a:endParaRPr lang="en-GB" sz="1600" b="0" dirty="0">
                        <a:latin typeface="+mn-lt"/>
                      </a:endParaRPr>
                    </a:p>
                  </a:txBody>
                  <a:tcPr marL="87105" marR="87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0" dirty="0">
                          <a:latin typeface="+mn-lt"/>
                        </a:rPr>
                        <a:t>V</a:t>
                      </a:r>
                      <a:endParaRPr lang="en-GB" sz="1600" b="0" dirty="0">
                        <a:latin typeface="+mn-lt"/>
                      </a:endParaRPr>
                    </a:p>
                  </a:txBody>
                  <a:tcPr marL="87105" marR="8710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44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63426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0709"/>
          </a:xfrm>
        </p:spPr>
        <p:txBody>
          <a:bodyPr>
            <a:noAutofit/>
          </a:bodyPr>
          <a:lstStyle/>
          <a:p>
            <a:r>
              <a:rPr lang="pl-PL" sz="3200" dirty="0"/>
              <a:t>Klasy odporności korozyjnej stali nierdzewnych</a:t>
            </a:r>
            <a:endParaRPr lang="nl-BE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727565"/>
              </p:ext>
            </p:extLst>
          </p:nvPr>
        </p:nvGraphicFramePr>
        <p:xfrm>
          <a:off x="457200" y="993649"/>
          <a:ext cx="8229600" cy="576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23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93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79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4000">
                <a:tc gridSpan="10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dirty="0"/>
                        <a:t>Tabl</a:t>
                      </a:r>
                      <a:r>
                        <a:rPr lang="pl-PL" sz="1600" dirty="0" err="1"/>
                        <a:t>ica</a:t>
                      </a:r>
                      <a:r>
                        <a:rPr lang="nl-BE" sz="1600" dirty="0"/>
                        <a:t> A.3:</a:t>
                      </a:r>
                      <a:r>
                        <a:rPr lang="nl-BE" sz="1600" baseline="0" dirty="0"/>
                        <a:t> </a:t>
                      </a:r>
                      <a:r>
                        <a:rPr lang="fr-BE" sz="1600" b="1" baseline="0" dirty="0"/>
                        <a:t> </a:t>
                      </a:r>
                      <a:r>
                        <a:rPr lang="pl-PL" sz="1600" b="1" baseline="0" dirty="0"/>
                        <a:t>Gatunki w każdej klasie odporności korozyjnej </a:t>
                      </a:r>
                      <a:r>
                        <a:rPr lang="fr-BE" sz="1600" b="1" baseline="0" dirty="0"/>
                        <a:t>CRC</a:t>
                      </a:r>
                      <a:endParaRPr lang="en-GB" sz="1600" b="1" baseline="-25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 gridSpan="2">
                  <a:txBody>
                    <a:bodyPr/>
                    <a:lstStyle/>
                    <a:p>
                      <a:endParaRPr lang="nl-B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+mn-lt"/>
                        </a:rPr>
                        <a:t>Klasy odporności korozyjnej </a:t>
                      </a:r>
                      <a:r>
                        <a:rPr lang="fr-BE" sz="1600" b="1" baseline="0" dirty="0">
                          <a:latin typeface="+mn-lt"/>
                        </a:rPr>
                        <a:t>CRC</a:t>
                      </a:r>
                      <a:endParaRPr lang="en-GB" sz="16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 gridSpan="2"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II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III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IV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 gridSpan="2"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1.4003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1.4301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1.4401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1.4439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1.4565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 gridSpan="2"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1.4016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1.4307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1.4404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1.4539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1.4529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 gridSpan="2"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1.4512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1.4311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1.4435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1.4462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1.4547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 gridSpan="2">
                  <a:txBody>
                    <a:bodyPr/>
                    <a:lstStyle/>
                    <a:p>
                      <a:pPr algn="ctr"/>
                      <a:endParaRPr lang="nl-B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1.4541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1.4571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nl-B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1.4410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 gridSpan="2">
                  <a:txBody>
                    <a:bodyPr/>
                    <a:lstStyle/>
                    <a:p>
                      <a:pPr algn="ctr"/>
                      <a:endParaRPr lang="nl-B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1.4318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1.4429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nl-B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1.4501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 gridSpan="2">
                  <a:txBody>
                    <a:bodyPr/>
                    <a:lstStyle/>
                    <a:p>
                      <a:pPr algn="ctr"/>
                      <a:endParaRPr lang="nl-B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1.4306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1.4432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nl-B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1.4507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00">
                <a:tc gridSpan="2">
                  <a:txBody>
                    <a:bodyPr/>
                    <a:lstStyle/>
                    <a:p>
                      <a:pPr algn="ctr"/>
                      <a:endParaRPr lang="nl-B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1.4567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1.4578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nl-B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000">
                <a:tc gridSpan="2">
                  <a:txBody>
                    <a:bodyPr/>
                    <a:lstStyle/>
                    <a:p>
                      <a:pPr algn="ctr"/>
                      <a:endParaRPr lang="nl-B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1.4482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1.4662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nl-B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000">
                <a:tc gridSpan="2">
                  <a:txBody>
                    <a:bodyPr/>
                    <a:lstStyle/>
                    <a:p>
                      <a:pPr algn="ctr"/>
                      <a:endParaRPr lang="nl-B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nl-B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1.4362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nl-B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000">
                <a:tc gridSpan="2">
                  <a:txBody>
                    <a:bodyPr/>
                    <a:lstStyle/>
                    <a:p>
                      <a:pPr algn="ctr"/>
                      <a:endParaRPr lang="nl-B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nl-B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1.4062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nl-B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000">
                <a:tc gridSpan="2">
                  <a:txBody>
                    <a:bodyPr/>
                    <a:lstStyle/>
                    <a:p>
                      <a:pPr algn="ctr"/>
                      <a:endParaRPr lang="nl-BE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nl-BE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1.4162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nl-BE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endParaRPr lang="nl-BE" sz="1400" dirty="0"/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pl-PL" sz="1200" dirty="0"/>
                        <a:t>Ferrytyczne</a:t>
                      </a:r>
                      <a:endParaRPr lang="nl-BE" sz="1200" dirty="0"/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endParaRPr lang="nl-BE" sz="1200" dirty="0"/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pl-PL" sz="1200" dirty="0"/>
                        <a:t>Standardowe austenityczne</a:t>
                      </a:r>
                      <a:endParaRPr lang="nl-BE" sz="1200" dirty="0"/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BE" sz="1200" dirty="0"/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nl-BE" sz="1200" dirty="0"/>
                        <a:t>Austeni</a:t>
                      </a:r>
                      <a:r>
                        <a:rPr lang="pl-PL" sz="1200" dirty="0"/>
                        <a:t>tyczne</a:t>
                      </a:r>
                      <a:r>
                        <a:rPr lang="pl-PL" sz="1200" baseline="0" dirty="0"/>
                        <a:t> molibdenowe</a:t>
                      </a:r>
                      <a:endParaRPr lang="nl-BE" sz="1200" dirty="0"/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endParaRPr lang="nl-BE" sz="1400" dirty="0"/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nl-BE" sz="1200" dirty="0"/>
                        <a:t>Lean duplex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endParaRPr lang="nl-BE" sz="1200" dirty="0"/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nl-BE" sz="1200" dirty="0"/>
                        <a:t>Super</a:t>
                      </a:r>
                      <a:r>
                        <a:rPr lang="pl-PL" sz="1200" dirty="0"/>
                        <a:t>a</a:t>
                      </a:r>
                      <a:r>
                        <a:rPr lang="nl-BE" sz="1200" dirty="0"/>
                        <a:t>ustenit</a:t>
                      </a:r>
                      <a:r>
                        <a:rPr lang="pl-PL" sz="1200" strike="noStrike" dirty="0" err="1">
                          <a:solidFill>
                            <a:schemeClr val="tx1"/>
                          </a:solidFill>
                        </a:rPr>
                        <a:t>yczne</a:t>
                      </a:r>
                      <a:endParaRPr lang="nl-BE" sz="12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BE" sz="1200" dirty="0"/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nl-BE" sz="1200" dirty="0"/>
                        <a:t>Duplex/super</a:t>
                      </a:r>
                      <a:r>
                        <a:rPr lang="nl-BE" sz="1200" baseline="0" dirty="0"/>
                        <a:t>duplex</a:t>
                      </a:r>
                      <a:endParaRPr lang="nl-BE" sz="1200" dirty="0"/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just"/>
                      <a:r>
                        <a:rPr lang="pl-PL" sz="1400" dirty="0"/>
                        <a:t>Uwaga</a:t>
                      </a:r>
                      <a:r>
                        <a:rPr lang="nl-BE" sz="1400" dirty="0"/>
                        <a:t>: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just"/>
                      <a:r>
                        <a:rPr lang="pl-PL" sz="1200" dirty="0"/>
                        <a:t>Porównaj załącznik z oznaczeniami gatunków wg EN</a:t>
                      </a:r>
                      <a:endParaRPr lang="nl-BE" sz="1200" baseline="0" dirty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/>
                        <a:t>Nie ma zastosowania dla basenów pływackich</a:t>
                      </a:r>
                      <a:endParaRPr lang="nl-BE" sz="1200" dirty="0"/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nl-BE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nl-BE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nl-BE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nl-BE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45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36676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4 – 2 Inne zastosowania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199" y="1600200"/>
            <a:ext cx="8813410" cy="4961965"/>
          </a:xfrm>
        </p:spPr>
        <p:txBody>
          <a:bodyPr>
            <a:normAutofit fontScale="92500"/>
          </a:bodyPr>
          <a:lstStyle/>
          <a:p>
            <a:r>
              <a:rPr lang="pl-PL" dirty="0"/>
              <a:t>Zwykle nie stosuje się żadnych szczegółowych regulacji</a:t>
            </a:r>
            <a:endParaRPr lang="fr-FR" dirty="0"/>
          </a:p>
          <a:p>
            <a:r>
              <a:rPr lang="pl-PL" dirty="0"/>
              <a:t>Dobór gatunku musi być adekwatny do oczekiwanej odporności korozyjnej</a:t>
            </a:r>
            <a:endParaRPr lang="fr-FR" dirty="0"/>
          </a:p>
          <a:p>
            <a:r>
              <a:rPr lang="pl-PL" dirty="0"/>
              <a:t>Jak to zrobić:</a:t>
            </a:r>
            <a:endParaRPr lang="fr-FR" dirty="0"/>
          </a:p>
          <a:p>
            <a:pPr lvl="1"/>
            <a:r>
              <a:rPr lang="pl-PL" dirty="0"/>
              <a:t>Zapytać eksperta</a:t>
            </a:r>
            <a:endParaRPr lang="fr-FR" dirty="0"/>
          </a:p>
          <a:p>
            <a:pPr lvl="1"/>
            <a:r>
              <a:rPr lang="pl-PL" dirty="0"/>
              <a:t>Poprosić o pomoc organizację promującą użycie stali nierdzewnych (w Polsce: Stowarzyszenie Stal Nierdzewna)</a:t>
            </a:r>
            <a:endParaRPr lang="fr-FR" dirty="0"/>
          </a:p>
          <a:p>
            <a:pPr lvl="1"/>
            <a:r>
              <a:rPr lang="pl-PL" dirty="0"/>
              <a:t>Poszukać udanego przypadku zastosowania stali </a:t>
            </a:r>
            <a:br>
              <a:rPr lang="pl-PL" dirty="0"/>
            </a:br>
            <a:r>
              <a:rPr lang="pl-PL" dirty="0"/>
              <a:t>w podobnym środowisku (zwykle dostępne informacje)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46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732310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Wskazówki do doboru gatunku dla architektów</a:t>
            </a:r>
            <a:r>
              <a:rPr lang="fr-FR" sz="3600" baseline="50000" dirty="0"/>
              <a:t>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Uwaga</a:t>
            </a:r>
            <a:r>
              <a:rPr lang="fr-FR" dirty="0"/>
              <a:t>: </a:t>
            </a:r>
            <a:r>
              <a:rPr lang="pl-PL" dirty="0"/>
              <a:t>NIE MAJĄ zastosowania, gdy</a:t>
            </a:r>
            <a:endParaRPr lang="fr-FR" dirty="0"/>
          </a:p>
          <a:p>
            <a:r>
              <a:rPr lang="pl-PL" dirty="0"/>
              <a:t>Wygląd zewnętrzny nie ma znaczenia</a:t>
            </a:r>
            <a:endParaRPr lang="fr-FR" dirty="0"/>
          </a:p>
          <a:p>
            <a:r>
              <a:rPr lang="pl-PL" dirty="0"/>
              <a:t>Wytrzymałość konstrukcji jest głównym problemem </a:t>
            </a:r>
            <a:r>
              <a:rPr lang="fr-FR" dirty="0"/>
              <a:t> (</a:t>
            </a:r>
            <a:r>
              <a:rPr lang="pl-PL" dirty="0"/>
              <a:t>wtedy korzystać z pkt. </a:t>
            </a:r>
            <a:r>
              <a:rPr lang="fr-FR" dirty="0"/>
              <a:t>4 – 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47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86350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działa procedura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608" y="1450072"/>
            <a:ext cx="8577618" cy="4961965"/>
          </a:xfrm>
        </p:spPr>
        <p:txBody>
          <a:bodyPr>
            <a:normAutofit fontScale="92500" lnSpcReduction="10000"/>
          </a:bodyPr>
          <a:lstStyle/>
          <a:p>
            <a:r>
              <a:rPr lang="pl-PL" sz="2200" dirty="0"/>
              <a:t>Wyznacza się punktację oceniając kryteria</a:t>
            </a:r>
          </a:p>
          <a:p>
            <a:r>
              <a:rPr lang="pl-PL" sz="2200" dirty="0"/>
              <a:t>W zależności od końcowej liczby punktów otrzymuje się zalecane</a:t>
            </a:r>
            <a:br>
              <a:rPr lang="pl-PL" sz="2200" dirty="0"/>
            </a:br>
            <a:r>
              <a:rPr lang="pl-PL" sz="2200" dirty="0"/>
              <a:t> gatunki stali nierdzewnych </a:t>
            </a:r>
          </a:p>
          <a:p>
            <a:endParaRPr lang="fr-FR" dirty="0"/>
          </a:p>
          <a:p>
            <a:pPr marL="0" indent="0">
              <a:buNone/>
            </a:pPr>
            <a:r>
              <a:rPr lang="pl-PL" dirty="0"/>
              <a:t>Kryteria oceniane podczas procedury doboru </a:t>
            </a:r>
            <a:br>
              <a:rPr lang="pl-PL" dirty="0"/>
            </a:br>
            <a:r>
              <a:rPr lang="fr-FR" dirty="0"/>
              <a:t>(</a:t>
            </a:r>
            <a:r>
              <a:rPr lang="pl-PL" dirty="0"/>
              <a:t>na kolejnych slajdach</a:t>
            </a:r>
            <a:r>
              <a:rPr lang="fr-FR" dirty="0"/>
              <a:t>):</a:t>
            </a:r>
          </a:p>
          <a:p>
            <a:pPr marL="571500" indent="-571500">
              <a:buFont typeface="+mj-lt"/>
              <a:buAutoNum type="romanLcPeriod"/>
            </a:pPr>
            <a:r>
              <a:rPr lang="pl-PL" dirty="0"/>
              <a:t>Zanieczyszczenie środowiska</a:t>
            </a:r>
            <a:endParaRPr lang="fr-FR" dirty="0"/>
          </a:p>
          <a:p>
            <a:pPr marL="571500" indent="-571500">
              <a:buFont typeface="+mj-lt"/>
              <a:buAutoNum type="romanLcPeriod"/>
            </a:pPr>
            <a:r>
              <a:rPr lang="pl-PL" dirty="0"/>
              <a:t>Oddziaływanie warunków morskich i soli drogowej</a:t>
            </a:r>
            <a:endParaRPr lang="fr-FR" dirty="0"/>
          </a:p>
          <a:p>
            <a:pPr marL="571500" indent="-571500">
              <a:buFont typeface="+mj-lt"/>
              <a:buAutoNum type="romanLcPeriod"/>
            </a:pPr>
            <a:r>
              <a:rPr lang="pl-PL" dirty="0"/>
              <a:t>Lokalny charakter klimatu</a:t>
            </a:r>
            <a:endParaRPr lang="fr-FR" dirty="0"/>
          </a:p>
          <a:p>
            <a:pPr marL="571500" indent="-571500">
              <a:buFont typeface="+mj-lt"/>
              <a:buAutoNum type="romanLcPeriod"/>
            </a:pPr>
            <a:r>
              <a:rPr lang="pl-PL" dirty="0"/>
              <a:t>Charakterystyka projektu</a:t>
            </a:r>
            <a:endParaRPr lang="fr-FR" dirty="0"/>
          </a:p>
          <a:p>
            <a:pPr marL="571500" indent="-571500">
              <a:buFont typeface="+mj-lt"/>
              <a:buAutoNum type="romanLcPeriod"/>
            </a:pPr>
            <a:r>
              <a:rPr lang="pl-PL" dirty="0"/>
              <a:t>Harmonogram konserwacji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48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46126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57250" indent="-857250">
              <a:buFont typeface="+mj-lt"/>
              <a:buAutoNum type="romanLcPeriod"/>
            </a:pPr>
            <a:r>
              <a:rPr lang="pl-PL" dirty="0"/>
              <a:t>Zanieczyszczenie środowiska</a:t>
            </a:r>
            <a:endParaRPr lang="nl-B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513000"/>
              </p:ext>
            </p:extLst>
          </p:nvPr>
        </p:nvGraphicFramePr>
        <p:xfrm>
          <a:off x="457200" y="1600200"/>
          <a:ext cx="8229600" cy="4287520"/>
        </p:xfrm>
        <a:graphic>
          <a:graphicData uri="http://schemas.openxmlformats.org/drawingml/2006/table">
            <a:tbl>
              <a:tblPr firstRow="1">
                <a:tableStyleId>{D113A9D2-9D6B-4929-AA2D-F23B5EE8CBE7}</a:tableStyleId>
              </a:tblPr>
              <a:tblGrid>
                <a:gridCol w="1048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0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Punkty</a:t>
                      </a:r>
                      <a:endParaRPr lang="nl-BE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latin typeface="Trebuchet MS" pitchFamily="34" charset="0"/>
                        </a:rPr>
                        <a:t>Wiejskie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rebuchet MS" pitchFamily="34" charset="0"/>
                        </a:rPr>
                        <a:t>Brak lub bardzo niskie zanieczyszczenia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latin typeface="Trebuchet MS" pitchFamily="34" charset="0"/>
                        </a:rPr>
                        <a:t>Zanieczyszczenia miejskie (lekki przemysł, spaliny samochodowe)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rebuchet MS" pitchFamily="34" charset="0"/>
                        </a:rPr>
                        <a:t>Niskie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rebuchet MS" pitchFamily="34" charset="0"/>
                        </a:rPr>
                        <a:t>Umiarkowane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rebuchet MS" pitchFamily="34" charset="0"/>
                        </a:rPr>
                        <a:t>Wysokie *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latin typeface="Trebuchet MS" pitchFamily="34" charset="0"/>
                        </a:rPr>
                        <a:t>Zanieczyszczenia przemysłowe (agresywne gazy, tlenki żelaza, chemikalia itd.)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rebuchet MS" pitchFamily="34" charset="0"/>
                        </a:rPr>
                        <a:t>Niskie</a:t>
                      </a:r>
                      <a:r>
                        <a:rPr lang="pl-PL" sz="1600" baseline="0" dirty="0">
                          <a:latin typeface="Trebuchet MS" pitchFamily="34" charset="0"/>
                        </a:rPr>
                        <a:t> i umiarkowane</a:t>
                      </a:r>
                      <a:endParaRPr lang="pl-PL" sz="1600" dirty="0">
                        <a:latin typeface="Trebuchet MS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rebuchet MS" pitchFamily="34" charset="0"/>
                        </a:rPr>
                        <a:t>Wysokie *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* </a:t>
                      </a:r>
                      <a:r>
                        <a:rPr lang="pl-PL" sz="1800" dirty="0">
                          <a:solidFill>
                            <a:schemeClr val="bg1"/>
                          </a:solidFill>
                          <a:latin typeface="Trebuchet MS"/>
                        </a:rPr>
                        <a:t>Miejsca o wysokiej korozyjności, skonsultować z ekspertem ds. korozji</a:t>
                      </a:r>
                      <a:r>
                        <a:rPr lang="nl-BE" baseline="0" dirty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nl-B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49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620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Większość materiałów </a:t>
            </a:r>
            <a:br>
              <a:rPr lang="pl-PL" dirty="0"/>
            </a:br>
            <a:r>
              <a:rPr lang="pl-PL" dirty="0"/>
              <a:t>z czasem ulega zniszczeniu</a:t>
            </a:r>
            <a:endParaRPr lang="fr-B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839618"/>
              </p:ext>
            </p:extLst>
          </p:nvPr>
        </p:nvGraphicFramePr>
        <p:xfrm>
          <a:off x="457200" y="1600199"/>
          <a:ext cx="8229600" cy="400693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0772">
                <a:tc>
                  <a:txBody>
                    <a:bodyPr/>
                    <a:lstStyle/>
                    <a:p>
                      <a:r>
                        <a:rPr lang="pl-PL" dirty="0"/>
                        <a:t>Materiał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Kamień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Szkło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Polimery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772"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  <a:p>
                      <a:endParaRPr lang="fr-BE" dirty="0"/>
                    </a:p>
                    <a:p>
                      <a:endParaRPr lang="fr-BE" dirty="0"/>
                    </a:p>
                    <a:p>
                      <a:endParaRPr lang="fr-BE" dirty="0"/>
                    </a:p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6836">
                <a:tc>
                  <a:txBody>
                    <a:bodyPr/>
                    <a:lstStyle/>
                    <a:p>
                      <a:r>
                        <a:rPr lang="pl-PL" dirty="0"/>
                        <a:t>Typ zniszczenia</a:t>
                      </a:r>
                      <a:endParaRPr lang="fr-B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Zużycie</a:t>
                      </a:r>
                      <a:endParaRPr lang="fr-BE" dirty="0"/>
                    </a:p>
                    <a:p>
                      <a:r>
                        <a:rPr lang="pl-PL" dirty="0"/>
                        <a:t>Uszkodzenia </a:t>
                      </a:r>
                      <a:r>
                        <a:rPr lang="fr-BE" dirty="0"/>
                        <a:t>spowodowane zanieczyszczeniem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Pękanie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Kruchość pod wpływem światła UV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1620">
                <a:tc>
                  <a:txBody>
                    <a:bodyPr/>
                    <a:lstStyle/>
                    <a:p>
                      <a:r>
                        <a:rPr lang="pl-PL" dirty="0"/>
                        <a:t>Działania łagodzące skutki</a:t>
                      </a:r>
                      <a:endParaRPr lang="fr-B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Zwykle niepodejmowane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Szkło hartowane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Ulepszone typy materiałów polimerowych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2" descr="http://4.bp.blogspot.com/_jKnJY2a-_E8/SpF8DJNkVTI/AAAAAAAAAQs/j-J64TaOsOI/s400/Step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10509" y="2153511"/>
            <a:ext cx="1800000" cy="126760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encrypted-tbn1.gstatic.com/images?q=tbn:ANd9GcREQP7g6BZ5zrcBmL11bmXD4Y_v7_24j2BPifm3YI4UHjGmeOjTh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25700" y="2153511"/>
            <a:ext cx="1800000" cy="126760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iplasticsupply.com/wp-content/uploads/2010/11/broke-chair-300x22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77036" y="2153511"/>
            <a:ext cx="1800000" cy="126760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55440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7250" indent="-857250">
              <a:buFont typeface="+mj-lt"/>
              <a:buAutoNum type="romanLcPeriod" startAt="2"/>
            </a:pPr>
            <a:r>
              <a:rPr lang="nl-BE" dirty="0"/>
              <a:t>A) </a:t>
            </a:r>
            <a:r>
              <a:rPr lang="pl-PL" dirty="0"/>
              <a:t>Oddziaływanie warunków morskich </a:t>
            </a:r>
            <a:endParaRPr lang="nl-B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646982"/>
              </p:ext>
            </p:extLst>
          </p:nvPr>
        </p:nvGraphicFramePr>
        <p:xfrm>
          <a:off x="457200" y="1600200"/>
          <a:ext cx="8229600" cy="4464486"/>
        </p:xfrm>
        <a:graphic>
          <a:graphicData uri="http://schemas.openxmlformats.org/drawingml/2006/table">
            <a:tbl>
              <a:tblPr firstRow="1">
                <a:tableStyleId>{D113A9D2-9D6B-4929-AA2D-F23B5EE8CBE7}</a:tableStyleId>
              </a:tblPr>
              <a:tblGrid>
                <a:gridCol w="1048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0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Punkty</a:t>
                      </a:r>
                      <a:endParaRPr lang="nl-BE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l-BE" b="1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1" dirty="0">
                          <a:latin typeface="Trebuchet MS" pitchFamily="34" charset="0"/>
                        </a:rPr>
                        <a:t>Oddziaływanie</a:t>
                      </a:r>
                      <a:r>
                        <a:rPr lang="pl-PL" sz="1800" b="1" baseline="0" dirty="0">
                          <a:latin typeface="Trebuchet MS" pitchFamily="34" charset="0"/>
                        </a:rPr>
                        <a:t> stref przybrzeżnych lub morskich</a:t>
                      </a:r>
                      <a:endParaRPr lang="pl-PL" sz="1800" b="1" dirty="0">
                        <a:latin typeface="Trebuchet MS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Niskie		(&gt;1,6 –</a:t>
                      </a:r>
                      <a:r>
                        <a:rPr lang="pl-PL" sz="1800" baseline="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 16km (1-10 mil) od słonej wody) **</a:t>
                      </a:r>
                      <a:endParaRPr lang="pl-PL" sz="1800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pl-PL" sz="1800" kern="1200" dirty="0">
                          <a:solidFill>
                            <a:schemeClr val="bg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Umiarkowane 	(30</a:t>
                      </a:r>
                      <a:r>
                        <a:rPr kumimoji="0" lang="pl-PL" sz="1800" kern="1200" baseline="0" dirty="0">
                          <a:solidFill>
                            <a:schemeClr val="bg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m– 1,6km (100 stóp do 1 mili) od słonej wody)</a:t>
                      </a:r>
                      <a:endParaRPr lang="pl-PL" sz="1800" b="1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Wysokie		(&lt;30m (100 stóp) od słonej wody)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Morskie		(mgła solna lub</a:t>
                      </a:r>
                      <a:r>
                        <a:rPr lang="pl-PL" sz="1800" baseline="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 sporadyczne spryskiwanie) *</a:t>
                      </a:r>
                      <a:endParaRPr lang="pl-PL" sz="1800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566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strike="noStrike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Surowe </a:t>
                      </a:r>
                      <a:r>
                        <a:rPr lang="pl-PL" sz="180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 morskie 	(ciągłe spryskiwanie) *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strike="noStrike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Surowe </a:t>
                      </a:r>
                      <a:r>
                        <a:rPr lang="pl-PL" sz="180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 morskie 	(ciągłe</a:t>
                      </a:r>
                      <a:r>
                        <a:rPr lang="pl-PL" sz="1800" baseline="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 zanurzenie) *</a:t>
                      </a:r>
                      <a:endParaRPr lang="pl-PL" sz="1800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defTabSz="91440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l-PL" sz="1800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* Miejsca o wysokiej korozyjności, skonsultować z ekspertem ds. korozji</a:t>
                      </a:r>
                    </a:p>
                    <a:p>
                      <a:pPr defTabSz="91440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l-PL" sz="1800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** Zakres ten pokazuje, jak daleko migrują chlorki od dużych zbiorników słonowodnych. Niektóre miejsca tego typu są narażone na występowanie chlorków, a w innych ich brak.</a:t>
                      </a:r>
                    </a:p>
                    <a:p>
                      <a:pPr marL="0" indent="0" algn="just">
                        <a:buFont typeface="Arial" charset="0"/>
                        <a:buNone/>
                      </a:pPr>
                      <a:endParaRPr lang="nl-BE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50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371625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57250" indent="-857250">
              <a:buFont typeface="+mj-lt"/>
              <a:buAutoNum type="romanLcPeriod" startAt="2"/>
            </a:pPr>
            <a:r>
              <a:rPr lang="nl-BE" dirty="0"/>
              <a:t>B) </a:t>
            </a:r>
            <a:r>
              <a:rPr lang="pl-PL" dirty="0"/>
              <a:t>Oddziaływanie soli drogowej</a:t>
            </a:r>
            <a:endParaRPr lang="nl-B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662656"/>
              </p:ext>
            </p:extLst>
          </p:nvPr>
        </p:nvGraphicFramePr>
        <p:xfrm>
          <a:off x="457200" y="1600200"/>
          <a:ext cx="8229600" cy="5045320"/>
        </p:xfrm>
        <a:graphic>
          <a:graphicData uri="http://schemas.openxmlformats.org/drawingml/2006/table">
            <a:tbl>
              <a:tblPr firstRow="1">
                <a:tableStyleId>{D113A9D2-9D6B-4929-AA2D-F23B5EE8CBE7}</a:tableStyleId>
              </a:tblPr>
              <a:tblGrid>
                <a:gridCol w="1048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0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Punkty</a:t>
                      </a:r>
                      <a:endParaRPr lang="nl-BE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l-BE" b="1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1" dirty="0">
                          <a:latin typeface="Trebuchet MS" pitchFamily="34" charset="0"/>
                        </a:rPr>
                        <a:t>Oddziaływanie soli drogowej (odległość od drogi lub gruntu)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Brak soli w próbce pobranej z terenu – brak wpływu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Ruch drogowy zbyt niski, aby powodować</a:t>
                      </a:r>
                      <a:r>
                        <a:rPr lang="pl-PL" sz="1800" baseline="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 unoszenie soli z podłoża lub zbyt słaby wiatr, aby przenosić chlorki, na chodnikach nie stosuje się soli</a:t>
                      </a:r>
                      <a:endParaRPr lang="pl-PL" sz="1800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pl-PL" sz="1800" kern="1200" baseline="0" dirty="0">
                          <a:solidFill>
                            <a:schemeClr val="bg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Bardzo niskie </a:t>
                      </a:r>
                      <a:r>
                        <a:rPr lang="nl-BE" dirty="0"/>
                        <a:t>(≥10 m </a:t>
                      </a:r>
                      <a:r>
                        <a:rPr lang="pl-PL" dirty="0"/>
                        <a:t>d</a:t>
                      </a:r>
                      <a:r>
                        <a:rPr lang="nl-BE" dirty="0"/>
                        <a:t>o 1 km (33 </a:t>
                      </a:r>
                      <a:r>
                        <a:rPr lang="pl-PL" dirty="0"/>
                        <a:t>d</a:t>
                      </a:r>
                      <a:r>
                        <a:rPr lang="nl-BE" dirty="0"/>
                        <a:t>o 3280 </a:t>
                      </a:r>
                      <a:r>
                        <a:rPr lang="pl-PL" dirty="0"/>
                        <a:t>stóp</a:t>
                      </a:r>
                      <a:r>
                        <a:rPr lang="nl-BE" dirty="0"/>
                        <a:t>) </a:t>
                      </a:r>
                      <a:r>
                        <a:rPr lang="pl-PL" dirty="0"/>
                        <a:t>lub</a:t>
                      </a:r>
                      <a:r>
                        <a:rPr lang="nl-BE" dirty="0"/>
                        <a:t> 3 </a:t>
                      </a:r>
                      <a:r>
                        <a:rPr lang="pl-PL" dirty="0"/>
                        <a:t>d</a:t>
                      </a:r>
                      <a:r>
                        <a:rPr lang="nl-BE" dirty="0"/>
                        <a:t>o 60 </a:t>
                      </a:r>
                      <a:r>
                        <a:rPr lang="pl-PL" dirty="0"/>
                        <a:t>piętra</a:t>
                      </a:r>
                      <a:r>
                        <a:rPr lang="nl-BE" dirty="0"/>
                        <a:t>) **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kern="1200" baseline="0" dirty="0">
                          <a:solidFill>
                            <a:schemeClr val="bg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Niskie </a:t>
                      </a:r>
                      <a:r>
                        <a:rPr lang="nl-BE" baseline="0" dirty="0"/>
                        <a:t>(&lt; 10 </a:t>
                      </a:r>
                      <a:r>
                        <a:rPr lang="pl-PL" baseline="0" dirty="0"/>
                        <a:t>d</a:t>
                      </a:r>
                      <a:r>
                        <a:rPr lang="nl-BE" baseline="0" dirty="0"/>
                        <a:t>o 500 m (33 </a:t>
                      </a:r>
                      <a:r>
                        <a:rPr lang="pl-PL" baseline="0" dirty="0"/>
                        <a:t>d</a:t>
                      </a:r>
                      <a:r>
                        <a:rPr lang="nl-BE" baseline="0" dirty="0"/>
                        <a:t>o 1600 </a:t>
                      </a:r>
                      <a:r>
                        <a:rPr lang="pl-PL" baseline="0" dirty="0"/>
                        <a:t>stóp</a:t>
                      </a:r>
                      <a:r>
                        <a:rPr lang="nl-BE" baseline="0" dirty="0"/>
                        <a:t>) </a:t>
                      </a:r>
                      <a:r>
                        <a:rPr lang="pl-PL" baseline="0" dirty="0"/>
                        <a:t>lub </a:t>
                      </a:r>
                      <a:r>
                        <a:rPr lang="nl-BE" baseline="0" dirty="0"/>
                        <a:t>2 </a:t>
                      </a:r>
                      <a:r>
                        <a:rPr lang="pl-PL" baseline="0" dirty="0"/>
                        <a:t>d</a:t>
                      </a:r>
                      <a:r>
                        <a:rPr lang="nl-BE" baseline="0" dirty="0"/>
                        <a:t>o 34 </a:t>
                      </a:r>
                      <a:r>
                        <a:rPr lang="pl-PL" baseline="0" dirty="0"/>
                        <a:t>piętra</a:t>
                      </a:r>
                      <a:r>
                        <a:rPr lang="nl-BE" baseline="0" dirty="0"/>
                        <a:t>) **</a:t>
                      </a:r>
                      <a:endParaRPr kumimoji="0" lang="pl-PL" sz="1800" kern="1200" baseline="0" dirty="0">
                        <a:solidFill>
                          <a:schemeClr val="bg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kern="1200" baseline="0" dirty="0">
                          <a:solidFill>
                            <a:schemeClr val="bg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Umiarkowane </a:t>
                      </a:r>
                      <a:r>
                        <a:rPr lang="nl-BE" dirty="0"/>
                        <a:t>(&lt; 3 </a:t>
                      </a:r>
                      <a:r>
                        <a:rPr lang="pl-PL" dirty="0"/>
                        <a:t>d</a:t>
                      </a:r>
                      <a:r>
                        <a:rPr lang="nl-BE" dirty="0"/>
                        <a:t>o 100 m (10 </a:t>
                      </a:r>
                      <a:r>
                        <a:rPr lang="pl-PL" dirty="0"/>
                        <a:t>d</a:t>
                      </a:r>
                      <a:r>
                        <a:rPr lang="nl-BE" dirty="0"/>
                        <a:t>o 328 </a:t>
                      </a:r>
                      <a:r>
                        <a:rPr lang="pl-PL" dirty="0"/>
                        <a:t>stóp</a:t>
                      </a:r>
                      <a:r>
                        <a:rPr lang="nl-BE" dirty="0"/>
                        <a:t>) </a:t>
                      </a:r>
                      <a:r>
                        <a:rPr lang="pl-PL" dirty="0"/>
                        <a:t>lub</a:t>
                      </a:r>
                      <a:r>
                        <a:rPr lang="nl-BE" dirty="0"/>
                        <a:t> 1 </a:t>
                      </a:r>
                      <a:r>
                        <a:rPr lang="pl-PL" dirty="0"/>
                        <a:t>d</a:t>
                      </a:r>
                      <a:r>
                        <a:rPr lang="nl-BE" dirty="0"/>
                        <a:t>o 22 </a:t>
                      </a:r>
                      <a:r>
                        <a:rPr lang="pl-PL" dirty="0"/>
                        <a:t>piętra</a:t>
                      </a:r>
                      <a:r>
                        <a:rPr lang="nl-BE" dirty="0"/>
                        <a:t>) **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pl-PL" sz="1800" kern="1200" baseline="0" dirty="0">
                          <a:solidFill>
                            <a:schemeClr val="bg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Wysokie </a:t>
                      </a:r>
                      <a:r>
                        <a:rPr lang="nl-BE" baseline="0" dirty="0"/>
                        <a:t>(&lt;2 </a:t>
                      </a:r>
                      <a:r>
                        <a:rPr lang="pl-PL" baseline="0" dirty="0"/>
                        <a:t>d</a:t>
                      </a:r>
                      <a:r>
                        <a:rPr lang="nl-BE" baseline="0" dirty="0"/>
                        <a:t>o 50 m (6.5 </a:t>
                      </a:r>
                      <a:r>
                        <a:rPr lang="pl-PL" baseline="0" dirty="0"/>
                        <a:t>d</a:t>
                      </a:r>
                      <a:r>
                        <a:rPr lang="nl-BE" baseline="0" dirty="0"/>
                        <a:t>o 164 </a:t>
                      </a:r>
                      <a:r>
                        <a:rPr lang="pl-PL" baseline="0" dirty="0"/>
                        <a:t>stóp</a:t>
                      </a:r>
                      <a:r>
                        <a:rPr lang="nl-BE" baseline="0" dirty="0"/>
                        <a:t>) </a:t>
                      </a:r>
                      <a:r>
                        <a:rPr lang="pl-PL" baseline="0" dirty="0"/>
                        <a:t>lub</a:t>
                      </a:r>
                      <a:r>
                        <a:rPr lang="nl-BE" baseline="0" dirty="0"/>
                        <a:t> 1 </a:t>
                      </a:r>
                      <a:r>
                        <a:rPr lang="pl-PL" baseline="0" dirty="0"/>
                        <a:t>d</a:t>
                      </a:r>
                      <a:r>
                        <a:rPr lang="nl-BE" baseline="0" dirty="0"/>
                        <a:t>o 3 </a:t>
                      </a:r>
                      <a:r>
                        <a:rPr lang="pl-PL" baseline="0" dirty="0"/>
                        <a:t>piętra</a:t>
                      </a:r>
                      <a:r>
                        <a:rPr lang="nl-BE" baseline="0" dirty="0"/>
                        <a:t>) * **</a:t>
                      </a:r>
                      <a:endParaRPr kumimoji="0" lang="pl-PL" sz="1800" kern="1200" baseline="0" dirty="0">
                        <a:solidFill>
                          <a:schemeClr val="bg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defTabSz="91440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l-BE" dirty="0"/>
                        <a:t>* </a:t>
                      </a:r>
                      <a:r>
                        <a:rPr lang="pl-PL" sz="1800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Miejsca o wysokiej korozyjności, skonsultować z ekspertem ds. korozji</a:t>
                      </a:r>
                    </a:p>
                    <a:p>
                      <a:pPr defTabSz="91440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l-PL" sz="1800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** Zakres ten pokazuje, jak daleko migrują chlorki od małych wiejskich i dużych bardzo zatłoczonych dróg. Powierzchniowe stężenie chlorków. </a:t>
                      </a:r>
                      <a:endParaRPr lang="nl-BE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indent="0" algn="just">
                        <a:buFont typeface="Arial" charset="0"/>
                        <a:buNone/>
                      </a:pPr>
                      <a:r>
                        <a:rPr lang="pl-PL" dirty="0">
                          <a:solidFill>
                            <a:sysClr val="windowText" lastClr="000000"/>
                          </a:solidFill>
                        </a:rPr>
                        <a:t>Uwaga</a:t>
                      </a:r>
                      <a:r>
                        <a:rPr lang="nl-BE" dirty="0">
                          <a:solidFill>
                            <a:sysClr val="windowText" lastClr="000000"/>
                          </a:solidFill>
                        </a:rPr>
                        <a:t>:</a:t>
                      </a:r>
                      <a:r>
                        <a:rPr lang="nl-BE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pl-PL" baseline="0" dirty="0">
                          <a:solidFill>
                            <a:sysClr val="windowText" lastClr="000000"/>
                          </a:solidFill>
                        </a:rPr>
                        <a:t>jeżeli równocześnie występuje oddziaływanie warunków przybrzeżnych i obecność soli drogowej, skonsultować się z ekspertem ds. korozji</a:t>
                      </a:r>
                      <a:endParaRPr lang="nl-B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51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13346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57250" indent="-857250">
              <a:buFont typeface="+mj-lt"/>
              <a:buAutoNum type="romanLcPeriod" startAt="3"/>
            </a:pPr>
            <a:r>
              <a:rPr lang="pl-PL" dirty="0"/>
              <a:t>Lokalny charakter klimatu</a:t>
            </a:r>
            <a:endParaRPr lang="nl-B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164755"/>
              </p:ext>
            </p:extLst>
          </p:nvPr>
        </p:nvGraphicFramePr>
        <p:xfrm>
          <a:off x="457200" y="1600200"/>
          <a:ext cx="8229600" cy="4106400"/>
        </p:xfrm>
        <a:graphic>
          <a:graphicData uri="http://schemas.openxmlformats.org/drawingml/2006/table">
            <a:tbl>
              <a:tblPr firstRow="1">
                <a:tableStyleId>{D113A9D2-9D6B-4929-AA2D-F23B5EE8CBE7}</a:tableStyleId>
              </a:tblPr>
              <a:tblGrid>
                <a:gridCol w="1048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0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Punkty</a:t>
                      </a:r>
                      <a:endParaRPr lang="nl-BE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-1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Umiarkowany lub zimny klimat, regularne obfite opady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-1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pl-PL" sz="1800" kern="1200" dirty="0">
                          <a:solidFill>
                            <a:schemeClr val="bg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Ciepły lub zimny klimat o typowej wilgotności poniżej 50%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Umiarkowany lub zimny klimat,</a:t>
                      </a:r>
                      <a:r>
                        <a:rPr lang="pl-PL" sz="1800" baseline="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 sporadyczne silne opady deszczu</a:t>
                      </a:r>
                      <a:endParaRPr lang="pl-PL" sz="1800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Tropikalny</a:t>
                      </a:r>
                      <a:r>
                        <a:rPr lang="pl-PL" sz="1800" baseline="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 lub podzwrotnikowy, wilgotny, regularne lub sezonowe silne opady deszczu</a:t>
                      </a:r>
                      <a:endParaRPr lang="pl-PL" sz="1800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Umiarkowany klimat, rzadkie deszcze, wilgotność</a:t>
                      </a:r>
                      <a:r>
                        <a:rPr lang="pl-PL" sz="1800" baseline="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 ponad 50%</a:t>
                      </a:r>
                      <a:endParaRPr lang="pl-PL" sz="1800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Regularne bardzo lekkie deszcze lub częste mgły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Ciepły, wilgotność ponad 50%, bardzo słabe</a:t>
                      </a:r>
                      <a:r>
                        <a:rPr lang="pl-PL" sz="1800" baseline="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 lub brak opadów deszczu ***</a:t>
                      </a:r>
                      <a:endParaRPr lang="pl-PL" sz="1800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defTabSz="91440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l-BE" dirty="0">
                          <a:solidFill>
                            <a:schemeClr val="bg1"/>
                          </a:solidFill>
                        </a:rPr>
                        <a:t>*** </a:t>
                      </a:r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J</a:t>
                      </a:r>
                      <a:r>
                        <a:rPr lang="pl-PL" sz="1800" dirty="0">
                          <a:solidFill>
                            <a:schemeClr val="bg1"/>
                          </a:solidFill>
                          <a:latin typeface="Trebuchet MS"/>
                        </a:rPr>
                        <a:t>eżeli jednocześnie występuje sól lub zanieczyszczenia należy skonsultować z ekspertem ds. korozji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52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864855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7802"/>
            <a:ext cx="8229600" cy="1143000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LcPeriod" startAt="4"/>
            </a:pPr>
            <a:r>
              <a:rPr lang="pl-PL" dirty="0"/>
              <a:t>Charakterystyka projektu</a:t>
            </a:r>
            <a:endParaRPr lang="nl-B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96564"/>
              </p:ext>
            </p:extLst>
          </p:nvPr>
        </p:nvGraphicFramePr>
        <p:xfrm>
          <a:off x="298580" y="847845"/>
          <a:ext cx="8388220" cy="5097880"/>
        </p:xfrm>
        <a:graphic>
          <a:graphicData uri="http://schemas.openxmlformats.org/drawingml/2006/table">
            <a:tbl>
              <a:tblPr firstRow="1">
                <a:tableStyleId>{D113A9D2-9D6B-4929-AA2D-F23B5EE8CBE7}</a:tableStyleId>
              </a:tblPr>
              <a:tblGrid>
                <a:gridCol w="1007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0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Punkty</a:t>
                      </a:r>
                      <a:endParaRPr lang="nl-BE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pl-PL" sz="180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Powierzchnie swobodnie </a:t>
                      </a:r>
                      <a:r>
                        <a:rPr lang="pl-PL" sz="1800" baseline="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wystawione na łatwe zmywanie przez deszcz</a:t>
                      </a:r>
                      <a:endParaRPr lang="pl-PL" sz="1800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pl-PL" sz="1800" kern="1200" dirty="0">
                          <a:solidFill>
                            <a:schemeClr val="bg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Powierzchnie pionowe z pionowym kierunkiem lub bez wykończenia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-2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Powierzchnie </a:t>
                      </a:r>
                      <a:r>
                        <a:rPr lang="pl-PL" sz="1800" baseline="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wytrawione, </a:t>
                      </a:r>
                      <a:r>
                        <a:rPr lang="pl-PL" sz="1800" baseline="0" dirty="0" err="1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elektropolerowane</a:t>
                      </a:r>
                      <a:r>
                        <a:rPr lang="pl-PL" sz="1800" baseline="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 lub </a:t>
                      </a:r>
                      <a:br>
                        <a:rPr lang="pl-PL" sz="1800" baseline="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</a:br>
                      <a:r>
                        <a:rPr lang="pl-PL" sz="1800" baseline="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o chropowatości </a:t>
                      </a:r>
                      <a:r>
                        <a:rPr lang="pl-PL" sz="1800" baseline="0" dirty="0">
                          <a:solidFill>
                            <a:schemeClr val="bg1"/>
                          </a:solidFill>
                          <a:latin typeface="Trebuchet MS" pitchFamily="34" charset="0"/>
                          <a:sym typeface="Symbol"/>
                        </a:rPr>
                        <a:t>R</a:t>
                      </a:r>
                      <a:r>
                        <a:rPr lang="pl-PL" sz="1800" baseline="-25000" dirty="0">
                          <a:solidFill>
                            <a:schemeClr val="bg1"/>
                          </a:solidFill>
                          <a:latin typeface="Trebuchet MS" pitchFamily="34" charset="0"/>
                          <a:sym typeface="Symbol"/>
                        </a:rPr>
                        <a:t>a</a:t>
                      </a:r>
                      <a:r>
                        <a:rPr lang="pl-PL" sz="1800" baseline="0" dirty="0">
                          <a:solidFill>
                            <a:schemeClr val="bg1"/>
                          </a:solidFill>
                          <a:latin typeface="Trebuchet MS" pitchFamily="34" charset="0"/>
                          <a:sym typeface="Symbol"/>
                        </a:rPr>
                        <a:t> 0,3 mm </a:t>
                      </a:r>
                      <a:r>
                        <a:rPr lang="nl-BE" baseline="0" dirty="0"/>
                        <a:t>(12</a:t>
                      </a:r>
                      <a:r>
                        <a:rPr lang="pl-PL" baseline="0" dirty="0"/>
                        <a:t> </a:t>
                      </a:r>
                      <a:r>
                        <a:rPr lang="nl-BE" i="1" baseline="0" dirty="0"/>
                        <a:t>µ</a:t>
                      </a:r>
                      <a:r>
                        <a:rPr lang="nl-BE" baseline="0" dirty="0"/>
                        <a:t>in)</a:t>
                      </a:r>
                      <a:endParaRPr lang="nl-BE" dirty="0"/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-1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pl-PL" sz="1800" kern="1200" dirty="0">
                          <a:solidFill>
                            <a:schemeClr val="bg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Chropowatość wykończenia powierzchni </a:t>
                      </a:r>
                      <a:r>
                        <a:rPr lang="nl-BE" baseline="0" dirty="0"/>
                        <a:t>R</a:t>
                      </a:r>
                      <a:r>
                        <a:rPr lang="nl-BE" baseline="-30000" dirty="0"/>
                        <a:t>a</a:t>
                      </a:r>
                      <a:r>
                        <a:rPr lang="nl-BE" baseline="0" dirty="0"/>
                        <a:t> 0</a:t>
                      </a:r>
                      <a:r>
                        <a:rPr lang="pl-PL" baseline="0" dirty="0"/>
                        <a:t>,</a:t>
                      </a:r>
                      <a:r>
                        <a:rPr lang="nl-BE" baseline="0" dirty="0"/>
                        <a:t>3 </a:t>
                      </a:r>
                      <a:r>
                        <a:rPr lang="nl-BE" i="1" baseline="0" dirty="0"/>
                        <a:t>µ</a:t>
                      </a:r>
                      <a:r>
                        <a:rPr lang="nl-BE" baseline="0" dirty="0"/>
                        <a:t>m (12</a:t>
                      </a:r>
                      <a:r>
                        <a:rPr lang="pl-PL" baseline="0" dirty="0"/>
                        <a:t> </a:t>
                      </a:r>
                      <a:r>
                        <a:rPr lang="nl-BE" i="1" baseline="0" dirty="0"/>
                        <a:t>µ</a:t>
                      </a:r>
                      <a:r>
                        <a:rPr lang="nl-BE" baseline="0" dirty="0"/>
                        <a:t>in) &lt; X ≤ R</a:t>
                      </a:r>
                      <a:r>
                        <a:rPr lang="nl-BE" baseline="-30000" dirty="0"/>
                        <a:t>a</a:t>
                      </a:r>
                      <a:r>
                        <a:rPr lang="nl-BE" baseline="0" dirty="0"/>
                        <a:t> 0</a:t>
                      </a:r>
                      <a:r>
                        <a:rPr lang="pl-PL" baseline="0" dirty="0"/>
                        <a:t>,</a:t>
                      </a:r>
                      <a:r>
                        <a:rPr lang="nl-BE" baseline="0" dirty="0"/>
                        <a:t>5 </a:t>
                      </a:r>
                      <a:r>
                        <a:rPr lang="nl-BE" i="1" baseline="0" dirty="0"/>
                        <a:t>µ</a:t>
                      </a:r>
                      <a:r>
                        <a:rPr lang="nl-BE" baseline="0" dirty="0"/>
                        <a:t>m (20</a:t>
                      </a:r>
                      <a:r>
                        <a:rPr lang="nl-BE" i="1" baseline="0" dirty="0"/>
                        <a:t>µ</a:t>
                      </a:r>
                      <a:r>
                        <a:rPr lang="nl-BE" baseline="0" dirty="0"/>
                        <a:t>in)</a:t>
                      </a:r>
                      <a:endParaRPr kumimoji="0" lang="pl-PL" sz="1800" kern="1200" dirty="0">
                        <a:solidFill>
                          <a:schemeClr val="bg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kern="1200" dirty="0">
                          <a:solidFill>
                            <a:schemeClr val="bg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Chropowatość wykończenia powierzchni</a:t>
                      </a:r>
                      <a:r>
                        <a:rPr kumimoji="0" lang="pl-PL" sz="1800" kern="1200" dirty="0">
                          <a:solidFill>
                            <a:schemeClr val="bg1"/>
                          </a:solidFill>
                          <a:latin typeface="Trebuchet MS" pitchFamily="34" charset="0"/>
                          <a:ea typeface="+mn-ea"/>
                          <a:cs typeface="+mn-cs"/>
                          <a:sym typeface="Symbol"/>
                        </a:rPr>
                        <a:t> </a:t>
                      </a:r>
                      <a:r>
                        <a:rPr lang="nl-BE" baseline="0" dirty="0"/>
                        <a:t>R</a:t>
                      </a:r>
                      <a:r>
                        <a:rPr lang="nl-BE" baseline="-30000" dirty="0"/>
                        <a:t>a</a:t>
                      </a:r>
                      <a:r>
                        <a:rPr lang="nl-BE" baseline="0" dirty="0"/>
                        <a:t> 0</a:t>
                      </a:r>
                      <a:r>
                        <a:rPr lang="pl-PL" baseline="0" dirty="0"/>
                        <a:t>,</a:t>
                      </a:r>
                      <a:r>
                        <a:rPr lang="nl-BE" baseline="0" dirty="0"/>
                        <a:t>5 </a:t>
                      </a:r>
                      <a:r>
                        <a:rPr lang="nl-BE" i="1" baseline="0" dirty="0"/>
                        <a:t>µ</a:t>
                      </a:r>
                      <a:r>
                        <a:rPr lang="nl-BE" baseline="0" dirty="0"/>
                        <a:t>m (20</a:t>
                      </a:r>
                      <a:r>
                        <a:rPr lang="pl-PL" baseline="0" dirty="0"/>
                        <a:t> </a:t>
                      </a:r>
                      <a:r>
                        <a:rPr lang="nl-BE" i="1" baseline="0" dirty="0"/>
                        <a:t>µ</a:t>
                      </a:r>
                      <a:r>
                        <a:rPr lang="nl-BE" baseline="0" dirty="0"/>
                        <a:t>in) &lt; X ≤ R</a:t>
                      </a:r>
                      <a:r>
                        <a:rPr lang="nl-BE" baseline="-30000" dirty="0"/>
                        <a:t>a</a:t>
                      </a:r>
                      <a:r>
                        <a:rPr lang="nl-BE" baseline="0" dirty="0"/>
                        <a:t> 1 </a:t>
                      </a:r>
                      <a:r>
                        <a:rPr lang="nl-BE" i="1" baseline="0" dirty="0"/>
                        <a:t>µ</a:t>
                      </a:r>
                      <a:r>
                        <a:rPr lang="nl-BE" baseline="0" dirty="0"/>
                        <a:t>m (40</a:t>
                      </a:r>
                      <a:r>
                        <a:rPr lang="pl-PL" baseline="0" dirty="0"/>
                        <a:t> </a:t>
                      </a:r>
                      <a:r>
                        <a:rPr lang="nl-BE" i="1" baseline="0" dirty="0"/>
                        <a:t>µ</a:t>
                      </a:r>
                      <a:r>
                        <a:rPr lang="nl-BE" baseline="0" dirty="0"/>
                        <a:t>in)</a:t>
                      </a:r>
                      <a:endParaRPr kumimoji="0" lang="pl-PL" sz="1800" kern="1200" dirty="0">
                        <a:solidFill>
                          <a:schemeClr val="bg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kern="1200" dirty="0">
                          <a:solidFill>
                            <a:schemeClr val="bg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Chropowatość wykończenia powierzchni</a:t>
                      </a:r>
                      <a:r>
                        <a:rPr kumimoji="0" lang="pl-PL" sz="1800" kern="1200" baseline="0" dirty="0">
                          <a:solidFill>
                            <a:schemeClr val="bg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nl-BE" baseline="0" dirty="0"/>
                        <a:t>R</a:t>
                      </a:r>
                      <a:r>
                        <a:rPr lang="nl-BE" baseline="-30000" dirty="0"/>
                        <a:t>a</a:t>
                      </a:r>
                      <a:r>
                        <a:rPr lang="nl-BE" baseline="0" dirty="0"/>
                        <a:t> 1 </a:t>
                      </a:r>
                      <a:r>
                        <a:rPr lang="nl-BE" i="1" baseline="0" dirty="0"/>
                        <a:t>µ</a:t>
                      </a:r>
                      <a:r>
                        <a:rPr lang="nl-BE" baseline="0" dirty="0"/>
                        <a:t>m (40</a:t>
                      </a:r>
                      <a:r>
                        <a:rPr lang="pl-PL" baseline="0" dirty="0"/>
                        <a:t> </a:t>
                      </a:r>
                      <a:r>
                        <a:rPr lang="nl-BE" i="1" baseline="0" dirty="0"/>
                        <a:t>µ</a:t>
                      </a:r>
                      <a:r>
                        <a:rPr lang="nl-BE" baseline="0" dirty="0"/>
                        <a:t>in)</a:t>
                      </a:r>
                      <a:endParaRPr lang="nl-BE" dirty="0"/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pl-PL" sz="1800" kern="1200" dirty="0">
                          <a:solidFill>
                            <a:schemeClr val="bg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Miejsca osłonięte lub otwarte szczeliny </a:t>
                      </a:r>
                      <a:r>
                        <a:rPr lang="nl-BE" baseline="0" dirty="0"/>
                        <a:t>***</a:t>
                      </a:r>
                      <a:endParaRPr kumimoji="0" lang="pl-PL" sz="1800" kern="1200" dirty="0">
                        <a:solidFill>
                          <a:schemeClr val="bg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pl-PL" sz="1800" kern="1200" dirty="0">
                          <a:solidFill>
                            <a:schemeClr val="bg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Powierzchnie poziome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pl-PL" sz="1800" kern="1200" dirty="0">
                          <a:solidFill>
                            <a:schemeClr val="bg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Powierzchnie poziome</a:t>
                      </a:r>
                      <a:r>
                        <a:rPr kumimoji="0" lang="pl-PL" sz="1800" kern="1200" baseline="0" dirty="0">
                          <a:solidFill>
                            <a:schemeClr val="bg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z kie</a:t>
                      </a:r>
                      <a:r>
                        <a:rPr kumimoji="0" lang="pl-PL" sz="1800" kern="1200" dirty="0">
                          <a:solidFill>
                            <a:schemeClr val="bg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runkowym wykończeniem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defTabSz="91440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l-BE" dirty="0"/>
                        <a:t>*** </a:t>
                      </a:r>
                      <a:r>
                        <a:rPr lang="pl-PL" dirty="0"/>
                        <a:t>J</a:t>
                      </a:r>
                      <a:r>
                        <a:rPr lang="pl-PL" sz="1800" dirty="0">
                          <a:solidFill>
                            <a:schemeClr val="bg1"/>
                          </a:solidFill>
                          <a:latin typeface="Trebuchet MS"/>
                        </a:rPr>
                        <a:t>eżeli jednocześnie występuje sól lub zanieczyszczenia należy skonsultować z ekspertem ds. korozji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53</a:t>
            </a:fld>
            <a:endParaRPr lang="fr-BE"/>
          </a:p>
        </p:txBody>
      </p:sp>
      <p:sp>
        <p:nvSpPr>
          <p:cNvPr id="6" name="Rectangle à coins arrondis 5"/>
          <p:cNvSpPr/>
          <p:nvPr/>
        </p:nvSpPr>
        <p:spPr>
          <a:xfrm>
            <a:off x="218660" y="6016487"/>
            <a:ext cx="8468140" cy="7896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hlinkClick r:id="rId2"/>
              </a:rPr>
              <a:t>Tabela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ta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pokazuje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,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że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odporność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na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korozję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zależy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również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od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wykończenia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powierzchni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. Aby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uzyskać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więcej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informacji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na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temat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dostępnych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metod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wykańczania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powierzchni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,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prosimy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przejść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do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Modułu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08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108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57250" indent="-857250">
              <a:buFont typeface="+mj-lt"/>
              <a:buAutoNum type="romanLcPeriod" startAt="5"/>
            </a:pPr>
            <a:r>
              <a:rPr lang="pl-PL" dirty="0"/>
              <a:t>Harmonogram konserwacji</a:t>
            </a:r>
            <a:endParaRPr lang="nl-B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78590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>
                <a:tableStyleId>{D113A9D2-9D6B-4929-AA2D-F23B5EE8CBE7}</a:tableStyleId>
              </a:tblPr>
              <a:tblGrid>
                <a:gridCol w="1048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0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Punkty</a:t>
                      </a:r>
                      <a:endParaRPr lang="nl-BE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rebuchet MS" pitchFamily="34" charset="0"/>
                        </a:rPr>
                        <a:t>Brak czyszczenia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-1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rebuchet MS" pitchFamily="34" charset="0"/>
                        </a:rPr>
                        <a:t>Mycie przynajmniej</a:t>
                      </a:r>
                      <a:r>
                        <a:rPr lang="pl-PL" sz="1600" baseline="0" dirty="0">
                          <a:latin typeface="Trebuchet MS" pitchFamily="34" charset="0"/>
                        </a:rPr>
                        <a:t> w sposób naturalny</a:t>
                      </a:r>
                      <a:endParaRPr lang="pl-PL" sz="1600" dirty="0">
                        <a:latin typeface="Trebuchet MS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-2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rebuchet MS" pitchFamily="34" charset="0"/>
                        </a:rPr>
                        <a:t>Czyszczenie cztery lub</a:t>
                      </a:r>
                      <a:r>
                        <a:rPr lang="pl-PL" sz="1600" baseline="0" dirty="0">
                          <a:latin typeface="Trebuchet MS" pitchFamily="34" charset="0"/>
                        </a:rPr>
                        <a:t> więcej razy w roku</a:t>
                      </a:r>
                      <a:endParaRPr lang="pl-PL" sz="1600" dirty="0">
                        <a:latin typeface="Trebuchet MS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-3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rebuchet MS" pitchFamily="34" charset="0"/>
                        </a:rPr>
                        <a:t>Czyszczenie przynajmniej co miesiąc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54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41037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System punktacji doboru stali nierdzewnej</a:t>
            </a:r>
            <a:endParaRPr lang="nl-B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154368"/>
              </p:ext>
            </p:extLst>
          </p:nvPr>
        </p:nvGraphicFramePr>
        <p:xfrm>
          <a:off x="457200" y="1600200"/>
          <a:ext cx="8239189" cy="3581400"/>
        </p:xfrm>
        <a:graphic>
          <a:graphicData uri="http://schemas.openxmlformats.org/drawingml/2006/table">
            <a:tbl>
              <a:tblPr firstRow="1">
                <a:tableStyleId>{D113A9D2-9D6B-4929-AA2D-F23B5EE8CBE7}</a:tableStyleId>
              </a:tblPr>
              <a:tblGrid>
                <a:gridCol w="1259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9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Suma punktów</a:t>
                      </a:r>
                      <a:endParaRPr lang="nl-BE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latin typeface="Trebuchet MS" pitchFamily="34" charset="0"/>
                        </a:rPr>
                        <a:t>Zalecane</a:t>
                      </a:r>
                      <a:r>
                        <a:rPr lang="pl-PL" sz="1800" baseline="0" dirty="0">
                          <a:latin typeface="Trebuchet MS" pitchFamily="34" charset="0"/>
                        </a:rPr>
                        <a:t> gatunki stali nierdzewnych</a:t>
                      </a:r>
                      <a:endParaRPr lang="pl-PL" sz="1800" dirty="0">
                        <a:latin typeface="Trebuchet MS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0 </a:t>
                      </a:r>
                      <a:r>
                        <a:rPr lang="pl-PL"/>
                        <a:t>d</a:t>
                      </a:r>
                      <a:r>
                        <a:rPr lang="nl-BE"/>
                        <a:t>o </a:t>
                      </a:r>
                      <a:r>
                        <a:rPr lang="nl-BE" dirty="0"/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latin typeface="Trebuchet MS" pitchFamily="34" charset="0"/>
                        </a:rPr>
                        <a:t>Gatunek typu 304/304L jest zwykle najbardziej opłacalny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latin typeface="Trebuchet MS" pitchFamily="34" charset="0"/>
                        </a:rPr>
                        <a:t>Gatunek typu 316/316L lub 444 jest zwykle najbardziej opłacalny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latin typeface="Trebuchet MS" pitchFamily="34" charset="0"/>
                        </a:rPr>
                        <a:t>Zalecany gatunek 317L lub o wyższej odporności korozyjnej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≥ 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latin typeface="Trebuchet MS" pitchFamily="34" charset="0"/>
                        </a:rPr>
                        <a:t>Wymaga</a:t>
                      </a:r>
                      <a:r>
                        <a:rPr lang="pl-PL" sz="1800" baseline="0" dirty="0">
                          <a:latin typeface="Trebuchet MS" pitchFamily="34" charset="0"/>
                        </a:rPr>
                        <a:t>ne gatunki o wyższej odporności korozyjnej takie jak: </a:t>
                      </a:r>
                      <a:br>
                        <a:rPr lang="pl-PL" sz="1800" baseline="0" dirty="0">
                          <a:latin typeface="Trebuchet MS" pitchFamily="34" charset="0"/>
                        </a:rPr>
                      </a:br>
                      <a:r>
                        <a:rPr lang="nl-BE" dirty="0"/>
                        <a:t>4462, 317LMN, 904L, </a:t>
                      </a:r>
                      <a:r>
                        <a:rPr lang="pl-PL" sz="1800" baseline="0" dirty="0" err="1">
                          <a:latin typeface="Trebuchet MS" pitchFamily="34" charset="0"/>
                        </a:rPr>
                        <a:t>superduplex</a:t>
                      </a:r>
                      <a:r>
                        <a:rPr lang="pl-PL" sz="1800" baseline="0" dirty="0">
                          <a:latin typeface="Trebuchet MS" pitchFamily="34" charset="0"/>
                        </a:rPr>
                        <a:t>, </a:t>
                      </a:r>
                      <a:r>
                        <a:rPr lang="pl-PL" sz="1800" baseline="0" dirty="0" err="1">
                          <a:latin typeface="Trebuchet MS" pitchFamily="34" charset="0"/>
                        </a:rPr>
                        <a:t>superferrytyczne</a:t>
                      </a:r>
                      <a:r>
                        <a:rPr lang="pl-PL" sz="1800" baseline="0" dirty="0">
                          <a:latin typeface="Trebuchet MS" pitchFamily="34" charset="0"/>
                        </a:rPr>
                        <a:t> lub </a:t>
                      </a:r>
                      <a:r>
                        <a:rPr lang="pl-PL" sz="1800" baseline="0" dirty="0" err="1">
                          <a:latin typeface="Trebuchet MS" pitchFamily="34" charset="0"/>
                        </a:rPr>
                        <a:t>superaustenityczne</a:t>
                      </a:r>
                      <a:r>
                        <a:rPr lang="pl-PL" sz="1800" baseline="0" dirty="0">
                          <a:latin typeface="Trebuchet MS" pitchFamily="34" charset="0"/>
                        </a:rPr>
                        <a:t> z 6% Mo.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Uwaga</a:t>
                      </a:r>
                      <a:r>
                        <a:rPr lang="nl-BE" sz="1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pl-PL" sz="1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Porównaj załącznik z oznaczeniami gatunków wg EN</a:t>
                      </a:r>
                      <a:endParaRPr lang="nl-BE" sz="1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nl-B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55</a:t>
            </a:fld>
            <a:endParaRPr lang="fr-BE"/>
          </a:p>
        </p:txBody>
      </p:sp>
      <p:sp>
        <p:nvSpPr>
          <p:cNvPr id="6" name="Rectangle à coins arrondis 5"/>
          <p:cNvSpPr/>
          <p:nvPr/>
        </p:nvSpPr>
        <p:spPr>
          <a:xfrm>
            <a:off x="273969" y="5547042"/>
            <a:ext cx="8468140" cy="10556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0000"/>
                </a:solidFill>
                <a:hlinkClick r:id="rId2"/>
              </a:rPr>
              <a:t>Dobór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odpowiednich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gatunków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stali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nierdzewnych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pozwala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na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zachowanie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niskiego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kosztu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życia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produktu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.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Wpływa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też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na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zdecydowane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ograniczenie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kosztów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związanych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z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utrzymaniem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i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modernizacją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danej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konstrukcji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.  </a:t>
            </a:r>
            <a:r>
              <a:rPr lang="nl-BE" dirty="0">
                <a:solidFill>
                  <a:srgbClr val="FF0000"/>
                </a:solidFill>
                <a:hlinkClick r:id="rId2"/>
              </a:rPr>
              <a:t>Więcej informacji na ten temat można znaleźć w Module 11.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2117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Wnioski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/>
              <a:t>Prawidłowy dobór odpowiedniego gatunku stali nierdzewnej dla danej aplikacji </a:t>
            </a:r>
            <a:br>
              <a:rPr lang="pl-PL" dirty="0"/>
            </a:br>
            <a:r>
              <a:rPr lang="pl-PL" dirty="0"/>
              <a:t>i środowiska wymaga szczególnej uwagi.</a:t>
            </a:r>
          </a:p>
          <a:p>
            <a:pPr algn="just"/>
            <a:endParaRPr lang="fr-FR" dirty="0"/>
          </a:p>
          <a:p>
            <a:pPr algn="just"/>
            <a:r>
              <a:rPr lang="pl-PL" dirty="0"/>
              <a:t>Gdy to nastąpi, stal nierdzewna zapewni nieograniczony czas użytkowania bez konserwacji.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56</a:t>
            </a:fld>
            <a:endParaRPr lang="fr-BE"/>
          </a:p>
        </p:txBody>
      </p:sp>
      <p:sp>
        <p:nvSpPr>
          <p:cNvPr id="5" name="Rectangle à coins arrondis 4"/>
          <p:cNvSpPr/>
          <p:nvPr/>
        </p:nvSpPr>
        <p:spPr>
          <a:xfrm>
            <a:off x="218660" y="5600369"/>
            <a:ext cx="8468140" cy="7896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hlinkClick r:id="rId2"/>
              </a:rPr>
              <a:t>W Module 2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znaleźć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można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opis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wielu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przykładów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zastosowania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stali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nierdzewnych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w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różnych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miejscach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na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/>
              </a:rPr>
              <a:t>świecie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. 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679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/>
              <a:t>5. </a:t>
            </a:r>
            <a:r>
              <a:rPr lang="pl-PL" dirty="0"/>
              <a:t>Źródła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4350"/>
            <a:ext cx="8229600" cy="4961965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pl-PL" sz="1200" dirty="0"/>
              <a:t>Korozja. Kurs zaawansowany. Proszę zwrocić uwagę na rozdział 7 (Korozja galwaniczna), 8 (Korozja międzykrystaliczna), 11 (Korozja szczelinowa) 12 (Korozja wżerowa) 14 (Korozja naprężeniowa) and  15 (Korozja naprężeniowa stali nierdzewnych) Źrodło oryginalne: </a:t>
            </a:r>
            <a:r>
              <a:rPr lang="pl-PL" sz="1200" u="sng" dirty="0">
                <a:hlinkClick r:id="rId2"/>
              </a:rPr>
              <a:t>http://corrosion.kaist.ac.kr</a:t>
            </a:r>
            <a:r>
              <a:rPr lang="pl-PL" sz="1200" dirty="0"/>
              <a:t>  Dostępne pod tym linkiem: </a:t>
            </a:r>
            <a:r>
              <a:rPr lang="pl-PL" sz="1200" u="sng" dirty="0">
                <a:hlinkClick r:id="rId3"/>
              </a:rPr>
              <a:t>http://www.worldstainless.org/Files/issf/Education_references/Zrefs_on_corrosion.zip</a:t>
            </a:r>
            <a:endParaRPr lang="en-GB" sz="1200" dirty="0"/>
          </a:p>
          <a:p>
            <a:pPr marL="514350" lvl="0" indent="-514350">
              <a:buFont typeface="+mj-lt"/>
              <a:buAutoNum type="arabicPeriod"/>
            </a:pPr>
            <a:r>
              <a:rPr lang="pl-PL" sz="1200" dirty="0"/>
              <a:t>Podstawowe wiadomości na temat korozji  </a:t>
            </a:r>
            <a:r>
              <a:rPr lang="pl-PL" sz="1200" u="sng" dirty="0">
                <a:hlinkClick r:id="rId4"/>
              </a:rPr>
              <a:t>http://corrosion-doctors.org/Corrosion-History/Course.htm#Scope</a:t>
            </a:r>
            <a:r>
              <a:rPr lang="pl-PL" sz="1200" dirty="0"/>
              <a:t>  </a:t>
            </a:r>
            <a:endParaRPr lang="en-GB" sz="1200" dirty="0"/>
          </a:p>
          <a:p>
            <a:pPr marL="514350" lvl="0" indent="-514350">
              <a:buFont typeface="+mj-lt"/>
              <a:buAutoNum type="arabicPeriod"/>
            </a:pPr>
            <a:r>
              <a:rPr lang="pl-PL" sz="1200" dirty="0"/>
              <a:t>Korozja. Kurs online </a:t>
            </a:r>
            <a:r>
              <a:rPr lang="pl-PL" sz="1200" u="sng" dirty="0">
                <a:hlinkClick r:id="rId5"/>
              </a:rPr>
              <a:t>http://www.corrosionclinic.com/corrosion_online_lectures/ME303L10.HTM#top</a:t>
            </a:r>
            <a:r>
              <a:rPr lang="pl-PL" sz="1200" dirty="0"/>
              <a:t> </a:t>
            </a:r>
            <a:endParaRPr lang="en-GB" sz="1200" dirty="0"/>
          </a:p>
          <a:p>
            <a:pPr marL="514350" lvl="0" indent="-514350">
              <a:buFont typeface="+mj-lt"/>
              <a:buAutoNum type="arabicPeriod"/>
            </a:pPr>
            <a:r>
              <a:rPr lang="pl-PL" sz="1200" dirty="0"/>
              <a:t>Informacje na temat testów elektrochemicznych   </a:t>
            </a:r>
            <a:r>
              <a:rPr lang="pl-PL" sz="1200" u="sng" dirty="0">
                <a:hlinkClick r:id="rId6"/>
              </a:rPr>
              <a:t>http://mee-inc.com/esca.html</a:t>
            </a:r>
            <a:r>
              <a:rPr lang="pl-PL" sz="1200" dirty="0"/>
              <a:t>     </a:t>
            </a:r>
            <a:endParaRPr lang="en-GB" sz="1200" dirty="0"/>
          </a:p>
          <a:p>
            <a:pPr marL="514350" lvl="0" indent="-514350">
              <a:buFont typeface="+mj-lt"/>
              <a:buAutoNum type="arabicPeriod"/>
            </a:pPr>
            <a:r>
              <a:rPr lang="pl-PL" sz="1200" dirty="0"/>
              <a:t>Ugitech: private communication</a:t>
            </a:r>
            <a:endParaRPr lang="en-GB" sz="1200" dirty="0"/>
          </a:p>
          <a:p>
            <a:pPr marL="514350" lvl="0" indent="-514350">
              <a:buFont typeface="+mj-lt"/>
              <a:buAutoNum type="arabicPeriod"/>
            </a:pPr>
            <a:r>
              <a:rPr lang="pl-PL" sz="1200" dirty="0"/>
              <a:t>Strona BSSA (British Stainless Steel Association) „Obliczanie wskaźnika odporności na korozję wżerową (PREN)”  </a:t>
            </a:r>
            <a:r>
              <a:rPr lang="pl-PL" sz="1200" u="sng" dirty="0">
                <a:hlinkClick r:id="rId7"/>
              </a:rPr>
              <a:t>http://www.bssa.org.uk/topics.php?article=111</a:t>
            </a:r>
            <a:r>
              <a:rPr lang="pl-PL" sz="1200" dirty="0"/>
              <a:t>  </a:t>
            </a:r>
            <a:endParaRPr lang="en-GB" sz="1200" dirty="0"/>
          </a:p>
          <a:p>
            <a:pPr marL="514350" indent="-514350">
              <a:buFont typeface="+mj-lt"/>
              <a:buAutoNum type="arabicPeriod"/>
            </a:pPr>
            <a:r>
              <a:rPr lang="pl-PL" sz="1200" dirty="0"/>
              <a:t>O korozji wżerowej</a:t>
            </a:r>
            <a:endParaRPr lang="en-GB" sz="1200" dirty="0"/>
          </a:p>
          <a:p>
            <a:pPr marL="514350" indent="-514350">
              <a:buFont typeface="+mj-lt"/>
              <a:buAutoNum type="arabicPeriod"/>
            </a:pPr>
            <a:r>
              <a:rPr lang="fr-FR" sz="1200" dirty="0">
                <a:hlinkClick r:id="rId8"/>
              </a:rPr>
              <a:t>https://kb.osu.edu/dspace/bitstream/handle/1811/45442/FrankelG_JournalElectrochemicalSociety_1998_v145n6_p2186-2198.pdf?sequence=1</a:t>
            </a:r>
            <a:endParaRPr lang="fr-FR" sz="1200" dirty="0"/>
          </a:p>
          <a:p>
            <a:pPr marL="514350" indent="-514350">
              <a:buFont typeface="+mj-lt"/>
              <a:buAutoNum type="arabicPeriod"/>
            </a:pPr>
            <a:r>
              <a:rPr lang="fr-FR" sz="1200" dirty="0">
                <a:hlinkClick r:id="rId9"/>
              </a:rPr>
              <a:t>http://www.imoa.info/download_files/stainless-steel/Duplex_Stainless_Steel_3rd_Edition.pdf</a:t>
            </a:r>
            <a:r>
              <a:rPr lang="fr-FR" sz="12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200" dirty="0">
                <a:hlinkClick r:id="rId10"/>
              </a:rPr>
              <a:t>http://www.imoa.info/molybdenum-uses/molybdenum-grade-stainless-steels/steel-grades.php</a:t>
            </a:r>
            <a:r>
              <a:rPr lang="fr-FR" sz="1200" b="1" dirty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200" dirty="0">
                <a:hlinkClick r:id="rId11"/>
              </a:rPr>
              <a:t>http://www.imoa.info/download_files/stainless-steel/IMOA_Houska-Selecting_Stainless_Steel_for_Optimum_Perormance.pdf</a:t>
            </a:r>
            <a:r>
              <a:rPr lang="fr-FR" sz="12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200" dirty="0">
                <a:hlinkClick r:id="rId12"/>
              </a:rPr>
              <a:t>http://en.wikipedia.org/wiki/Galvanic_corrosion</a:t>
            </a:r>
            <a:endParaRPr lang="fr-FR" sz="1200" dirty="0"/>
          </a:p>
          <a:p>
            <a:pPr marL="514350" indent="-514350">
              <a:buFont typeface="+mj-lt"/>
              <a:buAutoNum type="arabicPeriod"/>
            </a:pPr>
            <a:r>
              <a:rPr lang="fr-FR" sz="1200" dirty="0">
                <a:hlinkClick r:id="rId13"/>
              </a:rPr>
              <a:t>http://www.bssa.org.uk/topics.php?article=668</a:t>
            </a:r>
            <a:r>
              <a:rPr lang="fr-FR" sz="12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200" dirty="0">
                <a:hlinkClick r:id="rId14"/>
              </a:rPr>
              <a:t>http://www.stainless-steel-world.net/pdf/SSW_0812_duplex.pdf</a:t>
            </a:r>
            <a:r>
              <a:rPr lang="fr-FR" sz="12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200" dirty="0">
                <a:hlinkClick r:id="rId15"/>
              </a:rPr>
              <a:t>http://www.outokumpu.com/en/stainless-steel/grades/duplex/Pages/default.aspx</a:t>
            </a:r>
            <a:r>
              <a:rPr lang="fr-FR" sz="12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200" dirty="0">
                <a:hlinkClick r:id="rId16"/>
              </a:rPr>
              <a:t>http://www.aperam.com/uploads/stainlesseurope/TechnicalPublications/Duplex_Maastricht_EN-22p-7064Ko.pdf</a:t>
            </a:r>
            <a:r>
              <a:rPr lang="fr-FR" sz="12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200" dirty="0">
                <a:hlinkClick r:id="rId17"/>
              </a:rPr>
              <a:t>http://www.bssa.org.uk/topics.php?article=606</a:t>
            </a:r>
            <a:endParaRPr lang="fr-FR" sz="1200" dirty="0"/>
          </a:p>
          <a:p>
            <a:pPr marL="514350" indent="-514350">
              <a:buFont typeface="+mj-lt"/>
              <a:buAutoNum type="arabicPeriod"/>
            </a:pPr>
            <a:r>
              <a:rPr lang="en-GB" sz="1200" dirty="0"/>
              <a:t>a) </a:t>
            </a:r>
            <a:r>
              <a:rPr lang="en-US" sz="1200" dirty="0" err="1"/>
              <a:t>通用不锈钢板材</a:t>
            </a:r>
            <a:r>
              <a:rPr lang="en-GB" sz="1200" dirty="0"/>
              <a:t>EN 10088-2</a:t>
            </a:r>
            <a:r>
              <a:rPr lang="en-US" sz="1200" dirty="0" err="1"/>
              <a:t>的化学组成</a:t>
            </a:r>
            <a:r>
              <a:rPr lang="en-GB" sz="1200" dirty="0"/>
              <a:t>: </a:t>
            </a:r>
            <a:r>
              <a:rPr lang="en-GB" sz="1200" u="sng" dirty="0">
                <a:hlinkClick r:id="rId18"/>
              </a:rPr>
              <a:t>http://www.bssa.org.uk/topics.php?article=44</a:t>
            </a:r>
            <a:r>
              <a:rPr lang="en-GB" sz="1200" u="sng" dirty="0"/>
              <a:t> </a:t>
            </a:r>
            <a:r>
              <a:rPr lang="en-GB" sz="1200" dirty="0"/>
              <a:t>b) </a:t>
            </a:r>
            <a:r>
              <a:rPr lang="en-US" sz="1200" dirty="0" err="1"/>
              <a:t>通用不锈钢长材</a:t>
            </a:r>
            <a:r>
              <a:rPr lang="en-GB" sz="1200" dirty="0"/>
              <a:t>EN 10088-3</a:t>
            </a:r>
            <a:r>
              <a:rPr lang="en-US" sz="1200" dirty="0" err="1"/>
              <a:t>的化学成分</a:t>
            </a:r>
            <a:r>
              <a:rPr lang="en-GB" sz="1200" dirty="0"/>
              <a:t>: </a:t>
            </a:r>
            <a:r>
              <a:rPr lang="en-GB" sz="1200" u="sng" dirty="0">
                <a:hlinkClick r:id="rId19"/>
              </a:rPr>
              <a:t>http://www.bssa.org.uk/topics.php?article=46</a:t>
            </a: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57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12080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Załącznik</a:t>
            </a:r>
            <a:r>
              <a:rPr lang="fr-FR" dirty="0"/>
              <a:t>: </a:t>
            </a:r>
            <a:r>
              <a:rPr lang="pl-PL" dirty="0"/>
              <a:t>Oznaczenia</a:t>
            </a:r>
            <a:r>
              <a:rPr lang="fr-FR" baseline="50000" dirty="0"/>
              <a:t>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58</a:t>
            </a:fld>
            <a:endParaRPr lang="fr-BE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" y="1468437"/>
            <a:ext cx="4455885" cy="438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1468437"/>
            <a:ext cx="426720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99" y="6051176"/>
            <a:ext cx="4185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Uwaga</a:t>
            </a:r>
            <a:r>
              <a:rPr lang="fr-FR" dirty="0"/>
              <a:t>:  </a:t>
            </a:r>
            <a:r>
              <a:rPr lang="pl-PL" dirty="0"/>
              <a:t>Tablica ma formę uproszczoną</a:t>
            </a:r>
            <a:r>
              <a:rPr lang="fr-FR" dirty="0"/>
              <a:t>. </a:t>
            </a:r>
            <a:r>
              <a:rPr lang="pl-PL" dirty="0"/>
              <a:t>Dla innych gatunków porównaj literatura</a:t>
            </a:r>
            <a:r>
              <a:rPr lang="fr-FR" dirty="0"/>
              <a:t> 17.</a:t>
            </a:r>
          </a:p>
        </p:txBody>
      </p:sp>
      <p:sp>
        <p:nvSpPr>
          <p:cNvPr id="3" name="Prostokąt 2"/>
          <p:cNvSpPr/>
          <p:nvPr/>
        </p:nvSpPr>
        <p:spPr>
          <a:xfrm>
            <a:off x="181811" y="1486570"/>
            <a:ext cx="1711157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Oznaczenie EN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368885" y="1483894"/>
            <a:ext cx="209082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Alternatywne oznaczenia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88234" y="1792235"/>
            <a:ext cx="151063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Znak stali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721852" y="1693266"/>
            <a:ext cx="556889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Numer</a:t>
            </a:r>
          </a:p>
          <a:p>
            <a:pPr algn="ctr"/>
            <a:r>
              <a:rPr lang="pl-PL" sz="1200" dirty="0">
                <a:solidFill>
                  <a:schemeClr val="tx1"/>
                </a:solidFill>
              </a:rPr>
              <a:t>stali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3296645" y="1703961"/>
            <a:ext cx="556889" cy="3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Inne US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3913510" y="1698613"/>
            <a:ext cx="556889" cy="3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000" dirty="0">
                <a:solidFill>
                  <a:schemeClr val="tx1"/>
                </a:solidFill>
              </a:rPr>
              <a:t>Ogólne/</a:t>
            </a:r>
          </a:p>
          <a:p>
            <a:pPr algn="ctr"/>
            <a:r>
              <a:rPr lang="pl-PL" sz="1000" dirty="0">
                <a:solidFill>
                  <a:schemeClr val="tx1"/>
                </a:solidFill>
              </a:rPr>
              <a:t>handlowe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432154" y="2077457"/>
            <a:ext cx="4038245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Ferrytyczne stale nierdzewne – gatunki standardowe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88234" y="4261840"/>
            <a:ext cx="4299773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Martenzytyczne stale nierdzewne – gatunki standardowe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197858" y="5456905"/>
            <a:ext cx="4299773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Martenzytyczne i umacniane wydzieleniowo – gatunki specjalne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4584700" y="2055162"/>
            <a:ext cx="4218051" cy="16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Austenityczne stale nierdzewne – gatunki standardowe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4609274" y="5098463"/>
            <a:ext cx="4218051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tx1"/>
                </a:solidFill>
              </a:rPr>
              <a:t>Austenityczno-ferrytyczne stale nierdzewne – gatunki standardowe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709361" y="1477045"/>
            <a:ext cx="1711157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Oznaczenie EN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6731335" y="1474369"/>
            <a:ext cx="209082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Alternatywne oznaczenia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4626810" y="1801760"/>
            <a:ext cx="1251953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Znak stali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6173202" y="1677391"/>
            <a:ext cx="556889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Numer</a:t>
            </a:r>
          </a:p>
          <a:p>
            <a:pPr algn="ctr"/>
            <a:r>
              <a:rPr lang="pl-PL" sz="1200" dirty="0">
                <a:solidFill>
                  <a:schemeClr val="tx1"/>
                </a:solidFill>
              </a:rPr>
              <a:t>stali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7678145" y="1694436"/>
            <a:ext cx="556889" cy="3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Inne US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8275960" y="1708138"/>
            <a:ext cx="556889" cy="3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000" dirty="0">
                <a:solidFill>
                  <a:schemeClr val="tx1"/>
                </a:solidFill>
              </a:rPr>
              <a:t>Ogólne/</a:t>
            </a:r>
          </a:p>
          <a:p>
            <a:pPr algn="ctr"/>
            <a:r>
              <a:rPr lang="pl-PL" sz="1000" dirty="0">
                <a:solidFill>
                  <a:schemeClr val="tx1"/>
                </a:solidFill>
              </a:rPr>
              <a:t>handlowe</a:t>
            </a:r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255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59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4459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Większość materiałów </a:t>
            </a:r>
            <a:br>
              <a:rPr lang="pl-PL" dirty="0"/>
            </a:br>
            <a:r>
              <a:rPr lang="pl-PL" dirty="0"/>
              <a:t>z czasem ulega zniszczeniu</a:t>
            </a:r>
            <a:endParaRPr lang="fr-B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819412"/>
              </p:ext>
            </p:extLst>
          </p:nvPr>
        </p:nvGraphicFramePr>
        <p:xfrm>
          <a:off x="457200" y="1600199"/>
          <a:ext cx="8229600" cy="481388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0772">
                <a:tc>
                  <a:txBody>
                    <a:bodyPr/>
                    <a:lstStyle/>
                    <a:p>
                      <a:r>
                        <a:rPr lang="pl-PL" dirty="0"/>
                        <a:t>Materiał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Aluminium*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Miedź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Stal nierdzewna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772"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  <a:p>
                      <a:endParaRPr lang="fr-BE" dirty="0"/>
                    </a:p>
                    <a:p>
                      <a:endParaRPr lang="fr-BE" dirty="0"/>
                    </a:p>
                    <a:p>
                      <a:endParaRPr lang="fr-BE" dirty="0"/>
                    </a:p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6836">
                <a:tc>
                  <a:txBody>
                    <a:bodyPr/>
                    <a:lstStyle/>
                    <a:p>
                      <a:r>
                        <a:rPr lang="pl-PL" dirty="0"/>
                        <a:t>Typ zniszczenia</a:t>
                      </a:r>
                      <a:endParaRPr lang="fr-B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Korozja wżerowa</a:t>
                      </a:r>
                      <a:r>
                        <a:rPr lang="fr-BE" dirty="0"/>
                        <a:t>, </a:t>
                      </a:r>
                      <a:r>
                        <a:rPr lang="pl-PL" dirty="0"/>
                        <a:t>możliwa korozja galwaniczna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 czasem powstaje zielona patyna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Brak niszczenia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1620">
                <a:tc>
                  <a:txBody>
                    <a:bodyPr/>
                    <a:lstStyle/>
                    <a:p>
                      <a:r>
                        <a:rPr lang="pl-PL" dirty="0"/>
                        <a:t>Działania łagodzące skutki</a:t>
                      </a:r>
                      <a:endParaRPr lang="fr-B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Korozji galwanicznej można zapobiec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Brak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Nie wymagane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1620">
                <a:tc gridSpan="4">
                  <a:txBody>
                    <a:bodyPr/>
                    <a:lstStyle/>
                    <a:p>
                      <a:r>
                        <a:rPr lang="fr-BE" sz="1400" dirty="0"/>
                        <a:t>* </a:t>
                      </a:r>
                      <a:r>
                        <a:rPr lang="pl-PL" sz="1400" dirty="0"/>
                        <a:t>Na powierzchni aluminium powstaje cienka warstwa ochronnych tlenków – tak jak na stali nierdzewnej,</a:t>
                      </a:r>
                      <a:r>
                        <a:rPr lang="pl-PL" sz="1400" baseline="0" dirty="0"/>
                        <a:t> lecz o dużo niższej odporności korozyjnej</a:t>
                      </a:r>
                      <a:endParaRPr lang="fr-B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 descr="http://rnr-marine.com/images/Pitting-advanced1_500x2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29" y="2146154"/>
            <a:ext cx="1800000" cy="1015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s3.amazonaws.com/stainlessreflections/assets/27/chrysler_building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026" y="2146154"/>
            <a:ext cx="811200" cy="108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4745" y="2152361"/>
            <a:ext cx="1800000" cy="10089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41017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Korozja betonu</a:t>
            </a:r>
            <a:br>
              <a:rPr lang="en-GB" dirty="0"/>
            </a:br>
            <a:r>
              <a:rPr lang="en-GB" sz="2700" dirty="0"/>
              <a:t>(</a:t>
            </a:r>
            <a:r>
              <a:rPr lang="pl-PL" sz="2700" dirty="0"/>
              <a:t>zjawiska korozyjne nie ograniczają się jedynie do powierzchni zewnętrznej</a:t>
            </a:r>
            <a:r>
              <a:rPr lang="en-GB" sz="2700" dirty="0"/>
              <a:t>!)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302390" y="4076588"/>
            <a:ext cx="2305291" cy="259200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sz="1800" dirty="0">
                <a:solidFill>
                  <a:srgbClr val="11852D"/>
                </a:solidFill>
                <a:latin typeface="Calibri" pitchFamily="34" charset="0"/>
              </a:rPr>
              <a:t>Stal nierdzewna wewnątrz betonu zapewnia zarówno wytrzymałość, jak i odporność korozyjną</a:t>
            </a:r>
            <a:r>
              <a:rPr lang="en-US" sz="1800" dirty="0">
                <a:solidFill>
                  <a:srgbClr val="11852D"/>
                </a:solidFill>
                <a:latin typeface="Calibri" pitchFamily="34" charset="0"/>
              </a:rPr>
              <a:t>,</a:t>
            </a:r>
            <a:r>
              <a:rPr lang="pl-PL" sz="1800" dirty="0">
                <a:solidFill>
                  <a:srgbClr val="11852D"/>
                </a:solidFill>
                <a:latin typeface="Calibri" pitchFamily="34" charset="0"/>
              </a:rPr>
              <a:t> umożliwiając długotrwałe użytkowanie bez konieczności konserwacji konstrukcji.</a:t>
            </a:r>
            <a:endParaRPr lang="en-GB" sz="1800" dirty="0">
              <a:solidFill>
                <a:srgbClr val="11852D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98235" cy="5168348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pl-PL" sz="1700" dirty="0">
                <a:latin typeface="Calibri" pitchFamily="34" charset="0"/>
              </a:rPr>
              <a:t>Korozja niezabezpieczonej stali węglowej zachodzi nawet wewnątrz konstrukcji ze zbrojonego betonu pod wpływem chlorków obecnych w środowisku </a:t>
            </a:r>
            <a:r>
              <a:rPr lang="en-US" sz="1700" dirty="0">
                <a:latin typeface="Calibri" pitchFamily="34" charset="0"/>
              </a:rPr>
              <a:t>(</a:t>
            </a:r>
            <a:r>
              <a:rPr lang="pl-PL" sz="1700" dirty="0">
                <a:latin typeface="Calibri" pitchFamily="34" charset="0"/>
              </a:rPr>
              <a:t>morskim</a:t>
            </a:r>
            <a:r>
              <a:rPr lang="en-US" sz="1700" dirty="0">
                <a:latin typeface="Calibri" pitchFamily="34" charset="0"/>
              </a:rPr>
              <a:t>/</a:t>
            </a:r>
            <a:r>
              <a:rPr lang="pl-PL" sz="1700" dirty="0">
                <a:latin typeface="Calibri" pitchFamily="34" charset="0"/>
              </a:rPr>
              <a:t>stosowania soli drogowej</a:t>
            </a:r>
            <a:r>
              <a:rPr lang="en-US" sz="1700" dirty="0">
                <a:latin typeface="Calibri" pitchFamily="34" charset="0"/>
              </a:rPr>
              <a:t>)</a:t>
            </a:r>
            <a:r>
              <a:rPr lang="pl-PL" sz="1700" dirty="0">
                <a:latin typeface="Calibri" pitchFamily="34" charset="0"/>
              </a:rPr>
              <a:t>, które przenikają przez beton</a:t>
            </a:r>
            <a:r>
              <a:rPr lang="en-US" sz="1700" dirty="0">
                <a:latin typeface="Calibri" pitchFamily="34" charset="0"/>
              </a:rPr>
              <a:t>. </a:t>
            </a:r>
          </a:p>
          <a:p>
            <a:pPr marL="285750" indent="-285750" algn="just"/>
            <a:r>
              <a:rPr lang="pl-PL" sz="1700" dirty="0">
                <a:latin typeface="Calibri" pitchFamily="34" charset="0"/>
              </a:rPr>
              <a:t>Produkty korozji </a:t>
            </a:r>
            <a:r>
              <a:rPr lang="en-US" sz="1700" dirty="0">
                <a:latin typeface="Calibri" pitchFamily="34" charset="0"/>
              </a:rPr>
              <a:t>(</a:t>
            </a:r>
            <a:r>
              <a:rPr lang="pl-PL" sz="1700" dirty="0">
                <a:latin typeface="Calibri" pitchFamily="34" charset="0"/>
              </a:rPr>
              <a:t>rdza</a:t>
            </a:r>
            <a:r>
              <a:rPr lang="en-US" sz="1700" dirty="0">
                <a:latin typeface="Calibri" pitchFamily="34" charset="0"/>
              </a:rPr>
              <a:t>) </a:t>
            </a:r>
            <a:r>
              <a:rPr lang="pl-PL" sz="1700" dirty="0">
                <a:latin typeface="Calibri" pitchFamily="34" charset="0"/>
              </a:rPr>
              <a:t>posiadają większą objętość od metalu</a:t>
            </a:r>
            <a:r>
              <a:rPr lang="en-US" sz="1700" dirty="0">
                <a:latin typeface="Calibri" pitchFamily="34" charset="0"/>
              </a:rPr>
              <a:t>, </a:t>
            </a:r>
            <a:r>
              <a:rPr lang="pl-PL" sz="1700" dirty="0">
                <a:latin typeface="Calibri" pitchFamily="34" charset="0"/>
              </a:rPr>
              <a:t>a powstające naprężenia wewnętrzne powodują kruszenie się otuliny betonowej</a:t>
            </a:r>
            <a:r>
              <a:rPr lang="en-US" sz="1700" dirty="0">
                <a:latin typeface="Calibri" pitchFamily="34" charset="0"/>
              </a:rPr>
              <a:t>.</a:t>
            </a:r>
          </a:p>
          <a:p>
            <a:pPr marL="285750" indent="-285750" algn="just"/>
            <a:r>
              <a:rPr lang="pl-PL" sz="1700" dirty="0">
                <a:latin typeface="Calibri" pitchFamily="34" charset="0"/>
              </a:rPr>
              <a:t>Działania łagodzące skutki korozji prętów zbrojeniowych w betonie to konieczność</a:t>
            </a:r>
            <a:r>
              <a:rPr lang="en-US" sz="1700" dirty="0">
                <a:latin typeface="Calibri" pitchFamily="34" charset="0"/>
              </a:rPr>
              <a:t>.</a:t>
            </a:r>
          </a:p>
          <a:p>
            <a:pPr marL="285750" indent="-285750" algn="just"/>
            <a:r>
              <a:rPr lang="pl-PL" sz="1700" dirty="0">
                <a:latin typeface="Calibri" pitchFamily="34" charset="0"/>
              </a:rPr>
              <a:t>Stosuje się różne techniki</a:t>
            </a:r>
            <a:r>
              <a:rPr lang="en-US" sz="1700" dirty="0">
                <a:latin typeface="Calibri" pitchFamily="34" charset="0"/>
              </a:rPr>
              <a:t>: </a:t>
            </a:r>
            <a:r>
              <a:rPr lang="pl-PL" sz="1700" dirty="0">
                <a:latin typeface="Calibri" pitchFamily="34" charset="0"/>
              </a:rPr>
              <a:t>grubsza pokrywa betonowa,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pl-PL" sz="1700" dirty="0">
                <a:latin typeface="Calibri" pitchFamily="34" charset="0"/>
              </a:rPr>
              <a:t>ochrona katodowa,</a:t>
            </a:r>
            <a:r>
              <a:rPr lang="en-US" sz="1700" dirty="0">
                <a:latin typeface="Calibri" pitchFamily="34" charset="0"/>
              </a:rPr>
              <a:t> </a:t>
            </a:r>
            <a:r>
              <a:rPr lang="pl-PL" sz="1700" dirty="0">
                <a:latin typeface="Calibri" pitchFamily="34" charset="0"/>
              </a:rPr>
              <a:t>membrany</a:t>
            </a:r>
            <a:r>
              <a:rPr lang="en-US" sz="1700" dirty="0">
                <a:latin typeface="Calibri" pitchFamily="34" charset="0"/>
              </a:rPr>
              <a:t>, </a:t>
            </a:r>
            <a:r>
              <a:rPr lang="pl-PL" sz="1700" dirty="0">
                <a:latin typeface="Calibri" pitchFamily="34" charset="0"/>
              </a:rPr>
              <a:t>powłoki epoksydowe</a:t>
            </a:r>
            <a:r>
              <a:rPr lang="en-US" sz="1700" dirty="0">
                <a:latin typeface="Calibri" pitchFamily="34" charset="0"/>
              </a:rPr>
              <a:t>… </a:t>
            </a:r>
            <a:r>
              <a:rPr lang="pl-PL" sz="1700" dirty="0">
                <a:latin typeface="Calibri" pitchFamily="34" charset="0"/>
              </a:rPr>
              <a:t>i stale nierdzewne zamiast stali węglowych</a:t>
            </a:r>
            <a:r>
              <a:rPr lang="en-US" sz="1700" dirty="0">
                <a:latin typeface="Calibri" pitchFamily="34" charset="0"/>
              </a:rPr>
              <a:t>.</a:t>
            </a:r>
            <a:endParaRPr lang="en-GB" sz="1700" dirty="0"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010" y="4076588"/>
            <a:ext cx="1856380" cy="259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010" y="1591808"/>
            <a:ext cx="4161671" cy="241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4463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2. Dlaczego stale nierdzewne </a:t>
            </a:r>
            <a:br>
              <a:rPr lang="pl-PL" dirty="0"/>
            </a:br>
            <a:r>
              <a:rPr lang="pl-PL" dirty="0"/>
              <a:t>opierają się korozji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8353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Warstwa pasywna w porównaniu </a:t>
            </a:r>
            <a:br>
              <a:rPr lang="pl-PL" dirty="0"/>
            </a:br>
            <a:r>
              <a:rPr lang="pl-PL" dirty="0"/>
              <a:t>do powłok malarskich</a:t>
            </a:r>
            <a:endParaRPr lang="en-GB" dirty="0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3456309" y="2933848"/>
            <a:ext cx="191674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pl-PL" sz="1900" b="1" dirty="0">
                <a:solidFill>
                  <a:srgbClr val="000000"/>
                </a:solidFill>
              </a:rPr>
              <a:t>STAL NIERDZEWNA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2581911" y="1619398"/>
            <a:ext cx="2232342" cy="2923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pl-PL" sz="1900" b="1" dirty="0"/>
              <a:t>WARSTWA PASYWNA</a:t>
            </a:r>
            <a:r>
              <a:rPr lang="en-GB" sz="1900" b="1" dirty="0"/>
              <a:t>:</a:t>
            </a:r>
            <a:endParaRPr lang="en-GB" b="1" dirty="0"/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2561273" y="1900385"/>
            <a:ext cx="2120773" cy="2923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pl-PL" sz="1900" b="1" dirty="0"/>
              <a:t>Wodorotlenki </a:t>
            </a:r>
            <a:r>
              <a:rPr lang="en-GB" sz="1900" b="1" dirty="0"/>
              <a:t>Fe </a:t>
            </a:r>
            <a:r>
              <a:rPr lang="pl-PL" sz="1900" b="1" dirty="0"/>
              <a:t>i </a:t>
            </a:r>
            <a:r>
              <a:rPr lang="en-GB" sz="1900" b="1" dirty="0"/>
              <a:t>Cr</a:t>
            </a:r>
            <a:endParaRPr lang="en-GB" b="1" dirty="0"/>
          </a:p>
        </p:txBody>
      </p:sp>
      <p:sp>
        <p:nvSpPr>
          <p:cNvPr id="12" name="Line 27"/>
          <p:cNvSpPr>
            <a:spLocks noChangeShapeType="1"/>
          </p:cNvSpPr>
          <p:nvPr/>
        </p:nvSpPr>
        <p:spPr bwMode="auto">
          <a:xfrm>
            <a:off x="6541136" y="2045783"/>
            <a:ext cx="1587" cy="41433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3" name="Freeform 28"/>
          <p:cNvSpPr>
            <a:spLocks/>
          </p:cNvSpPr>
          <p:nvPr/>
        </p:nvSpPr>
        <p:spPr bwMode="auto">
          <a:xfrm>
            <a:off x="6480811" y="2236672"/>
            <a:ext cx="122237" cy="244475"/>
          </a:xfrm>
          <a:custGeom>
            <a:avLst/>
            <a:gdLst>
              <a:gd name="T0" fmla="*/ 2147483647 w 154"/>
              <a:gd name="T1" fmla="*/ 0 h 307"/>
              <a:gd name="T2" fmla="*/ 2147483647 w 154"/>
              <a:gd name="T3" fmla="*/ 2147483647 h 307"/>
              <a:gd name="T4" fmla="*/ 0 w 154"/>
              <a:gd name="T5" fmla="*/ 0 h 307"/>
              <a:gd name="T6" fmla="*/ 2147483647 w 154"/>
              <a:gd name="T7" fmla="*/ 0 h 307"/>
              <a:gd name="T8" fmla="*/ 0 60000 65536"/>
              <a:gd name="T9" fmla="*/ 0 60000 65536"/>
              <a:gd name="T10" fmla="*/ 0 60000 65536"/>
              <a:gd name="T11" fmla="*/ 0 60000 65536"/>
              <a:gd name="T12" fmla="*/ 0 w 154"/>
              <a:gd name="T13" fmla="*/ 0 h 307"/>
              <a:gd name="T14" fmla="*/ 154 w 154"/>
              <a:gd name="T15" fmla="*/ 307 h 3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" h="307">
                <a:moveTo>
                  <a:pt x="154" y="0"/>
                </a:moveTo>
                <a:lnTo>
                  <a:pt x="77" y="307"/>
                </a:lnTo>
                <a:lnTo>
                  <a:pt x="0" y="0"/>
                </a:lnTo>
                <a:lnTo>
                  <a:pt x="154" y="0"/>
                </a:lnTo>
                <a:close/>
              </a:path>
            </a:pathLst>
          </a:custGeom>
          <a:solidFill>
            <a:srgbClr val="FFFFFF"/>
          </a:solidFill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4" name="Line 29"/>
          <p:cNvSpPr>
            <a:spLocks noChangeShapeType="1"/>
          </p:cNvSpPr>
          <p:nvPr/>
        </p:nvSpPr>
        <p:spPr bwMode="auto">
          <a:xfrm flipV="1">
            <a:off x="6541136" y="2801822"/>
            <a:ext cx="1587" cy="41433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" name="Freeform 30"/>
          <p:cNvSpPr>
            <a:spLocks/>
          </p:cNvSpPr>
          <p:nvPr/>
        </p:nvSpPr>
        <p:spPr bwMode="auto">
          <a:xfrm>
            <a:off x="6480811" y="2793496"/>
            <a:ext cx="122237" cy="242887"/>
          </a:xfrm>
          <a:custGeom>
            <a:avLst/>
            <a:gdLst>
              <a:gd name="T0" fmla="*/ 0 w 154"/>
              <a:gd name="T1" fmla="*/ 2147483647 h 308"/>
              <a:gd name="T2" fmla="*/ 2147483647 w 154"/>
              <a:gd name="T3" fmla="*/ 0 h 308"/>
              <a:gd name="T4" fmla="*/ 2147483647 w 154"/>
              <a:gd name="T5" fmla="*/ 2147483647 h 308"/>
              <a:gd name="T6" fmla="*/ 0 w 154"/>
              <a:gd name="T7" fmla="*/ 2147483647 h 308"/>
              <a:gd name="T8" fmla="*/ 0 60000 65536"/>
              <a:gd name="T9" fmla="*/ 0 60000 65536"/>
              <a:gd name="T10" fmla="*/ 0 60000 65536"/>
              <a:gd name="T11" fmla="*/ 0 60000 65536"/>
              <a:gd name="T12" fmla="*/ 0 w 154"/>
              <a:gd name="T13" fmla="*/ 0 h 308"/>
              <a:gd name="T14" fmla="*/ 154 w 154"/>
              <a:gd name="T15" fmla="*/ 308 h 3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" h="308">
                <a:moveTo>
                  <a:pt x="0" y="308"/>
                </a:moveTo>
                <a:lnTo>
                  <a:pt x="77" y="0"/>
                </a:lnTo>
                <a:lnTo>
                  <a:pt x="154" y="308"/>
                </a:lnTo>
                <a:lnTo>
                  <a:pt x="0" y="308"/>
                </a:lnTo>
                <a:close/>
              </a:path>
            </a:pathLst>
          </a:custGeom>
          <a:solidFill>
            <a:srgbClr val="FFFFFF"/>
          </a:solidFill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6438267" y="2498610"/>
            <a:ext cx="2232984" cy="2616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fr-BE" b="1" dirty="0"/>
              <a:t>2-3 nm (0,002-0,003 µm)</a:t>
            </a:r>
            <a:endParaRPr lang="en-GB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542919" y="3891460"/>
            <a:ext cx="7337584" cy="2311400"/>
            <a:chOff x="921303" y="3733800"/>
            <a:chExt cx="7337584" cy="2311400"/>
          </a:xfrm>
        </p:grpSpPr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2987675" y="4603750"/>
              <a:ext cx="3811588" cy="144145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2987675" y="4598988"/>
              <a:ext cx="3811588" cy="2206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2987675" y="4397375"/>
              <a:ext cx="3811588" cy="2206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2987675" y="4195763"/>
              <a:ext cx="3811588" cy="220662"/>
            </a:xfrm>
            <a:prstGeom prst="rect">
              <a:avLst/>
            </a:prstGeom>
            <a:solidFill>
              <a:srgbClr val="00EFEF"/>
            </a:solidFill>
            <a:ln w="9525">
              <a:solidFill>
                <a:srgbClr val="00EF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4142760" y="5334000"/>
              <a:ext cx="1355371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pl-PL" sz="1900" b="1" dirty="0">
                  <a:solidFill>
                    <a:srgbClr val="000000"/>
                  </a:solidFill>
                </a:rPr>
                <a:t>STAL CZARNA</a:t>
              </a:r>
              <a:endParaRPr lang="en-GB" b="1" dirty="0">
                <a:solidFill>
                  <a:schemeClr val="tx2"/>
                </a:solidFill>
              </a:endParaRPr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1006156" y="4416425"/>
              <a:ext cx="775341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pl-PL" sz="1800" b="1" dirty="0"/>
                <a:t>Podkład</a:t>
              </a:r>
              <a:endParaRPr lang="en-GB" sz="1800" b="1" dirty="0"/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921303" y="3786564"/>
              <a:ext cx="1100622" cy="5539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pl-PL" sz="1800" b="1" dirty="0"/>
                <a:t>Warstwa</a:t>
              </a:r>
              <a:br>
                <a:rPr lang="pl-PL" sz="1800" b="1" dirty="0"/>
              </a:br>
              <a:r>
                <a:rPr lang="pl-PL" sz="1800" b="1" dirty="0"/>
                <a:t>zewnętrzna</a:t>
              </a:r>
              <a:endParaRPr lang="en-GB" sz="1800" b="1" dirty="0"/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925910" y="4845050"/>
              <a:ext cx="1691489" cy="8309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pl-PL" sz="1800" b="1" dirty="0"/>
                <a:t>Obróbka wstępna</a:t>
              </a:r>
              <a:br>
                <a:rPr lang="pl-PL" sz="1800" b="1" dirty="0"/>
              </a:br>
              <a:r>
                <a:rPr lang="pl-PL" sz="1800" b="1" dirty="0"/>
                <a:t>(warstwa </a:t>
              </a:r>
              <a:br>
                <a:rPr lang="pl-PL" sz="1800" b="1" dirty="0"/>
              </a:br>
              <a:r>
                <a:rPr lang="pl-PL" sz="1800" b="1" dirty="0"/>
                <a:t>przygotowawcza)</a:t>
              </a:r>
              <a:endParaRPr lang="en-GB" sz="1800" b="1" dirty="0"/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>
              <a:off x="2014538" y="4111625"/>
              <a:ext cx="901700" cy="180975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Line 12"/>
            <p:cNvSpPr>
              <a:spLocks noChangeShapeType="1"/>
            </p:cNvSpPr>
            <p:nvPr/>
          </p:nvSpPr>
          <p:spPr bwMode="auto">
            <a:xfrm>
              <a:off x="1906588" y="4551363"/>
              <a:ext cx="1004887" cy="1587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" name="Line 13"/>
            <p:cNvSpPr>
              <a:spLocks noChangeShapeType="1"/>
            </p:cNvSpPr>
            <p:nvPr/>
          </p:nvSpPr>
          <p:spPr bwMode="auto">
            <a:xfrm flipV="1">
              <a:off x="2598738" y="4738688"/>
              <a:ext cx="336550" cy="179387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" name="Rectangle 14"/>
            <p:cNvSpPr>
              <a:spLocks noChangeArrowheads="1"/>
            </p:cNvSpPr>
            <p:nvPr/>
          </p:nvSpPr>
          <p:spPr bwMode="auto">
            <a:xfrm>
              <a:off x="2470693" y="3836988"/>
              <a:ext cx="4445576" cy="2923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l-PL" sz="1900" b="1" dirty="0"/>
                <a:t>WIELOWARSTWOWA POWŁOKA MALARSKA</a:t>
              </a:r>
              <a:endParaRPr lang="en-GB" b="1" dirty="0"/>
            </a:p>
          </p:txBody>
        </p:sp>
        <p:sp>
          <p:nvSpPr>
            <p:cNvPr id="30" name="Rectangle 16"/>
            <p:cNvSpPr>
              <a:spLocks noChangeArrowheads="1"/>
            </p:cNvSpPr>
            <p:nvPr/>
          </p:nvSpPr>
          <p:spPr bwMode="auto">
            <a:xfrm>
              <a:off x="7207910" y="4271963"/>
              <a:ext cx="800989" cy="2923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pl-PL" sz="1900" b="1" dirty="0"/>
                <a:t>Typowo</a:t>
              </a:r>
              <a:endParaRPr lang="en-GB" b="1" dirty="0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7175257" y="4592638"/>
              <a:ext cx="1083630" cy="2923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GB" sz="1900" b="1" dirty="0"/>
                <a:t>20-200 µm</a:t>
              </a:r>
              <a:endParaRPr lang="en-GB" b="1" dirty="0"/>
            </a:p>
          </p:txBody>
        </p:sp>
        <p:sp>
          <p:nvSpPr>
            <p:cNvPr id="32" name="Line 18"/>
            <p:cNvSpPr>
              <a:spLocks noChangeShapeType="1"/>
            </p:cNvSpPr>
            <p:nvPr/>
          </p:nvSpPr>
          <p:spPr bwMode="auto">
            <a:xfrm flipV="1">
              <a:off x="7115564" y="4911725"/>
              <a:ext cx="1587" cy="41433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auto">
            <a:xfrm>
              <a:off x="7039473" y="4870450"/>
              <a:ext cx="122237" cy="244475"/>
            </a:xfrm>
            <a:custGeom>
              <a:avLst/>
              <a:gdLst>
                <a:gd name="T0" fmla="*/ 0 w 154"/>
                <a:gd name="T1" fmla="*/ 2147483647 h 308"/>
                <a:gd name="T2" fmla="*/ 2147483647 w 154"/>
                <a:gd name="T3" fmla="*/ 0 h 308"/>
                <a:gd name="T4" fmla="*/ 2147483647 w 154"/>
                <a:gd name="T5" fmla="*/ 2147483647 h 308"/>
                <a:gd name="T6" fmla="*/ 0 w 154"/>
                <a:gd name="T7" fmla="*/ 2147483647 h 3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"/>
                <a:gd name="T13" fmla="*/ 0 h 308"/>
                <a:gd name="T14" fmla="*/ 154 w 154"/>
                <a:gd name="T15" fmla="*/ 308 h 3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" h="308">
                  <a:moveTo>
                    <a:pt x="0" y="308"/>
                  </a:moveTo>
                  <a:lnTo>
                    <a:pt x="77" y="0"/>
                  </a:lnTo>
                  <a:lnTo>
                    <a:pt x="154" y="308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FFFFFF"/>
            </a:solidFill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" name="Line 20"/>
            <p:cNvSpPr>
              <a:spLocks noChangeShapeType="1"/>
            </p:cNvSpPr>
            <p:nvPr/>
          </p:nvSpPr>
          <p:spPr bwMode="auto">
            <a:xfrm>
              <a:off x="7115564" y="3733800"/>
              <a:ext cx="1587" cy="41433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7039473" y="3943350"/>
              <a:ext cx="122237" cy="244475"/>
            </a:xfrm>
            <a:custGeom>
              <a:avLst/>
              <a:gdLst>
                <a:gd name="T0" fmla="*/ 2147483647 w 154"/>
                <a:gd name="T1" fmla="*/ 0 h 308"/>
                <a:gd name="T2" fmla="*/ 2147483647 w 154"/>
                <a:gd name="T3" fmla="*/ 2147483647 h 308"/>
                <a:gd name="T4" fmla="*/ 0 w 154"/>
                <a:gd name="T5" fmla="*/ 0 h 308"/>
                <a:gd name="T6" fmla="*/ 2147483647 w 154"/>
                <a:gd name="T7" fmla="*/ 0 h 3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"/>
                <a:gd name="T13" fmla="*/ 0 h 308"/>
                <a:gd name="T14" fmla="*/ 154 w 154"/>
                <a:gd name="T15" fmla="*/ 308 h 3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" h="308">
                  <a:moveTo>
                    <a:pt x="154" y="0"/>
                  </a:moveTo>
                  <a:lnTo>
                    <a:pt x="77" y="308"/>
                  </a:lnTo>
                  <a:lnTo>
                    <a:pt x="0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FFF"/>
            </a:solidFill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292" y="2263136"/>
            <a:ext cx="3811588" cy="152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Arrow Connector 4"/>
          <p:cNvCxnSpPr/>
          <p:nvPr/>
        </p:nvCxnSpPr>
        <p:spPr>
          <a:xfrm>
            <a:off x="1892300" y="2372502"/>
            <a:ext cx="965200" cy="253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1414573" y="2251835"/>
            <a:ext cx="402354" cy="2769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pl-PL" sz="1800" dirty="0"/>
              <a:t>Tlen</a:t>
            </a:r>
            <a:endParaRPr lang="en-GB" sz="1800" dirty="0"/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6843601" y="5169398"/>
            <a:ext cx="2174692" cy="877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pl-PL" sz="1900" b="1" dirty="0"/>
              <a:t>Może się zdzierać</a:t>
            </a:r>
            <a:endParaRPr lang="en-GB" sz="1900" b="1" dirty="0"/>
          </a:p>
          <a:p>
            <a:pPr eaLnBrk="0" hangingPunct="0"/>
            <a:r>
              <a:rPr lang="pl-PL" sz="1900" b="1" dirty="0"/>
              <a:t>Brak mechanizmu samo naprawy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27631571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3321</TotalTime>
  <Words>4000</Words>
  <Application>Microsoft Office PowerPoint</Application>
  <PresentationFormat>On-screen Show (4:3)</PresentationFormat>
  <Paragraphs>776</Paragraphs>
  <Slides>59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70" baseType="lpstr">
      <vt:lpstr>Arial</vt:lpstr>
      <vt:lpstr>Calibri</vt:lpstr>
      <vt:lpstr>Gotham Book</vt:lpstr>
      <vt:lpstr>Tahoma</vt:lpstr>
      <vt:lpstr>Trebuchet MS</vt:lpstr>
      <vt:lpstr>Wingdings</vt:lpstr>
      <vt:lpstr>2_Custom Design</vt:lpstr>
      <vt:lpstr>3_Custom Design</vt:lpstr>
      <vt:lpstr>4_Custom Design</vt:lpstr>
      <vt:lpstr>Graphique Microsoft Excel</vt:lpstr>
      <vt:lpstr>Paint Shop Pro Image</vt:lpstr>
      <vt:lpstr>Prezentacja dla wykładowców architektury i budownictwa</vt:lpstr>
      <vt:lpstr>Spis treści</vt:lpstr>
      <vt:lpstr>1. Większość materiałów  z czasem ulega zniszczeniu</vt:lpstr>
      <vt:lpstr>Większość materiałów  z czasem ulega zniszczeniu</vt:lpstr>
      <vt:lpstr>Większość materiałów  z czasem ulega zniszczeniu</vt:lpstr>
      <vt:lpstr>Większość materiałów  z czasem ulega zniszczeniu</vt:lpstr>
      <vt:lpstr>Korozja betonu (zjawiska korozyjne nie ograniczają się jedynie do powierzchni zewnętrznej!)</vt:lpstr>
      <vt:lpstr>2. Dlaczego stale nierdzewne  opierają się korozji</vt:lpstr>
      <vt:lpstr>Warstwa pasywna w porównaniu  do powłok malarskich</vt:lpstr>
      <vt:lpstr>Zniszczenie warstwy ochronnej</vt:lpstr>
      <vt:lpstr>3. Typy korozji stali nierdzewnych</vt:lpstr>
      <vt:lpstr>Wpływ zawartości chromu na odporność na korozję atmosferyczną (korozję równomierną)</vt:lpstr>
      <vt:lpstr>Gdy wybór gatunku stali nierdzewnej nie został wykonany prawidłowo, może wystąpić korozja</vt:lpstr>
      <vt:lpstr>Typy korozji stali nierdzewnych </vt:lpstr>
      <vt:lpstr>a) co to jest korozja równomierna?</vt:lpstr>
      <vt:lpstr>b) co to jest korozja wżerowa1,2,3,7?</vt:lpstr>
      <vt:lpstr>Mechanizm korozji wżerowej</vt:lpstr>
      <vt:lpstr>Korozję wżerową można symulować w badaniach elektrochemicznych4</vt:lpstr>
      <vt:lpstr>Główne czynniki wpływające na korozję wżerową1 (generalnie jako kryterium korozji wżerowej stosuje się  potencjał korozyjny Epit)</vt:lpstr>
      <vt:lpstr>Główne czynniki wpływające na korozję wżerową5 (generalnie jako kryterium korozji wżerowej stosuje się  potencjał korozyjny Epit)</vt:lpstr>
      <vt:lpstr>Główne czynniki wpływające na korozję wżerową1 (generalnie jako kryterium korozji wżerowej stosuje się  potencjał korozyjny Epit)</vt:lpstr>
      <vt:lpstr>Wskaźnik odporności na korozję wżerową PREN6</vt:lpstr>
      <vt:lpstr>Wskaźnik PREN niektórych popularnych gatunków stali 9</vt:lpstr>
      <vt:lpstr>c) Co to jest korozja szczelinowa 1?</vt:lpstr>
      <vt:lpstr>Mechanizm korozji szczelinowej</vt:lpstr>
      <vt:lpstr>Temperatura krytyczna korozji wżerowej (CPT) i Temperatura krytyczna korozji szczelinowej (CCT) wybranych gatunków austenitycznych i duplex8</vt:lpstr>
      <vt:lpstr>Jak zapobiegać korozji szczelinowej</vt:lpstr>
      <vt:lpstr>d) Co to jest korozja galwaniczna1  (znana także jako korozja bimetaliczna)?</vt:lpstr>
      <vt:lpstr>Mechanizm korozji galwanicznej</vt:lpstr>
      <vt:lpstr>Szereg napięciowy metali  w płynącej wodzie morskiej.</vt:lpstr>
      <vt:lpstr>Podstawowe zasady  jak zapobiegać korozji galwanicznej</vt:lpstr>
      <vt:lpstr>e) Co to jest korozja międzykrystaliczna1?</vt:lpstr>
      <vt:lpstr>Schemat wydzielania węglików chromu i zubożenia granic ziaren w Cr </vt:lpstr>
      <vt:lpstr>Kiedy występuje korozja międzykrystaliczna?</vt:lpstr>
      <vt:lpstr>Zapobieganie korozji międzykrystalicznej</vt:lpstr>
      <vt:lpstr>f) Co to jest korozja naprężeniowa1(SCC)?</vt:lpstr>
      <vt:lpstr>Mechanizm korozji naprężeniowej</vt:lpstr>
      <vt:lpstr>Zapobieganie korozji naprężeniowej – dwie metody</vt:lpstr>
      <vt:lpstr>4. Jak dobrać stal nierdzewną  o odpowiedniej odporności korozyjnej</vt:lpstr>
      <vt:lpstr>4 – 1 Zastosowania konstrukcyjne</vt:lpstr>
      <vt:lpstr>Jak działa procedura </vt:lpstr>
      <vt:lpstr>PowerPoint Presentation</vt:lpstr>
      <vt:lpstr>PowerPoint Presentation</vt:lpstr>
      <vt:lpstr>Tablica doboru stali</vt:lpstr>
      <vt:lpstr>Klasy odporności korozyjnej stali nierdzewnych</vt:lpstr>
      <vt:lpstr>4 – 2 Inne zastosowania</vt:lpstr>
      <vt:lpstr>Wskazówki do doboru gatunku dla architektów10</vt:lpstr>
      <vt:lpstr>Jak działa procedura</vt:lpstr>
      <vt:lpstr>Zanieczyszczenie środowiska</vt:lpstr>
      <vt:lpstr>A) Oddziaływanie warunków morskich </vt:lpstr>
      <vt:lpstr>B) Oddziaływanie soli drogowej</vt:lpstr>
      <vt:lpstr>Lokalny charakter klimatu</vt:lpstr>
      <vt:lpstr>Charakterystyka projektu</vt:lpstr>
      <vt:lpstr>Harmonogram konserwacji</vt:lpstr>
      <vt:lpstr>System punktacji doboru stali nierdzewnej</vt:lpstr>
      <vt:lpstr>Wnioski</vt:lpstr>
      <vt:lpstr>5. Źródła</vt:lpstr>
      <vt:lpstr>Załącznik: Oznaczenia17</vt:lpstr>
      <vt:lpstr>Dziękuję za uwagę</vt:lpstr>
    </vt:vector>
  </TitlesOfParts>
  <Company>Outokumpu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Odporność korozyjna stali nierdzewnych</dc:title>
  <dc:creator>Arto Rousu</dc:creator>
  <cp:keywords>Stal nierdzewna, Szkolenie, Architektura, Inżynieria</cp:keywords>
  <cp:lastModifiedBy>Jo Claes</cp:lastModifiedBy>
  <cp:revision>611</cp:revision>
  <cp:lastPrinted>2015-04-09T12:49:41Z</cp:lastPrinted>
  <dcterms:created xsi:type="dcterms:W3CDTF">2013-07-31T06:42:37Z</dcterms:created>
  <dcterms:modified xsi:type="dcterms:W3CDTF">2020-01-31T10:18:55Z</dcterms:modified>
</cp:coreProperties>
</file>