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5"/>
  </p:notesMasterIdLst>
  <p:handoutMasterIdLst>
    <p:handoutMasterId r:id="rId36"/>
  </p:handoutMasterIdLst>
  <p:sldIdLst>
    <p:sldId id="287" r:id="rId5"/>
    <p:sldId id="288" r:id="rId6"/>
    <p:sldId id="289" r:id="rId7"/>
    <p:sldId id="290" r:id="rId8"/>
    <p:sldId id="291" r:id="rId9"/>
    <p:sldId id="292" r:id="rId10"/>
    <p:sldId id="294" r:id="rId11"/>
    <p:sldId id="293" r:id="rId12"/>
    <p:sldId id="295" r:id="rId13"/>
    <p:sldId id="296" r:id="rId14"/>
    <p:sldId id="297" r:id="rId15"/>
    <p:sldId id="298" r:id="rId16"/>
    <p:sldId id="299" r:id="rId17"/>
    <p:sldId id="300" r:id="rId18"/>
    <p:sldId id="303" r:id="rId19"/>
    <p:sldId id="302" r:id="rId20"/>
    <p:sldId id="304" r:id="rId21"/>
    <p:sldId id="305" r:id="rId22"/>
    <p:sldId id="311" r:id="rId23"/>
    <p:sldId id="312" r:id="rId24"/>
    <p:sldId id="313" r:id="rId25"/>
    <p:sldId id="314" r:id="rId26"/>
    <p:sldId id="315" r:id="rId27"/>
    <p:sldId id="301" r:id="rId28"/>
    <p:sldId id="306" r:id="rId29"/>
    <p:sldId id="316" r:id="rId30"/>
    <p:sldId id="307" r:id="rId31"/>
    <p:sldId id="308" r:id="rId32"/>
    <p:sldId id="309" r:id="rId33"/>
    <p:sldId id="310" r:id="rId3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06" autoAdjust="0"/>
    <p:restoredTop sz="92191" autoAdjust="0"/>
  </p:normalViewPr>
  <p:slideViewPr>
    <p:cSldViewPr>
      <p:cViewPr varScale="1">
        <p:scale>
          <a:sx n="110" d="100"/>
          <a:sy n="110" d="100"/>
        </p:scale>
        <p:origin x="1164" y="138"/>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83987580-34FA-4F0D-89CE-706243FA76D9}"/>
    <pc:docChg chg="custSel addSld modSld">
      <pc:chgData name="Jo Claes" userId="d64208f3-0076-4064-b6ac-7d8ee9dc279f" providerId="ADAL" clId="{83987580-34FA-4F0D-89CE-706243FA76D9}" dt="2019-11-25T10:46:39.868" v="32" actId="255"/>
      <pc:docMkLst>
        <pc:docMk/>
      </pc:docMkLst>
      <pc:sldChg chg="modSp">
        <pc:chgData name="Jo Claes" userId="d64208f3-0076-4064-b6ac-7d8ee9dc279f" providerId="ADAL" clId="{83987580-34FA-4F0D-89CE-706243FA76D9}" dt="2019-11-25T10:44:49.449" v="6" actId="6549"/>
        <pc:sldMkLst>
          <pc:docMk/>
          <pc:sldMk cId="4102846575" sldId="307"/>
        </pc:sldMkLst>
        <pc:spChg chg="mod">
          <ac:chgData name="Jo Claes" userId="d64208f3-0076-4064-b6ac-7d8ee9dc279f" providerId="ADAL" clId="{83987580-34FA-4F0D-89CE-706243FA76D9}" dt="2019-11-25T10:44:49.449" v="6" actId="6549"/>
          <ac:spMkLst>
            <pc:docMk/>
            <pc:sldMk cId="4102846575" sldId="307"/>
            <ac:spMk id="5" creationId="{00000000-0000-0000-0000-000000000000}"/>
          </ac:spMkLst>
        </pc:spChg>
      </pc:sldChg>
      <pc:sldChg chg="modSp">
        <pc:chgData name="Jo Claes" userId="d64208f3-0076-4064-b6ac-7d8ee9dc279f" providerId="ADAL" clId="{83987580-34FA-4F0D-89CE-706243FA76D9}" dt="2019-11-25T10:46:35.259" v="31" actId="27636"/>
        <pc:sldMkLst>
          <pc:docMk/>
          <pc:sldMk cId="994370979" sldId="308"/>
        </pc:sldMkLst>
        <pc:spChg chg="mod">
          <ac:chgData name="Jo Claes" userId="d64208f3-0076-4064-b6ac-7d8ee9dc279f" providerId="ADAL" clId="{83987580-34FA-4F0D-89CE-706243FA76D9}" dt="2019-11-25T10:46:35.259" v="31" actId="27636"/>
          <ac:spMkLst>
            <pc:docMk/>
            <pc:sldMk cId="994370979" sldId="308"/>
            <ac:spMk id="3" creationId="{00000000-0000-0000-0000-000000000000}"/>
          </ac:spMkLst>
        </pc:spChg>
        <pc:spChg chg="mod">
          <ac:chgData name="Jo Claes" userId="d64208f3-0076-4064-b6ac-7d8ee9dc279f" providerId="ADAL" clId="{83987580-34FA-4F0D-89CE-706243FA76D9}" dt="2019-11-25T10:44:56.806" v="8" actId="20577"/>
          <ac:spMkLst>
            <pc:docMk/>
            <pc:sldMk cId="994370979" sldId="308"/>
            <ac:spMk id="6" creationId="{911B73DC-D0EC-44E4-B754-A26DA8342AAA}"/>
          </ac:spMkLst>
        </pc:spChg>
      </pc:sldChg>
      <pc:sldChg chg="modSp">
        <pc:chgData name="Jo Claes" userId="d64208f3-0076-4064-b6ac-7d8ee9dc279f" providerId="ADAL" clId="{83987580-34FA-4F0D-89CE-706243FA76D9}" dt="2019-11-25T10:46:09.941" v="24" actId="27636"/>
        <pc:sldMkLst>
          <pc:docMk/>
          <pc:sldMk cId="1032898779" sldId="309"/>
        </pc:sldMkLst>
        <pc:spChg chg="mod">
          <ac:chgData name="Jo Claes" userId="d64208f3-0076-4064-b6ac-7d8ee9dc279f" providerId="ADAL" clId="{83987580-34FA-4F0D-89CE-706243FA76D9}" dt="2019-11-25T10:46:09.941" v="24" actId="27636"/>
          <ac:spMkLst>
            <pc:docMk/>
            <pc:sldMk cId="1032898779" sldId="309"/>
            <ac:spMk id="3" creationId="{00000000-0000-0000-0000-000000000000}"/>
          </ac:spMkLst>
        </pc:spChg>
        <pc:spChg chg="mod">
          <ac:chgData name="Jo Claes" userId="d64208f3-0076-4064-b6ac-7d8ee9dc279f" providerId="ADAL" clId="{83987580-34FA-4F0D-89CE-706243FA76D9}" dt="2019-11-25T10:45:01.368" v="10" actId="20577"/>
          <ac:spMkLst>
            <pc:docMk/>
            <pc:sldMk cId="1032898779" sldId="309"/>
            <ac:spMk id="6" creationId="{2992F98F-C222-47DF-9B5A-1A523DA13AC4}"/>
          </ac:spMkLst>
        </pc:spChg>
      </pc:sldChg>
      <pc:sldChg chg="modSp">
        <pc:chgData name="Jo Claes" userId="d64208f3-0076-4064-b6ac-7d8ee9dc279f" providerId="ADAL" clId="{83987580-34FA-4F0D-89CE-706243FA76D9}" dt="2019-11-25T10:46:39.868" v="32" actId="255"/>
        <pc:sldMkLst>
          <pc:docMk/>
          <pc:sldMk cId="2211460658" sldId="310"/>
        </pc:sldMkLst>
        <pc:spChg chg="mod">
          <ac:chgData name="Jo Claes" userId="d64208f3-0076-4064-b6ac-7d8ee9dc279f" providerId="ADAL" clId="{83987580-34FA-4F0D-89CE-706243FA76D9}" dt="2019-11-25T10:46:39.868" v="32" actId="255"/>
          <ac:spMkLst>
            <pc:docMk/>
            <pc:sldMk cId="2211460658" sldId="310"/>
            <ac:spMk id="3" creationId="{00000000-0000-0000-0000-000000000000}"/>
          </ac:spMkLst>
        </pc:spChg>
        <pc:spChg chg="mod">
          <ac:chgData name="Jo Claes" userId="d64208f3-0076-4064-b6ac-7d8ee9dc279f" providerId="ADAL" clId="{83987580-34FA-4F0D-89CE-706243FA76D9}" dt="2019-11-25T10:45:06.039" v="12" actId="20577"/>
          <ac:spMkLst>
            <pc:docMk/>
            <pc:sldMk cId="2211460658" sldId="310"/>
            <ac:spMk id="6" creationId="{DF763B1A-DAE7-4751-B38C-46A14BD5C0A2}"/>
          </ac:spMkLst>
        </pc:spChg>
      </pc:sldChg>
      <pc:sldChg chg="delSp">
        <pc:chgData name="Jo Claes" userId="d64208f3-0076-4064-b6ac-7d8ee9dc279f" providerId="ADAL" clId="{83987580-34FA-4F0D-89CE-706243FA76D9}" dt="2019-11-25T10:43:22.914" v="0" actId="478"/>
        <pc:sldMkLst>
          <pc:docMk/>
          <pc:sldMk cId="3874052945" sldId="311"/>
        </pc:sldMkLst>
        <pc:spChg chg="del">
          <ac:chgData name="Jo Claes" userId="d64208f3-0076-4064-b6ac-7d8ee9dc279f" providerId="ADAL" clId="{83987580-34FA-4F0D-89CE-706243FA76D9}" dt="2019-11-25T10:43:22.914" v="0" actId="478"/>
          <ac:spMkLst>
            <pc:docMk/>
            <pc:sldMk cId="3874052945" sldId="311"/>
            <ac:spMk id="8" creationId="{00000000-0000-0000-0000-000000000000}"/>
          </ac:spMkLst>
        </pc:spChg>
      </pc:sldChg>
      <pc:sldChg chg="delSp">
        <pc:chgData name="Jo Claes" userId="d64208f3-0076-4064-b6ac-7d8ee9dc279f" providerId="ADAL" clId="{83987580-34FA-4F0D-89CE-706243FA76D9}" dt="2019-11-25T10:43:26.335" v="1" actId="478"/>
        <pc:sldMkLst>
          <pc:docMk/>
          <pc:sldMk cId="287330533" sldId="312"/>
        </pc:sldMkLst>
        <pc:spChg chg="del">
          <ac:chgData name="Jo Claes" userId="d64208f3-0076-4064-b6ac-7d8ee9dc279f" providerId="ADAL" clId="{83987580-34FA-4F0D-89CE-706243FA76D9}" dt="2019-11-25T10:43:26.335" v="1" actId="478"/>
          <ac:spMkLst>
            <pc:docMk/>
            <pc:sldMk cId="287330533" sldId="312"/>
            <ac:spMk id="9" creationId="{00000000-0000-0000-0000-000000000000}"/>
          </ac:spMkLst>
        </pc:spChg>
      </pc:sldChg>
      <pc:sldChg chg="delSp">
        <pc:chgData name="Jo Claes" userId="d64208f3-0076-4064-b6ac-7d8ee9dc279f" providerId="ADAL" clId="{83987580-34FA-4F0D-89CE-706243FA76D9}" dt="2019-11-25T10:43:31.784" v="2" actId="478"/>
        <pc:sldMkLst>
          <pc:docMk/>
          <pc:sldMk cId="3000962374" sldId="313"/>
        </pc:sldMkLst>
        <pc:spChg chg="del">
          <ac:chgData name="Jo Claes" userId="d64208f3-0076-4064-b6ac-7d8ee9dc279f" providerId="ADAL" clId="{83987580-34FA-4F0D-89CE-706243FA76D9}" dt="2019-11-25T10:43:31.784" v="2" actId="478"/>
          <ac:spMkLst>
            <pc:docMk/>
            <pc:sldMk cId="3000962374" sldId="313"/>
            <ac:spMk id="7" creationId="{00000000-0000-0000-0000-000000000000}"/>
          </ac:spMkLst>
        </pc:spChg>
      </pc:sldChg>
      <pc:sldChg chg="delSp">
        <pc:chgData name="Jo Claes" userId="d64208f3-0076-4064-b6ac-7d8ee9dc279f" providerId="ADAL" clId="{83987580-34FA-4F0D-89CE-706243FA76D9}" dt="2019-11-25T10:43:35.626" v="3" actId="478"/>
        <pc:sldMkLst>
          <pc:docMk/>
          <pc:sldMk cId="3029112162" sldId="314"/>
        </pc:sldMkLst>
        <pc:spChg chg="del">
          <ac:chgData name="Jo Claes" userId="d64208f3-0076-4064-b6ac-7d8ee9dc279f" providerId="ADAL" clId="{83987580-34FA-4F0D-89CE-706243FA76D9}" dt="2019-11-25T10:43:35.626" v="3" actId="478"/>
          <ac:spMkLst>
            <pc:docMk/>
            <pc:sldMk cId="3029112162" sldId="314"/>
            <ac:spMk id="11" creationId="{00000000-0000-0000-0000-000000000000}"/>
          </ac:spMkLst>
        </pc:spChg>
      </pc:sldChg>
      <pc:sldChg chg="delSp">
        <pc:chgData name="Jo Claes" userId="d64208f3-0076-4064-b6ac-7d8ee9dc279f" providerId="ADAL" clId="{83987580-34FA-4F0D-89CE-706243FA76D9}" dt="2019-11-25T10:43:38.610" v="4" actId="478"/>
        <pc:sldMkLst>
          <pc:docMk/>
          <pc:sldMk cId="1923802969" sldId="315"/>
        </pc:sldMkLst>
        <pc:spChg chg="del">
          <ac:chgData name="Jo Claes" userId="d64208f3-0076-4064-b6ac-7d8ee9dc279f" providerId="ADAL" clId="{83987580-34FA-4F0D-89CE-706243FA76D9}" dt="2019-11-25T10:43:38.610" v="4" actId="478"/>
          <ac:spMkLst>
            <pc:docMk/>
            <pc:sldMk cId="1923802969" sldId="315"/>
            <ac:spMk id="8" creationId="{00000000-0000-0000-0000-000000000000}"/>
          </ac:spMkLst>
        </pc:spChg>
      </pc:sldChg>
      <pc:sldChg chg="add">
        <pc:chgData name="Jo Claes" userId="d64208f3-0076-4064-b6ac-7d8ee9dc279f" providerId="ADAL" clId="{83987580-34FA-4F0D-89CE-706243FA76D9}" dt="2019-11-25T10:44:27.860" v="5" actId="255"/>
        <pc:sldMkLst>
          <pc:docMk/>
          <pc:sldMk cId="3264759186" sldId="316"/>
        </pc:sldMkLst>
      </pc:sldChg>
    </pc:docChg>
  </pc:docChgLst>
  <pc:docChgLst>
    <pc:chgData name="Jo Claes" userId="d64208f3-0076-4064-b6ac-7d8ee9dc279f" providerId="ADAL" clId="{91D5A5F0-52D2-412B-BA7B-C1448B3242F6}"/>
    <pc:docChg chg="modSld">
      <pc:chgData name="Jo Claes" userId="d64208f3-0076-4064-b6ac-7d8ee9dc279f" providerId="ADAL" clId="{91D5A5F0-52D2-412B-BA7B-C1448B3242F6}" dt="2022-02-25T09:20:00.605" v="3" actId="20577"/>
      <pc:docMkLst>
        <pc:docMk/>
      </pc:docMkLst>
      <pc:sldChg chg="modSp mod">
        <pc:chgData name="Jo Claes" userId="d64208f3-0076-4064-b6ac-7d8ee9dc279f" providerId="ADAL" clId="{91D5A5F0-52D2-412B-BA7B-C1448B3242F6}" dt="2022-02-25T09:20:00.605" v="3" actId="20577"/>
        <pc:sldMkLst>
          <pc:docMk/>
          <pc:sldMk cId="2068925331" sldId="291"/>
        </pc:sldMkLst>
        <pc:spChg chg="mod">
          <ac:chgData name="Jo Claes" userId="d64208f3-0076-4064-b6ac-7d8ee9dc279f" providerId="ADAL" clId="{91D5A5F0-52D2-412B-BA7B-C1448B3242F6}" dt="2022-02-25T09:20:00.605" v="3" actId="20577"/>
          <ac:spMkLst>
            <pc:docMk/>
            <pc:sldMk cId="2068925331" sldId="291"/>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BB9628D-086B-406E-A6E2-A7619C06CF97}" type="datetimeFigureOut">
              <a:rPr lang="nl-BE" smtClean="0"/>
              <a:t>25/02/2022</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CA3AA5B-8A8B-4208-AFCF-18A2EC73466F}" type="slidenum">
              <a:rPr lang="nl-BE" smtClean="0"/>
              <a:t>‹#›</a:t>
            </a:fld>
            <a:endParaRPr lang="nl-BE"/>
          </a:p>
        </p:txBody>
      </p:sp>
    </p:spTree>
    <p:extLst>
      <p:ext uri="{BB962C8B-B14F-4D97-AF65-F5344CB8AC3E}">
        <p14:creationId xmlns:p14="http://schemas.microsoft.com/office/powerpoint/2010/main" val="1738952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7FAEA43-A081-4D41-A611-B41EC97AE4F7}" type="datetimeFigureOut">
              <a:rPr lang="fr-FR" smtClean="0"/>
              <a:t>25/02/2022</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CA750D-4BE2-4BD9-8CFA-BD3D0F2B5E5E}" type="slidenum">
              <a:rPr lang="fr-FR" smtClean="0"/>
              <a:t>‹#›</a:t>
            </a:fld>
            <a:endParaRPr lang="fr-FR"/>
          </a:p>
        </p:txBody>
      </p:sp>
    </p:spTree>
    <p:extLst>
      <p:ext uri="{BB962C8B-B14F-4D97-AF65-F5344CB8AC3E}">
        <p14:creationId xmlns:p14="http://schemas.microsoft.com/office/powerpoint/2010/main" val="128148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t>2</a:t>
            </a:fld>
            <a:endParaRPr lang="fr-FR"/>
          </a:p>
        </p:txBody>
      </p:sp>
    </p:spTree>
    <p:extLst>
      <p:ext uri="{BB962C8B-B14F-4D97-AF65-F5344CB8AC3E}">
        <p14:creationId xmlns:p14="http://schemas.microsoft.com/office/powerpoint/2010/main" val="414865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t>4</a:t>
            </a:fld>
            <a:endParaRPr lang="fr-FR"/>
          </a:p>
        </p:txBody>
      </p:sp>
    </p:spTree>
    <p:extLst>
      <p:ext uri="{BB962C8B-B14F-4D97-AF65-F5344CB8AC3E}">
        <p14:creationId xmlns:p14="http://schemas.microsoft.com/office/powerpoint/2010/main" val="243997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t>6</a:t>
            </a:fld>
            <a:endParaRPr lang="fr-FR"/>
          </a:p>
        </p:txBody>
      </p:sp>
    </p:spTree>
    <p:extLst>
      <p:ext uri="{BB962C8B-B14F-4D97-AF65-F5344CB8AC3E}">
        <p14:creationId xmlns:p14="http://schemas.microsoft.com/office/powerpoint/2010/main" val="145164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http://twistedsifter.com/2011/10/metalmorphosis-sculpture-david-cerny/</a:t>
            </a:r>
          </a:p>
        </p:txBody>
      </p:sp>
      <p:sp>
        <p:nvSpPr>
          <p:cNvPr id="4" name="Espace réservé du numéro de diapositive 3"/>
          <p:cNvSpPr>
            <a:spLocks noGrp="1"/>
          </p:cNvSpPr>
          <p:nvPr>
            <p:ph type="sldNum" sz="quarter" idx="10"/>
          </p:nvPr>
        </p:nvSpPr>
        <p:spPr/>
        <p:txBody>
          <a:bodyPr/>
          <a:lstStyle/>
          <a:p>
            <a:fld id="{54CA750D-4BE2-4BD9-8CFA-BD3D0F2B5E5E}" type="slidenum">
              <a:rPr lang="fr-FR" smtClean="0"/>
              <a:t>18</a:t>
            </a:fld>
            <a:endParaRPr lang="fr-FR"/>
          </a:p>
        </p:txBody>
      </p:sp>
    </p:spTree>
    <p:extLst>
      <p:ext uri="{BB962C8B-B14F-4D97-AF65-F5344CB8AC3E}">
        <p14:creationId xmlns:p14="http://schemas.microsoft.com/office/powerpoint/2010/main" val="307743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8526C-108B-4C57-A846-D9BAFCFA0086}"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255006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CA3644-B642-4BD3-B619-F9F87BCA4B0C}"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4421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B63433-1AF9-4D36-9FE6-B682AF68B983}"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14050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1BD70B7A-7F33-4520-B816-EEB9B32DCE12}"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367954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B0AC111F-6862-4078-8DFA-FE7796CA5B50}"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86796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4BEB93-5A56-48CE-BA36-9903CE6CA631}"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15776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016462CB-698C-47E7-B81C-A65F304A5F76}"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10560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2EEDB809-8F48-4072-AA03-6957C6528026}" type="datetime1">
              <a:rPr lang="fr-FR" smtClean="0"/>
              <a:t>25/02/2022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119561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F87381B-CF6D-4449-A85E-4BA03AE5CB0E}" type="datetime1">
              <a:rPr lang="fr-FR" smtClean="0"/>
              <a:t>25/02/2022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02861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4714B-D724-443C-818C-6CE197F39AE1}" type="datetime1">
              <a:rPr lang="fr-FR" smtClean="0"/>
              <a:t>25/02/2022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374309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E09E1-7428-494B-902C-EBADD8C28DAD}"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74491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lvl1pPr>
              <a:buClr>
                <a:srgbClr val="6693BC"/>
              </a:buClr>
              <a:defRPr/>
            </a:lvl1pPr>
            <a:lvl2pPr>
              <a:buClr>
                <a:srgbClr val="6693BC"/>
              </a:buClr>
              <a:defRPr/>
            </a:lvl2pPr>
            <a:lvl3pPr>
              <a:buClr>
                <a:srgbClr val="6693BC"/>
              </a:buClr>
              <a:defRPr/>
            </a:lvl3pPr>
            <a:lvl4pPr>
              <a:buClr>
                <a:srgbClr val="6693BC"/>
              </a:buClr>
              <a:defRPr/>
            </a:lvl4pPr>
            <a:lvl5pPr>
              <a:buClr>
                <a:srgbClr val="6693B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911265-F8F0-4432-B07D-4B47F363BDC7}"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18649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D02DA-CDD9-4E8B-A9D8-76336827C304}"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025900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8508D051-3DD3-40CA-BCB2-7A1A622B9A85}"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70120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7D33EFD5-4F8B-4730-BB76-73A088AC3600}"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205912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F2F1E7E9-9155-40CF-AEB5-1814F16900D4}"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A463F79F-6B50-4C37-A025-069787F26BBA}"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8D13B-AA58-4BFE-B96D-84B400AA911D}"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A8F1D66F-AC15-447B-8CC8-AD026EC2F5AD}"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DAA7E97A-45CC-4790-81FC-184F9ED3687A}" type="datetime1">
              <a:rPr lang="fr-FR" smtClean="0"/>
              <a:t>25/02/2022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1DCECF14-4BD2-4E92-A301-019AAF9E9695}" type="datetime1">
              <a:rPr lang="fr-FR" smtClean="0"/>
              <a:t>25/02/2022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25E92-B429-471D-9003-A479D4BFC535}" type="datetime1">
              <a:rPr lang="fr-FR" smtClean="0"/>
              <a:t>25/02/2022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BCF350-9FFE-4C96-AB7E-CD19326E8A7F}"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994144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913DFC-06A4-4421-815C-70DE8803E337}"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A12D1D-6A78-411F-8927-36B40ED63E61}"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C81DF113-8844-43A5-9C2E-0F3E013440E9}"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636512B-1AAC-4327-8322-94128EBAA170}"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84CEB4A1-DCF7-41A6-9CD9-F673E384B13B}"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9A3946E-F3E7-4470-B757-11B747D6263A}"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C4AC9-4A06-4228-93C3-DA3841F02841}"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1B3487E0-0BE3-4121-AFA4-BCD2A202FEF3}"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86FC3110-C8DE-4D1C-8453-D39E4E20676E}" type="datetime1">
              <a:rPr lang="fr-FR" smtClean="0"/>
              <a:t>25/02/2022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E389CD8-8078-4D4C-B0B8-34583879FC17}" type="datetime1">
              <a:rPr lang="fr-FR" smtClean="0"/>
              <a:t>25/02/2022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34A1D3-8467-4449-BE1B-891B7AF3DDB2}" type="datetime1">
              <a:rPr lang="fr-FR" smtClean="0"/>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3987420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623BC-4605-4739-B658-51D1D1234B74}" type="datetime1">
              <a:rPr lang="fr-FR" smtClean="0"/>
              <a:t>25/02/2022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C3049-C821-4FB9-A1DB-E608A94DB3A5}"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741CD-6814-4E39-806D-5D2E2789A7A1}"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B504E66-80B8-4F5B-A62F-0CC760167153}"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FD21BCCF-DCDC-4A46-9BDF-E92CF7C3DB49}"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5DE6EB-E392-4929-BAD5-E69F10ED8BA5}" type="datetime1">
              <a:rPr lang="fr-FR" smtClean="0"/>
              <a:t>25/02/2022</a:t>
            </a:fld>
            <a:endParaRPr lang="fr-F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Slide Number Placeholder 8"/>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53213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988BA6-D263-4A25-8A56-30588199E1B4}" type="datetime1">
              <a:rPr lang="fr-FR" smtClean="0"/>
              <a:t>25/02/2022</a:t>
            </a:fld>
            <a:endParaRPr lang="fr-F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Slide Number Placeholder 4"/>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353985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24ED09-B9DA-4A53-9B06-8E6B73F0AAB8}" type="datetime1">
              <a:rPr lang="fr-FR" smtClean="0"/>
              <a:t>25/02/2022</a:t>
            </a:fld>
            <a:endParaRPr lang="fr-F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Slide Number Placeholder 3"/>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13315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196FF-106B-485E-8B05-FF026E393F84}" type="datetime1">
              <a:rPr lang="fr-FR" smtClean="0"/>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289845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4E37BD-5650-4DD0-832C-8B7B499F1B75}" type="datetime1">
              <a:rPr lang="fr-FR" smtClean="0"/>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161671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387D9DEA-C109-4EC7-BDCC-42D7A05A445D}" type="slidenum">
              <a:rPr lang="fr-FR" smtClean="0"/>
              <a:t>‹#›</a:t>
            </a:fld>
            <a:endParaRPr lang="fr-FR"/>
          </a:p>
        </p:txBody>
      </p:sp>
      <p:sp>
        <p:nvSpPr>
          <p:cNvPr id="7" name="Rectangle 6"/>
          <p:cNvSpPr/>
          <p:nvPr/>
        </p:nvSpPr>
        <p:spPr>
          <a:xfrm>
            <a:off x="8928000" y="0"/>
            <a:ext cx="216000" cy="6858000"/>
          </a:xfrm>
          <a:prstGeom prst="rect">
            <a:avLst/>
          </a:prstGeom>
          <a:solidFill>
            <a:srgbClr val="6693B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ja-JP" altLang="en-US" sz="1600" dirty="0"/>
              <a:t>第</a:t>
            </a:r>
            <a:r>
              <a:rPr lang="en-US" altLang="ja-JP" sz="1600" dirty="0"/>
              <a:t>1</a:t>
            </a:r>
            <a:r>
              <a:rPr lang="ja-JP" altLang="en-US" sz="1600" dirty="0"/>
              <a:t>章　芸術作品</a:t>
            </a:r>
            <a:endParaRPr lang="fr-BE" sz="1600" dirty="0"/>
          </a:p>
        </p:txBody>
      </p:sp>
    </p:spTree>
    <p:extLst>
      <p:ext uri="{BB962C8B-B14F-4D97-AF65-F5344CB8AC3E}">
        <p14:creationId xmlns:p14="http://schemas.microsoft.com/office/powerpoint/2010/main" val="4225418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DF709-B826-480A-9598-DFB5583FFC6C}" type="datetime1">
              <a:rPr lang="fr-FR" smtClean="0"/>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EAD88-7AB7-4352-89B4-BF917C658D05}" type="slidenum">
              <a:rPr lang="fr-BE" smtClean="0"/>
              <a:t>‹#›</a:t>
            </a:fld>
            <a:endParaRPr lang="fr-BE"/>
          </a:p>
        </p:txBody>
      </p:sp>
      <p:sp>
        <p:nvSpPr>
          <p:cNvPr id="7" name="Rectangle 6"/>
          <p:cNvSpPr/>
          <p:nvPr/>
        </p:nvSpPr>
        <p:spPr>
          <a:xfrm>
            <a:off x="8964488" y="0"/>
            <a:ext cx="179512"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B5B60-9AA6-48D0-BB75-FB26D37E1741}" type="datetime1">
              <a:rPr lang="fr-FR" smtClean="0"/>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t>‹#›</a:t>
            </a:fld>
            <a:endParaRPr lang="fr-BE"/>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61A55-EED1-4A11-92A6-390FF551D3C2}" type="datetime1">
              <a:rPr lang="fr-FR" smtClean="0"/>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metalmorphosis.tv/"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lindabakke.webs.com/sculptureskulptur.htm"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parisladouce.com/2013/03/paris-la-danse-de-la-fontaine-emergente.html"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arcelonaturisme.com/wv3/en/page/1232/peix-fish-frank-gehry.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archdaily.com/792211/blossom-pavilion-atelier-deshaus/5799b693e58ece81bd00004a-blossom-pavilion-atelier-deshaus-photo"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mymodernmet.com/wire-sculptures-martin-debenha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worldstainless.org/applications/art" TargetMode="External"/><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Gateway_Arch" TargetMode="External"/><Relationship Id="rId13" Type="http://schemas.openxmlformats.org/officeDocument/2006/relationships/hyperlink" Target="https://www.youtube.com/watch?v=yHkOQWPZhyM" TargetMode="External"/><Relationship Id="rId3" Type="http://schemas.openxmlformats.org/officeDocument/2006/relationships/hyperlink" Target="http://www.worldstainless.org/applications/art" TargetMode="External"/><Relationship Id="rId7" Type="http://schemas.openxmlformats.org/officeDocument/2006/relationships/hyperlink" Target="https://www.gatewayarch.com/" TargetMode="External"/><Relationship Id="rId12" Type="http://schemas.openxmlformats.org/officeDocument/2006/relationships/hyperlink" Target="http://www.war-memorial.net/The-Braves---Les-Braves-1.292" TargetMode="External"/><Relationship Id="rId17" Type="http://schemas.openxmlformats.org/officeDocument/2006/relationships/hyperlink" Target="http://www.eilahiltunen.net/monument.html" TargetMode="External"/><Relationship Id="rId2" Type="http://schemas.openxmlformats.org/officeDocument/2006/relationships/hyperlink" Target="http://www.andyscottsculptor.com/" TargetMode="External"/><Relationship Id="rId16" Type="http://schemas.openxmlformats.org/officeDocument/2006/relationships/hyperlink" Target="https://www.theguardian.com/arts/gallery/2007/oct/03/spider" TargetMode="External"/><Relationship Id="rId1" Type="http://schemas.openxmlformats.org/officeDocument/2006/relationships/slideLayout" Target="../slideLayouts/slideLayout2.xml"/><Relationship Id="rId6" Type="http://schemas.openxmlformats.org/officeDocument/2006/relationships/hyperlink" Target="https://en.wikipedia.org/wiki/Atomium" TargetMode="External"/><Relationship Id="rId11" Type="http://schemas.openxmlformats.org/officeDocument/2006/relationships/hyperlink" Target="http://saintluciasculpturepark.com/portfolio/anilore-banon/" TargetMode="External"/><Relationship Id="rId5" Type="http://schemas.openxmlformats.org/officeDocument/2006/relationships/hyperlink" Target="http://atomium.be/" TargetMode="External"/><Relationship Id="rId15" Type="http://schemas.openxmlformats.org/officeDocument/2006/relationships/hyperlink" Target="https://www.theguardian.com/artanddesign/2011/mar/30/jaume-plensa-show-at-yorkshire-sculpture-park" TargetMode="External"/><Relationship Id="rId10" Type="http://schemas.openxmlformats.org/officeDocument/2006/relationships/hyperlink" Target="http://en.wikipedia.org/wiki/Cloud_Gate" TargetMode="External"/><Relationship Id="rId4" Type="http://schemas.openxmlformats.org/officeDocument/2006/relationships/hyperlink" Target="https://en.wikipedia.org/wiki/The_Kelpies" TargetMode="External"/><Relationship Id="rId9" Type="http://schemas.openxmlformats.org/officeDocument/2006/relationships/hyperlink" Target="http://www.cityofchicago.org/city/en/depts/dca/supp_info/millennium_park_-artarchitecture.html" TargetMode="External"/><Relationship Id="rId14" Type="http://schemas.openxmlformats.org/officeDocument/2006/relationships/hyperlink" Target="https://jaumeplensa.com/works-and-projects/public-space/mirror-2012"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jeffkoons.com/artwork/celebration/sacred-heart" TargetMode="External"/><Relationship Id="rId13" Type="http://schemas.openxmlformats.org/officeDocument/2006/relationships/hyperlink" Target="http://www.barcelonaturisme.com/wv3/en/page/1232/peix-fish-frank-gehry.html" TargetMode="External"/><Relationship Id="rId3" Type="http://schemas.openxmlformats.org/officeDocument/2006/relationships/hyperlink" Target="http://megaconstrucciones.net/?construccion=cristo-chiapas" TargetMode="External"/><Relationship Id="rId7" Type="http://schemas.openxmlformats.org/officeDocument/2006/relationships/hyperlink" Target="http://joanavasconcelos.com/det_en.aspx?f=2393&amp;o=933" TargetMode="External"/><Relationship Id="rId12" Type="http://schemas.openxmlformats.org/officeDocument/2006/relationships/hyperlink" Target="https://www.parisladouce.com/2013/03/paris-la-danse-de-la-fontaine-emergente.html" TargetMode="External"/><Relationship Id="rId2" Type="http://schemas.openxmlformats.org/officeDocument/2006/relationships/hyperlink" Target="http://monicabonvicini.net/work/she-lies/" TargetMode="External"/><Relationship Id="rId1" Type="http://schemas.openxmlformats.org/officeDocument/2006/relationships/slideLayout" Target="../slideLayouts/slideLayout2.xml"/><Relationship Id="rId6" Type="http://schemas.openxmlformats.org/officeDocument/2006/relationships/hyperlink" Target="http://twistedsifter.com/2014/07/wire-fairy-sculptures-by-robin-wight/" TargetMode="External"/><Relationship Id="rId11" Type="http://schemas.openxmlformats.org/officeDocument/2006/relationships/hyperlink" Target="https://www.dailyscandinavian.com/the-worlds-biggest-elk-statue-in-norway/" TargetMode="External"/><Relationship Id="rId5" Type="http://schemas.openxmlformats.org/officeDocument/2006/relationships/hyperlink" Target="https://www.gpsmycity.com/attractions/sun-voyager-28054.html" TargetMode="External"/><Relationship Id="rId10" Type="http://schemas.openxmlformats.org/officeDocument/2006/relationships/hyperlink" Target="http://twistedsifter.com/2011/10/metalmorphosis-sculpture-david-cerny/" TargetMode="External"/><Relationship Id="rId4" Type="http://schemas.openxmlformats.org/officeDocument/2006/relationships/hyperlink" Target="http://anishkapoor.com/111/turning-the-world-upside-down" TargetMode="External"/><Relationship Id="rId9" Type="http://schemas.openxmlformats.org/officeDocument/2006/relationships/hyperlink" Target="http://www.bruvel.com/exhibitions/houston-art-fair-2015" TargetMode="External"/><Relationship Id="rId14" Type="http://schemas.openxmlformats.org/officeDocument/2006/relationships/hyperlink" Target="https://www.archdaily.com/792211/blossom-pavilion-atelier-deshaus/5799b693e58ece81bd00004a-blossom-pavilion-atelier-deshaus-phot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gahr-metalart.com/artworks/metal_wall_art.htm" TargetMode="External"/><Relationship Id="rId2" Type="http://schemas.openxmlformats.org/officeDocument/2006/relationships/hyperlink" Target="https://mymodernmet.com/wire-sculptures-martin-debenham/" TargetMode="External"/><Relationship Id="rId1" Type="http://schemas.openxmlformats.org/officeDocument/2006/relationships/slideLayout" Target="../slideLayouts/slideLayout2.xml"/><Relationship Id="rId6" Type="http://schemas.openxmlformats.org/officeDocument/2006/relationships/hyperlink" Target="https://www.sunhyuk.com/sculpture" TargetMode="External"/><Relationship Id="rId5" Type="http://schemas.openxmlformats.org/officeDocument/2006/relationships/hyperlink" Target="https://mymodernmet.com/sun-hyuk-kim-stainless-steel-sculptures/#rpctoken=1672472613&amp;forcesecure=1" TargetMode="External"/><Relationship Id="rId4" Type="http://schemas.openxmlformats.org/officeDocument/2006/relationships/hyperlink" Target="http://www.ralfons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ja-JP" altLang="ja-JP" sz="5400" b="1" dirty="0">
                <a:latin typeface="ＭＳ Ｐゴシック" panose="020B0600070205080204" pitchFamily="50" charset="-128"/>
                <a:ea typeface="ＭＳ Ｐゴシック" panose="020B0600070205080204" pitchFamily="50" charset="-128"/>
              </a:rPr>
              <a:t>建築・土木科講師用</a:t>
            </a:r>
            <a:br>
              <a:rPr lang="en-US" altLang="ja-JP" sz="5400" b="1" dirty="0">
                <a:latin typeface="ＭＳ Ｐゴシック" panose="020B0600070205080204" pitchFamily="50" charset="-128"/>
                <a:ea typeface="ＭＳ Ｐゴシック" panose="020B0600070205080204" pitchFamily="50" charset="-128"/>
              </a:rPr>
            </a:br>
            <a:r>
              <a:rPr lang="ja-JP" altLang="ja-JP" sz="5400" b="1" dirty="0">
                <a:latin typeface="ＭＳ Ｐゴシック" panose="020B0600070205080204" pitchFamily="50" charset="-128"/>
                <a:ea typeface="ＭＳ Ｐゴシック" panose="020B0600070205080204" pitchFamily="50" charset="-128"/>
              </a:rPr>
              <a:t>補助教材</a:t>
            </a:r>
            <a:endParaRPr lang="fr-FR" sz="5400" dirty="0">
              <a:latin typeface="ＭＳ Ｐゴシック" panose="020B0600070205080204" pitchFamily="50" charset="-128"/>
              <a:ea typeface="ＭＳ Ｐゴシック" panose="020B0600070205080204" pitchFamily="50" charset="-128"/>
            </a:endParaRPr>
          </a:p>
        </p:txBody>
      </p:sp>
      <p:sp>
        <p:nvSpPr>
          <p:cNvPr id="2" name="Subtitle 1"/>
          <p:cNvSpPr>
            <a:spLocks noGrp="1"/>
          </p:cNvSpPr>
          <p:nvPr>
            <p:ph type="subTitle" idx="1"/>
          </p:nvPr>
        </p:nvSpPr>
        <p:spPr/>
        <p:txBody>
          <a:bodyPr>
            <a:normAutofit/>
          </a:bodyPr>
          <a:lstStyle/>
          <a:p>
            <a:r>
              <a:rPr lang="ja-JP" altLang="en-US" sz="4400" b="1" dirty="0">
                <a:solidFill>
                  <a:srgbClr val="6693BC"/>
                </a:solidFill>
                <a:latin typeface="ＭＳ Ｐゴシック" panose="020B0600070205080204" pitchFamily="50" charset="-128"/>
                <a:ea typeface="ＭＳ Ｐゴシック" panose="020B0600070205080204" pitchFamily="50" charset="-128"/>
              </a:rPr>
              <a:t>第</a:t>
            </a:r>
            <a:r>
              <a:rPr lang="en-US" altLang="ja-JP" sz="4400" b="1" dirty="0">
                <a:solidFill>
                  <a:srgbClr val="6693BC"/>
                </a:solidFill>
                <a:latin typeface="ＭＳ Ｐゴシック" panose="020B0600070205080204" pitchFamily="50" charset="-128"/>
                <a:ea typeface="ＭＳ Ｐゴシック" panose="020B0600070205080204" pitchFamily="50" charset="-128"/>
              </a:rPr>
              <a:t>1</a:t>
            </a:r>
            <a:r>
              <a:rPr lang="ja-JP" altLang="en-US" sz="4400" b="1" dirty="0">
                <a:solidFill>
                  <a:srgbClr val="6693BC"/>
                </a:solidFill>
                <a:latin typeface="ＭＳ Ｐゴシック" panose="020B0600070205080204" pitchFamily="50" charset="-128"/>
                <a:ea typeface="ＭＳ Ｐゴシック" panose="020B0600070205080204" pitchFamily="50" charset="-128"/>
              </a:rPr>
              <a:t>章</a:t>
            </a:r>
            <a:endParaRPr lang="nl-BE" sz="4400" b="1" dirty="0">
              <a:solidFill>
                <a:srgbClr val="6693BC"/>
              </a:solidFill>
              <a:latin typeface="ＭＳ Ｐゴシック" panose="020B0600070205080204" pitchFamily="50" charset="-128"/>
              <a:ea typeface="ＭＳ Ｐゴシック" panose="020B0600070205080204" pitchFamily="50" charset="-128"/>
            </a:endParaRPr>
          </a:p>
          <a:p>
            <a:r>
              <a:rPr lang="ja-JP" altLang="en-US" sz="4400" b="1" dirty="0">
                <a:solidFill>
                  <a:srgbClr val="6693BC"/>
                </a:solidFill>
                <a:latin typeface="ＭＳ Ｐゴシック" panose="020B0600070205080204" pitchFamily="50" charset="-128"/>
                <a:ea typeface="ＭＳ Ｐゴシック" panose="020B0600070205080204" pitchFamily="50" charset="-128"/>
              </a:rPr>
              <a:t>芸術作品</a:t>
            </a:r>
            <a:endParaRPr lang="nl-BE" sz="4400" b="1" dirty="0">
              <a:solidFill>
                <a:srgbClr val="6693BC"/>
              </a:solidFill>
              <a:latin typeface="ＭＳ Ｐゴシック" panose="020B0600070205080204" pitchFamily="50" charset="-128"/>
              <a:ea typeface="ＭＳ Ｐゴシック" panose="020B0600070205080204" pitchFamily="50" charset="-128"/>
            </a:endParaRPr>
          </a:p>
        </p:txBody>
      </p:sp>
      <p:sp>
        <p:nvSpPr>
          <p:cNvPr id="5" name="Slide Number Placeholder 6">
            <a:extLst>
              <a:ext uri="{FF2B5EF4-FFF2-40B4-BE49-F238E27FC236}">
                <a16:creationId xmlns:a16="http://schemas.microsoft.com/office/drawing/2014/main" id="{CF0F5E94-7455-40E8-AEBC-019C959C272E}"/>
              </a:ext>
            </a:extLst>
          </p:cNvPr>
          <p:cNvSpPr>
            <a:spLocks noGrp="1"/>
          </p:cNvSpPr>
          <p:nvPr>
            <p:ph type="sldNum" sz="quarter" idx="12"/>
          </p:nvPr>
        </p:nvSpPr>
        <p:spPr>
          <a:xfrm>
            <a:off x="6457950" y="6356351"/>
            <a:ext cx="2057400" cy="365125"/>
          </a:xfrm>
        </p:spPr>
        <p:txBody>
          <a:bodyPr/>
          <a:lstStyle/>
          <a:p>
            <a:fld id="{387D9DEA-C109-4EC7-BDCC-42D7A05A445D}" type="slidenum">
              <a:rPr lang="fr-FR" smtClean="0"/>
              <a:t>1</a:t>
            </a:fld>
            <a:endParaRPr lang="fr-FR"/>
          </a:p>
        </p:txBody>
      </p:sp>
      <p:sp>
        <p:nvSpPr>
          <p:cNvPr id="6" name="Slide Number Placeholder 2">
            <a:extLst>
              <a:ext uri="{FF2B5EF4-FFF2-40B4-BE49-F238E27FC236}">
                <a16:creationId xmlns:a16="http://schemas.microsoft.com/office/drawing/2014/main" id="{0628D5F2-316A-4C30-874E-EDE57A9F3780}"/>
              </a:ext>
            </a:extLst>
          </p:cNvPr>
          <p:cNvSpPr txBox="1">
            <a:spLocks/>
          </p:cNvSpPr>
          <p:nvPr/>
        </p:nvSpPr>
        <p:spPr>
          <a:xfrm>
            <a:off x="8712504" y="6453336"/>
            <a:ext cx="396000" cy="365125"/>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7D9DEA-C109-4EC7-BDCC-42D7A05A445D}" type="slidenum">
              <a:rPr lang="fr-FR" smtClean="0"/>
              <a:pPr/>
              <a:t>1</a:t>
            </a:fld>
            <a:endParaRPr lang="fr-FR" dirty="0"/>
          </a:p>
        </p:txBody>
      </p:sp>
    </p:spTree>
    <p:extLst>
      <p:ext uri="{BB962C8B-B14F-4D97-AF65-F5344CB8AC3E}">
        <p14:creationId xmlns:p14="http://schemas.microsoft.com/office/powerpoint/2010/main" val="97572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2" y="4848356"/>
            <a:ext cx="7209872" cy="566738"/>
          </a:xfrm>
        </p:spPr>
        <p:txBody>
          <a:bodyPr>
            <a:normAutofit fontScale="90000"/>
          </a:bodyPr>
          <a:lstStyle/>
          <a:p>
            <a:r>
              <a:rPr lang="fr-FR" sz="2800" dirty="0">
                <a:latin typeface="ＭＳ Ｐゴシック" panose="020B0600070205080204" pitchFamily="50" charset="-128"/>
                <a:ea typeface="ＭＳ Ｐゴシック" panose="020B0600070205080204" pitchFamily="50" charset="-128"/>
              </a:rPr>
              <a:t>Monica Bonvicini: Hun Ligger (</a:t>
            </a:r>
            <a:r>
              <a:rPr lang="ja-JP" altLang="en-US" sz="2800" dirty="0">
                <a:latin typeface="ＭＳ Ｐゴシック" panose="020B0600070205080204" pitchFamily="50" charset="-128"/>
                <a:ea typeface="ＭＳ Ｐゴシック" panose="020B0600070205080204" pitchFamily="50" charset="-128"/>
              </a:rPr>
              <a:t>横たわる女性</a:t>
            </a:r>
            <a:r>
              <a:rPr lang="fr-FR" sz="2800" dirty="0">
                <a:latin typeface="ＭＳ Ｐゴシック" panose="020B0600070205080204" pitchFamily="50" charset="-128"/>
                <a:ea typeface="ＭＳ Ｐゴシック" panose="020B0600070205080204" pitchFamily="50" charset="-128"/>
              </a:rPr>
              <a:t>) </a:t>
            </a:r>
            <a:r>
              <a:rPr lang="fr-FR" sz="2800" baseline="30000" dirty="0">
                <a:latin typeface="ＭＳ Ｐゴシック" panose="020B0600070205080204" pitchFamily="50" charset="-128"/>
                <a:ea typeface="ＭＳ Ｐゴシック" panose="020B0600070205080204" pitchFamily="50" charset="-128"/>
              </a:rPr>
              <a:t>16</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4848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0" y="5517232"/>
            <a:ext cx="7954392" cy="738664"/>
          </a:xfrm>
          <a:prstGeom prst="rect">
            <a:avLst/>
          </a:prstGeom>
          <a:noFill/>
        </p:spPr>
        <p:txBody>
          <a:bodyPr wrap="square" rtlCol="0">
            <a:spAutoFit/>
          </a:bodyPr>
          <a:lstStyle/>
          <a:p>
            <a:r>
              <a:rPr lang="ja-JP" altLang="ja-JP" sz="1400" b="1" dirty="0">
                <a:latin typeface="ＭＳ Ｐゴシック" panose="020B0600070205080204" pitchFamily="50" charset="-128"/>
                <a:ea typeface="ＭＳ Ｐゴシック" panose="020B0600070205080204" pitchFamily="50" charset="-128"/>
              </a:rPr>
              <a:t>水面から</a:t>
            </a:r>
            <a:r>
              <a:rPr lang="en-US" altLang="ja-JP" sz="1400" b="1" dirty="0">
                <a:latin typeface="ＭＳ Ｐゴシック" panose="020B0600070205080204" pitchFamily="50" charset="-128"/>
                <a:ea typeface="ＭＳ Ｐゴシック" panose="020B0600070205080204" pitchFamily="50" charset="-128"/>
              </a:rPr>
              <a:t>12</a:t>
            </a:r>
            <a:r>
              <a:rPr lang="ja-JP" altLang="ja-JP" sz="1400" b="1" dirty="0" err="1">
                <a:latin typeface="ＭＳ Ｐゴシック" panose="020B0600070205080204" pitchFamily="50" charset="-128"/>
                <a:ea typeface="ＭＳ Ｐゴシック" panose="020B0600070205080204" pitchFamily="50" charset="-128"/>
              </a:rPr>
              <a:t>ｍ</a:t>
            </a:r>
            <a:r>
              <a:rPr lang="ja-JP" altLang="ja-JP" sz="1400" b="1" dirty="0">
                <a:latin typeface="ＭＳ Ｐゴシック" panose="020B0600070205080204" pitchFamily="50" charset="-128"/>
                <a:ea typeface="ＭＳ Ｐゴシック" panose="020B0600070205080204" pitchFamily="50" charset="-128"/>
              </a:rPr>
              <a:t>に位置するオスロ・オペラ・ハウスに隣接したコンクリートのプラットフォーム上に作られ、フィヨルドの海に浮かぶ恒久的な建造物である。この彫刻は汐と風の動きに合わせてその軸上で回転し、水面とその透明な表面からの反射により異なる景観を見ることができる。</a:t>
            </a:r>
          </a:p>
        </p:txBody>
      </p:sp>
      <p:sp>
        <p:nvSpPr>
          <p:cNvPr id="7" name="TextBox 6"/>
          <p:cNvSpPr txBox="1"/>
          <p:nvPr/>
        </p:nvSpPr>
        <p:spPr>
          <a:xfrm>
            <a:off x="7199054" y="0"/>
            <a:ext cx="1622906" cy="2246769"/>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オスロ</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（ノルウェー）</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ステンレス</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ガラスパネル</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sz="1400" dirty="0">
                <a:latin typeface="ＭＳ Ｐゴシック" panose="020B0600070205080204" pitchFamily="50" charset="-128"/>
                <a:ea typeface="ＭＳ Ｐゴシック" panose="020B0600070205080204" pitchFamily="50" charset="-128"/>
              </a:rPr>
              <a:t>12</a:t>
            </a:r>
            <a:r>
              <a:rPr lang="en-US" altLang="ja-JP" sz="1400" dirty="0">
                <a:latin typeface="ＭＳ Ｐゴシック" panose="020B0600070205080204" pitchFamily="50" charset="-128"/>
                <a:ea typeface="ＭＳ Ｐゴシック" panose="020B0600070205080204" pitchFamily="50" charset="-128"/>
              </a:rPr>
              <a:t>m×</a:t>
            </a:r>
            <a:r>
              <a:rPr lang="en-US" sz="1400" dirty="0">
                <a:latin typeface="ＭＳ Ｐゴシック" panose="020B0600070205080204" pitchFamily="50" charset="-128"/>
                <a:ea typeface="ＭＳ Ｐゴシック" panose="020B0600070205080204" pitchFamily="50" charset="-128"/>
              </a:rPr>
              <a:t>17</a:t>
            </a:r>
            <a:r>
              <a:rPr lang="en-US" altLang="ja-JP" sz="1400" dirty="0">
                <a:latin typeface="ＭＳ Ｐゴシック" panose="020B0600070205080204" pitchFamily="50" charset="-128"/>
                <a:ea typeface="ＭＳ Ｐゴシック" panose="020B0600070205080204" pitchFamily="50" charset="-128"/>
              </a:rPr>
              <a:t>m×</a:t>
            </a:r>
            <a:r>
              <a:rPr lang="en-US" sz="1400" dirty="0">
                <a:latin typeface="ＭＳ Ｐゴシック" panose="020B0600070205080204" pitchFamily="50" charset="-128"/>
                <a:ea typeface="ＭＳ Ｐゴシック" panose="020B0600070205080204" pitchFamily="50" charset="-128"/>
              </a:rPr>
              <a:t>16m</a:t>
            </a:r>
            <a:endParaRPr lang="nl-BE"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2010</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9" name="Slide Number Placeholder 2">
            <a:extLst>
              <a:ext uri="{FF2B5EF4-FFF2-40B4-BE49-F238E27FC236}">
                <a16:creationId xmlns:a16="http://schemas.microsoft.com/office/drawing/2014/main" id="{BDFA2B86-84AB-4DA3-ACD3-2FB626721030}"/>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10</a:t>
            </a:fld>
            <a:endParaRPr lang="fr-FR" dirty="0"/>
          </a:p>
        </p:txBody>
      </p:sp>
    </p:spTree>
    <p:extLst>
      <p:ext uri="{BB962C8B-B14F-4D97-AF65-F5344CB8AC3E}">
        <p14:creationId xmlns:p14="http://schemas.microsoft.com/office/powerpoint/2010/main" val="1886426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27004"/>
            <a:ext cx="8887549" cy="794831"/>
          </a:xfrm>
        </p:spPr>
        <p:txBody>
          <a:bodyPr>
            <a:noAutofit/>
          </a:bodyPr>
          <a:lstStyle/>
          <a:p>
            <a:r>
              <a:rPr lang="fr-FR" sz="2800" dirty="0">
                <a:latin typeface="ＭＳ Ｐゴシック" panose="020B0600070205080204" pitchFamily="50" charset="-128"/>
                <a:ea typeface="ＭＳ Ｐゴシック" panose="020B0600070205080204" pitchFamily="50" charset="-128"/>
              </a:rPr>
              <a:t>Sir Anish Kapoor: Turning the world upside down</a:t>
            </a:r>
            <a:br>
              <a:rPr lang="fr-FR" sz="2800" dirty="0">
                <a:latin typeface="ＭＳ Ｐゴシック" panose="020B0600070205080204" pitchFamily="50" charset="-128"/>
                <a:ea typeface="ＭＳ Ｐゴシック" panose="020B0600070205080204" pitchFamily="50" charset="-128"/>
              </a:rPr>
            </a:br>
            <a:r>
              <a:rPr lang="ja-JP" altLang="en-US" sz="2800" dirty="0">
                <a:latin typeface="ＭＳ Ｐゴシック" panose="020B0600070205080204" pitchFamily="50" charset="-128"/>
                <a:ea typeface="ＭＳ Ｐゴシック" panose="020B0600070205080204" pitchFamily="50" charset="-128"/>
              </a:rPr>
              <a:t>（世界を逆さまに） </a:t>
            </a:r>
            <a:r>
              <a:rPr lang="en-GB" altLang="ja-JP" sz="2800" baseline="30000" dirty="0">
                <a:latin typeface="ＭＳ Ｐゴシック" panose="020B0600070205080204" pitchFamily="50" charset="-128"/>
                <a:ea typeface="ＭＳ Ｐゴシック" panose="020B0600070205080204" pitchFamily="50" charset="-128"/>
              </a:rPr>
              <a:t>17</a:t>
            </a:r>
            <a:endParaRPr lang="fr-FR" sz="2800" baseline="30000" dirty="0">
              <a:latin typeface="ＭＳ Ｐゴシック" panose="020B0600070205080204" pitchFamily="50" charset="-128"/>
              <a:ea typeface="ＭＳ Ｐゴシック" panose="020B0600070205080204" pitchFamily="50" charset="-128"/>
            </a:endParaRPr>
          </a:p>
        </p:txBody>
      </p:sp>
      <p:sp>
        <p:nvSpPr>
          <p:cNvPr id="5" name="TextBox 4"/>
          <p:cNvSpPr txBox="1"/>
          <p:nvPr/>
        </p:nvSpPr>
        <p:spPr>
          <a:xfrm>
            <a:off x="122622" y="6298105"/>
            <a:ext cx="7236966" cy="523220"/>
          </a:xfrm>
          <a:prstGeom prst="rect">
            <a:avLst/>
          </a:prstGeom>
          <a:noFill/>
        </p:spPr>
        <p:txBody>
          <a:bodyPr wrap="square" rtlCol="0">
            <a:spAutoFit/>
          </a:bodyPr>
          <a:lstStyle/>
          <a:p>
            <a:r>
              <a:rPr lang="ja-JP" altLang="ja-JP" sz="1400" b="1" dirty="0">
                <a:latin typeface="ＭＳ Ｐゴシック" panose="020B0600070205080204" pitchFamily="50" charset="-128"/>
                <a:ea typeface="ＭＳ Ｐゴシック" panose="020B0600070205080204" pitchFamily="50" charset="-128"/>
              </a:rPr>
              <a:t>このステンレスの作品は高さ</a:t>
            </a:r>
            <a:r>
              <a:rPr lang="en-US" altLang="ja-JP" sz="1400" b="1" dirty="0">
                <a:latin typeface="ＭＳ Ｐゴシック" panose="020B0600070205080204" pitchFamily="50" charset="-128"/>
                <a:ea typeface="ＭＳ Ｐゴシック" panose="020B0600070205080204" pitchFamily="50" charset="-128"/>
              </a:rPr>
              <a:t>5m</a:t>
            </a:r>
            <a:r>
              <a:rPr lang="ja-JP" altLang="ja-JP" sz="1400" b="1" dirty="0" err="1">
                <a:latin typeface="ＭＳ Ｐゴシック" panose="020B0600070205080204" pitchFamily="50" charset="-128"/>
                <a:ea typeface="ＭＳ Ｐゴシック" panose="020B0600070205080204" pitchFamily="50" charset="-128"/>
              </a:rPr>
              <a:t>、</a:t>
            </a:r>
            <a:r>
              <a:rPr lang="ja-JP" altLang="ja-JP" sz="1400" b="1" dirty="0">
                <a:latin typeface="ＭＳ Ｐゴシック" panose="020B0600070205080204" pitchFamily="50" charset="-128"/>
                <a:ea typeface="ＭＳ Ｐゴシック" panose="020B0600070205080204" pitchFamily="50" charset="-128"/>
              </a:rPr>
              <a:t>直径</a:t>
            </a:r>
            <a:r>
              <a:rPr lang="en-US" altLang="ja-JP" sz="1400" b="1" dirty="0">
                <a:latin typeface="ＭＳ Ｐゴシック" panose="020B0600070205080204" pitchFamily="50" charset="-128"/>
                <a:ea typeface="ＭＳ Ｐゴシック" panose="020B0600070205080204" pitchFamily="50" charset="-128"/>
              </a:rPr>
              <a:t>5m</a:t>
            </a:r>
            <a:r>
              <a:rPr lang="ja-JP" altLang="ja-JP" sz="1400" b="1" dirty="0">
                <a:latin typeface="ＭＳ Ｐゴシック" panose="020B0600070205080204" pitchFamily="50" charset="-128"/>
                <a:ea typeface="ＭＳ Ｐゴシック" panose="020B0600070205080204" pitchFamily="50" charset="-128"/>
              </a:rPr>
              <a:t>でエルサレム市全体を空に反転させ、エルサレムの聖なる都市としての精神的重要性を表している。</a:t>
            </a:r>
          </a:p>
        </p:txBody>
      </p:sp>
      <p:sp>
        <p:nvSpPr>
          <p:cNvPr id="7" name="TextBox 6"/>
          <p:cNvSpPr txBox="1"/>
          <p:nvPr/>
        </p:nvSpPr>
        <p:spPr>
          <a:xfrm>
            <a:off x="7197566" y="0"/>
            <a:ext cx="1823812" cy="2246769"/>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エルサレム</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（イスラエル）</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ステンレス</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研磨仕上</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高さ</a:t>
            </a:r>
            <a:r>
              <a:rPr lang="nl-BE" sz="1400" dirty="0">
                <a:latin typeface="ＭＳ Ｐゴシック" panose="020B0600070205080204" pitchFamily="50" charset="-128"/>
                <a:ea typeface="ＭＳ Ｐゴシック" panose="020B0600070205080204" pitchFamily="50" charset="-128"/>
              </a:rPr>
              <a:t>5m</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直径</a:t>
            </a:r>
            <a:r>
              <a:rPr lang="nl-BE" sz="1400" dirty="0">
                <a:latin typeface="ＭＳ Ｐゴシック" panose="020B0600070205080204" pitchFamily="50" charset="-128"/>
                <a:ea typeface="ＭＳ Ｐゴシック" panose="020B0600070205080204" pitchFamily="50" charset="-128"/>
              </a:rPr>
              <a:t>5m</a:t>
            </a:r>
            <a:endParaRPr lang="nl-BE"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2010</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pic>
        <p:nvPicPr>
          <p:cNvPr id="1028" name="Picture 4" descr="http://weeklyartinspiration.com/wp-content/uploads/2013/07/anish_kapoor_Turning_the_World_Upside_Down_picture_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 y="10756"/>
            <a:ext cx="7245957" cy="54344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FCB7E89B-363C-4564-91B1-7BD2ED56852C}"/>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11</a:t>
            </a:fld>
            <a:endParaRPr lang="fr-FR" dirty="0"/>
          </a:p>
        </p:txBody>
      </p:sp>
    </p:spTree>
    <p:extLst>
      <p:ext uri="{BB962C8B-B14F-4D97-AF65-F5344CB8AC3E}">
        <p14:creationId xmlns:p14="http://schemas.microsoft.com/office/powerpoint/2010/main" val="45175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5267689"/>
            <a:ext cx="9105868" cy="537575"/>
          </a:xfrm>
        </p:spPr>
        <p:txBody>
          <a:bodyPr>
            <a:noAutofit/>
          </a:bodyPr>
          <a:lstStyle/>
          <a:p>
            <a:r>
              <a:rPr lang="nn-NO" sz="2800" dirty="0">
                <a:latin typeface="ＭＳ Ｐゴシック" panose="020B0600070205080204" pitchFamily="50" charset="-128"/>
                <a:ea typeface="ＭＳ Ｐゴシック" panose="020B0600070205080204" pitchFamily="50" charset="-128"/>
              </a:rPr>
              <a:t>Jon Gunnar Arnason: Sun Voyager</a:t>
            </a:r>
            <a:r>
              <a:rPr lang="ja-JP" altLang="en-US" sz="2800" dirty="0">
                <a:latin typeface="ＭＳ Ｐゴシック" panose="020B0600070205080204" pitchFamily="50" charset="-128"/>
                <a:ea typeface="ＭＳ Ｐゴシック" panose="020B0600070205080204" pitchFamily="50" charset="-128"/>
              </a:rPr>
              <a:t>（太陽へのボイジャー） </a:t>
            </a:r>
            <a:r>
              <a:rPr lang="en-GB" altLang="ja-JP" sz="2800" baseline="30000" dirty="0">
                <a:latin typeface="ＭＳ Ｐゴシック" panose="020B0600070205080204" pitchFamily="50" charset="-128"/>
                <a:ea typeface="ＭＳ Ｐゴシック" panose="020B0600070205080204" pitchFamily="50" charset="-128"/>
              </a:rPr>
              <a:t>18</a:t>
            </a:r>
            <a:endParaRPr lang="fr-FR" sz="2800" baseline="30000" dirty="0">
              <a:latin typeface="ＭＳ Ｐゴシック" panose="020B0600070205080204" pitchFamily="50" charset="-128"/>
              <a:ea typeface="ＭＳ Ｐゴシック" panose="020B0600070205080204" pitchFamily="50" charset="-128"/>
            </a:endParaRP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7200000" cy="52631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0" y="6018330"/>
            <a:ext cx="8060924" cy="738664"/>
          </a:xfrm>
          <a:prstGeom prst="rect">
            <a:avLst/>
          </a:prstGeom>
          <a:noFill/>
        </p:spPr>
        <p:txBody>
          <a:bodyPr wrap="square" rtlCol="0">
            <a:spAutoFit/>
          </a:bodyPr>
          <a:lstStyle/>
          <a:p>
            <a:r>
              <a:rPr lang="ja-JP" altLang="ja-JP" sz="1400" b="1" dirty="0">
                <a:latin typeface="ＭＳ Ｐゴシック" panose="020B0600070205080204" pitchFamily="50" charset="-128"/>
                <a:ea typeface="ＭＳ Ｐゴシック" panose="020B0600070205080204" pitchFamily="50" charset="-128"/>
              </a:rPr>
              <a:t>太陽へのボイジャーは太陽のオード、ドリームボートである。本質的に本ボートは未発見の土地の有望性、希望の夢、進歩および自由を含有している。この彫刻作品はアイスランド、</a:t>
            </a:r>
            <a:r>
              <a:rPr lang="en-US" altLang="ja-JP" sz="1400" b="1" dirty="0">
                <a:latin typeface="ＭＳ Ｐゴシック" panose="020B0600070205080204" pitchFamily="50" charset="-128"/>
                <a:ea typeface="ＭＳ Ｐゴシック" panose="020B0600070205080204" pitchFamily="50" charset="-128"/>
              </a:rPr>
              <a:t>Reykjavik</a:t>
            </a:r>
            <a:r>
              <a:rPr lang="ja-JP" altLang="ja-JP" sz="1400" b="1" dirty="0">
                <a:latin typeface="ＭＳ Ｐゴシック" panose="020B0600070205080204" pitchFamily="50" charset="-128"/>
                <a:ea typeface="ＭＳ Ｐゴシック" panose="020B0600070205080204" pitchFamily="50" charset="-128"/>
              </a:rPr>
              <a:t>（レイキャビック）の中心にある海岸沿いの</a:t>
            </a:r>
            <a:r>
              <a:rPr lang="en-US" altLang="ja-JP" sz="1400" b="1" dirty="0" err="1">
                <a:latin typeface="ＭＳ Ｐゴシック" panose="020B0600070205080204" pitchFamily="50" charset="-128"/>
                <a:ea typeface="ＭＳ Ｐゴシック" panose="020B0600070205080204" pitchFamily="50" charset="-128"/>
              </a:rPr>
              <a:t>Sabraut</a:t>
            </a:r>
            <a:r>
              <a:rPr lang="ja-JP" altLang="ja-JP" sz="1400" b="1" dirty="0">
                <a:latin typeface="ＭＳ Ｐゴシック" panose="020B0600070205080204" pitchFamily="50" charset="-128"/>
                <a:ea typeface="ＭＳ Ｐゴシック" panose="020B0600070205080204" pitchFamily="50" charset="-128"/>
              </a:rPr>
              <a:t>に設置されている。</a:t>
            </a:r>
          </a:p>
        </p:txBody>
      </p:sp>
      <p:sp>
        <p:nvSpPr>
          <p:cNvPr id="8" name="TextBox 7"/>
          <p:cNvSpPr txBox="1"/>
          <p:nvPr/>
        </p:nvSpPr>
        <p:spPr>
          <a:xfrm>
            <a:off x="7197566" y="0"/>
            <a:ext cx="1622906" cy="2031325"/>
          </a:xfrm>
          <a:prstGeom prst="rect">
            <a:avLst/>
          </a:prstGeom>
          <a:noFill/>
        </p:spPr>
        <p:txBody>
          <a:bodyPr wrap="square" rtlCol="0">
            <a:spAutoFit/>
          </a:bodyPr>
          <a:lstStyle/>
          <a:p>
            <a:r>
              <a:rPr lang="nl-BE" sz="1400" b="1" dirty="0">
                <a:latin typeface="ＭＳ Ｐゴシック" panose="020B0600070205080204" pitchFamily="50" charset="-128"/>
                <a:ea typeface="ＭＳ Ｐゴシック" panose="020B0600070205080204" pitchFamily="50" charset="-128"/>
              </a:rPr>
              <a:t>Location</a:t>
            </a:r>
            <a:r>
              <a:rPr lang="ja-JP" altLang="en-US" sz="1400" b="1" dirty="0">
                <a:latin typeface="ＭＳ Ｐゴシック" panose="020B0600070205080204" pitchFamily="50" charset="-128"/>
                <a:ea typeface="ＭＳ Ｐゴシック" panose="020B0600070205080204" pitchFamily="50" charset="-128"/>
              </a:rPr>
              <a:t>：</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レイキャビク</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（アイスランド）</a:t>
            </a:r>
            <a:endParaRPr lang="nl-BE"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ステンレス</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fr-FR" sz="1400" dirty="0">
                <a:latin typeface="ＭＳ Ｐゴシック" panose="020B0600070205080204" pitchFamily="50" charset="-128"/>
                <a:ea typeface="ＭＳ Ｐゴシック" panose="020B0600070205080204" pitchFamily="50" charset="-128"/>
              </a:rPr>
              <a:t>9 m x 18 m x 7 m</a:t>
            </a:r>
            <a:endParaRPr lang="nl-BE"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1990</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10" name="Slide Number Placeholder 2">
            <a:extLst>
              <a:ext uri="{FF2B5EF4-FFF2-40B4-BE49-F238E27FC236}">
                <a16:creationId xmlns:a16="http://schemas.microsoft.com/office/drawing/2014/main" id="{2895EF85-28D4-4B58-9F19-EF4053718547}"/>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12</a:t>
            </a:fld>
            <a:endParaRPr lang="fr-FR" dirty="0"/>
          </a:p>
        </p:txBody>
      </p:sp>
    </p:spTree>
    <p:extLst>
      <p:ext uri="{BB962C8B-B14F-4D97-AF65-F5344CB8AC3E}">
        <p14:creationId xmlns:p14="http://schemas.microsoft.com/office/powerpoint/2010/main" val="128829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 y="5165086"/>
            <a:ext cx="8705466" cy="576064"/>
          </a:xfrm>
        </p:spPr>
        <p:txBody>
          <a:bodyPr>
            <a:noAutofit/>
          </a:bodyPr>
          <a:lstStyle/>
          <a:p>
            <a:r>
              <a:rPr lang="fr-FR" sz="2800" dirty="0">
                <a:latin typeface="ＭＳ Ｐゴシック" panose="020B0600070205080204" pitchFamily="50" charset="-128"/>
                <a:ea typeface="ＭＳ Ｐゴシック" panose="020B0600070205080204" pitchFamily="50" charset="-128"/>
              </a:rPr>
              <a:t>Robin Wight: Fantasywire</a:t>
            </a:r>
            <a:r>
              <a:rPr lang="ja-JP" altLang="en-US" sz="2800" dirty="0">
                <a:latin typeface="ＭＳ Ｐゴシック" panose="020B0600070205080204" pitchFamily="50" charset="-128"/>
                <a:ea typeface="ＭＳ Ｐゴシック" panose="020B0600070205080204" pitchFamily="50" charset="-128"/>
              </a:rPr>
              <a:t>（ファンタジーワイヤー） </a:t>
            </a:r>
            <a:r>
              <a:rPr lang="en-GB" altLang="ja-JP" sz="2800" baseline="30000" dirty="0">
                <a:latin typeface="ＭＳ Ｐゴシック" panose="020B0600070205080204" pitchFamily="50" charset="-128"/>
                <a:ea typeface="ＭＳ Ｐゴシック" panose="020B0600070205080204" pitchFamily="50" charset="-128"/>
              </a:rPr>
              <a:t>19</a:t>
            </a:r>
            <a:endParaRPr lang="fr-FR" sz="2800" baseline="30000" dirty="0">
              <a:latin typeface="ＭＳ Ｐゴシック" panose="020B0600070205080204" pitchFamily="50" charset="-128"/>
              <a:ea typeface="ＭＳ Ｐゴシック" panose="020B0600070205080204" pitchFamily="50" charset="-128"/>
            </a:endParaRP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515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484" y="5816289"/>
            <a:ext cx="8581964" cy="738664"/>
          </a:xfrm>
          <a:prstGeom prst="rect">
            <a:avLst/>
          </a:prstGeom>
          <a:noFill/>
        </p:spPr>
        <p:txBody>
          <a:bodyPr wrap="square" rtlCol="0">
            <a:spAutoFit/>
          </a:bodyPr>
          <a:lstStyle/>
          <a:p>
            <a:r>
              <a:rPr lang="ja-JP" altLang="ja-JP" sz="1400" b="1" dirty="0">
                <a:latin typeface="ＭＳ Ｐゴシック" panose="020B0600070205080204" pitchFamily="50" charset="-128"/>
                <a:ea typeface="ＭＳ Ｐゴシック" panose="020B0600070205080204" pitchFamily="50" charset="-128"/>
              </a:rPr>
              <a:t>英国の彫刻家</a:t>
            </a:r>
            <a:r>
              <a:rPr lang="en-US" altLang="ja-JP" sz="1400" b="1" dirty="0">
                <a:latin typeface="ＭＳ Ｐゴシック" panose="020B0600070205080204" pitchFamily="50" charset="-128"/>
                <a:ea typeface="ＭＳ Ｐゴシック" panose="020B0600070205080204" pitchFamily="50" charset="-128"/>
              </a:rPr>
              <a:t>Robin Wight</a:t>
            </a:r>
            <a:r>
              <a:rPr lang="ja-JP" altLang="ja-JP" sz="1400" b="1" dirty="0">
                <a:latin typeface="ＭＳ Ｐゴシック" panose="020B0600070205080204" pitchFamily="50" charset="-128"/>
                <a:ea typeface="ＭＳ Ｐゴシック" panose="020B0600070205080204" pitchFamily="50" charset="-128"/>
              </a:rPr>
              <a:t>は細密に巻かれたステンレス製ワイヤーで風に吹かれた妖精がタンポポ綿毛を掴み、木に摑まって、一見宙に浮いているようなダイナミックな光景を作り出している。同氏は現在、</a:t>
            </a:r>
            <a:r>
              <a:rPr lang="en-US" altLang="ja-JP" sz="1400" b="1" dirty="0">
                <a:latin typeface="ＭＳ Ｐゴシック" panose="020B0600070205080204" pitchFamily="50" charset="-128"/>
                <a:ea typeface="ＭＳ Ｐゴシック" panose="020B0600070205080204" pitchFamily="50" charset="-128"/>
              </a:rPr>
              <a:t>Trentham Gardens</a:t>
            </a:r>
            <a:r>
              <a:rPr lang="ja-JP" altLang="ja-JP" sz="1400" b="1" dirty="0">
                <a:latin typeface="ＭＳ Ｐゴシック" panose="020B0600070205080204" pitchFamily="50" charset="-128"/>
                <a:ea typeface="ＭＳ Ｐゴシック" panose="020B0600070205080204" pitchFamily="50" charset="-128"/>
              </a:rPr>
              <a:t>（トレンタム・ガーデンズ）にいくつかの作品を展示している。</a:t>
            </a:r>
          </a:p>
        </p:txBody>
      </p:sp>
      <p:sp>
        <p:nvSpPr>
          <p:cNvPr id="7" name="TextBox 6"/>
          <p:cNvSpPr txBox="1"/>
          <p:nvPr/>
        </p:nvSpPr>
        <p:spPr>
          <a:xfrm>
            <a:off x="7197566" y="0"/>
            <a:ext cx="1766922" cy="1384995"/>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トレンタムガーデン</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（イギリス）</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ステンレスワイヤー</a:t>
            </a:r>
            <a:endParaRPr lang="nl-BE" sz="1400" dirty="0">
              <a:latin typeface="ＭＳ Ｐゴシック" panose="020B0600070205080204" pitchFamily="50" charset="-128"/>
              <a:ea typeface="ＭＳ Ｐゴシック" panose="020B0600070205080204" pitchFamily="50" charset="-128"/>
            </a:endParaRPr>
          </a:p>
          <a:p>
            <a:endParaRPr lang="nl-BE" sz="1400" b="1" dirty="0">
              <a:latin typeface="ＭＳ Ｐゴシック" panose="020B0600070205080204" pitchFamily="50" charset="-128"/>
              <a:ea typeface="ＭＳ Ｐゴシック" panose="020B0600070205080204" pitchFamily="50" charset="-128"/>
            </a:endParaRPr>
          </a:p>
        </p:txBody>
      </p:sp>
      <p:sp>
        <p:nvSpPr>
          <p:cNvPr id="9" name="Slide Number Placeholder 2">
            <a:extLst>
              <a:ext uri="{FF2B5EF4-FFF2-40B4-BE49-F238E27FC236}">
                <a16:creationId xmlns:a16="http://schemas.microsoft.com/office/drawing/2014/main" id="{F9391801-55DA-4B36-9E90-E19CD29AF7EC}"/>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13</a:t>
            </a:fld>
            <a:endParaRPr lang="fr-FR" dirty="0"/>
          </a:p>
        </p:txBody>
      </p:sp>
    </p:spTree>
    <p:extLst>
      <p:ext uri="{BB962C8B-B14F-4D97-AF65-F5344CB8AC3E}">
        <p14:creationId xmlns:p14="http://schemas.microsoft.com/office/powerpoint/2010/main" val="21773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3216"/>
            <a:ext cx="8822906" cy="432048"/>
          </a:xfrm>
        </p:spPr>
        <p:txBody>
          <a:bodyPr>
            <a:noAutofit/>
          </a:bodyPr>
          <a:lstStyle/>
          <a:p>
            <a:r>
              <a:rPr lang="fr-FR" sz="2800" dirty="0">
                <a:latin typeface="ＭＳ Ｐゴシック" panose="020B0600070205080204" pitchFamily="50" charset="-128"/>
                <a:ea typeface="ＭＳ Ｐゴシック" panose="020B0600070205080204" pitchFamily="50" charset="-128"/>
              </a:rPr>
              <a:t>Joana Vasconcelos: Marylin (</a:t>
            </a:r>
            <a:r>
              <a:rPr lang="ja-JP" altLang="en-US" sz="2800" dirty="0">
                <a:latin typeface="ＭＳ Ｐゴシック" panose="020B0600070205080204" pitchFamily="50" charset="-128"/>
                <a:ea typeface="ＭＳ Ｐゴシック" panose="020B0600070205080204" pitchFamily="50" charset="-128"/>
              </a:rPr>
              <a:t>マリリン</a:t>
            </a:r>
            <a:r>
              <a:rPr lang="fr-FR" sz="2800" dirty="0">
                <a:latin typeface="ＭＳ Ｐゴシック" panose="020B0600070205080204" pitchFamily="50" charset="-128"/>
                <a:ea typeface="ＭＳ Ｐゴシック" panose="020B0600070205080204" pitchFamily="50" charset="-128"/>
              </a:rPr>
              <a:t>) </a:t>
            </a:r>
            <a:r>
              <a:rPr lang="fr-FR" sz="2800" baseline="30000" dirty="0">
                <a:latin typeface="ＭＳ Ｐゴシック" panose="020B0600070205080204" pitchFamily="50" charset="-128"/>
                <a:ea typeface="ＭＳ Ｐゴシック" panose="020B0600070205080204" pitchFamily="50" charset="-128"/>
              </a:rPr>
              <a:t>21</a:t>
            </a:r>
          </a:p>
        </p:txBody>
      </p:sp>
      <p:sp>
        <p:nvSpPr>
          <p:cNvPr id="5" name="Text Placeholder 4"/>
          <p:cNvSpPr>
            <a:spLocks noGrp="1"/>
          </p:cNvSpPr>
          <p:nvPr>
            <p:ph type="body" sz="half" idx="2"/>
          </p:nvPr>
        </p:nvSpPr>
        <p:spPr>
          <a:xfrm>
            <a:off x="0" y="5805264"/>
            <a:ext cx="8892480" cy="959774"/>
          </a:xfrm>
        </p:spPr>
        <p:txBody>
          <a:bodyPr>
            <a:noAutofit/>
          </a:bodyPr>
          <a:lstStyle/>
          <a:p>
            <a:pPr algn="just"/>
            <a:r>
              <a:rPr lang="ja-JP" altLang="ja-JP" sz="1200" dirty="0">
                <a:latin typeface="ＭＳ Ｐゴシック" panose="020B0600070205080204" pitchFamily="50" charset="-128"/>
                <a:ea typeface="ＭＳ Ｐゴシック" panose="020B0600070205080204" pitchFamily="50" charset="-128"/>
              </a:rPr>
              <a:t>マリリンは鍋とその蓋を使って作られたエレガントな１足の拡大ハイヒール・サンダルの形をしている。女性の私的な面と公的な面の２つの典型的シンボルである鍋とハイヒール・サンダルとの思いもよらないが自己主張的でもある連想は現代の社会的慣習における女性らしさの変遷を示している。伝統的に女性の家庭的側面を表す鍋を材料に使って社会通念で求められる美とエレガンスの象徴である巨大なハイヒール・サンダルを再現することは女性の二面性――家庭的な面と社会的な面――は相反するとの見方を否認している。従って、表現された物体は女性の二面性の賛美を具現化し、社会規範の破壊による個性の全面的実現を暗示するものとなっている。</a:t>
            </a:r>
          </a:p>
          <a:p>
            <a:pPr algn="just"/>
            <a:endParaRPr lang="en-US" sz="1200" dirty="0">
              <a:latin typeface="ＭＳ Ｐゴシック" panose="020B0600070205080204" pitchFamily="50" charset="-128"/>
              <a:ea typeface="ＭＳ Ｐゴシック" panose="020B0600070205080204" pitchFamily="50" charset="-128"/>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5387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200000" y="0"/>
            <a:ext cx="1622906" cy="2031325"/>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ヴェルサイユ</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（フランス）</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ステンレス</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3m x 1.5m x 4m</a:t>
            </a: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2009</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9" name="Slide Number Placeholder 2">
            <a:extLst>
              <a:ext uri="{FF2B5EF4-FFF2-40B4-BE49-F238E27FC236}">
                <a16:creationId xmlns:a16="http://schemas.microsoft.com/office/drawing/2014/main" id="{00906C0C-3431-479C-B746-56E4944A4A01}"/>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14</a:t>
            </a:fld>
            <a:endParaRPr lang="fr-FR" dirty="0"/>
          </a:p>
        </p:txBody>
      </p:sp>
    </p:spTree>
    <p:extLst>
      <p:ext uri="{BB962C8B-B14F-4D97-AF65-F5344CB8AC3E}">
        <p14:creationId xmlns:p14="http://schemas.microsoft.com/office/powerpoint/2010/main" val="1177726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99807" y="3515557"/>
            <a:ext cx="4259340" cy="1287262"/>
          </a:xfrm>
        </p:spPr>
        <p:txBody>
          <a:bodyPr>
            <a:normAutofit fontScale="90000"/>
          </a:bodyPr>
          <a:lstStyle/>
          <a:p>
            <a:r>
              <a:rPr lang="es-ES" sz="2800" dirty="0">
                <a:latin typeface="ＭＳ Ｐゴシック" panose="020B0600070205080204" pitchFamily="50" charset="-128"/>
                <a:ea typeface="ＭＳ Ｐゴシック" panose="020B0600070205080204" pitchFamily="50" charset="-128"/>
              </a:rPr>
              <a:t>Architect Jaime Latapi Lopez: Cristo de Chiapas</a:t>
            </a:r>
            <a:r>
              <a:rPr lang="ja-JP" altLang="en-US" sz="2800" dirty="0">
                <a:latin typeface="ＭＳ Ｐゴシック" panose="020B0600070205080204" pitchFamily="50" charset="-128"/>
                <a:ea typeface="ＭＳ Ｐゴシック" panose="020B0600070205080204" pitchFamily="50" charset="-128"/>
              </a:rPr>
              <a:t>（チアバスのキリスト） </a:t>
            </a:r>
            <a:r>
              <a:rPr lang="en-GB" altLang="ja-JP" sz="2800" baseline="30000" dirty="0">
                <a:latin typeface="ＭＳ Ｐゴシック" panose="020B0600070205080204" pitchFamily="50" charset="-128"/>
                <a:ea typeface="ＭＳ Ｐゴシック" panose="020B0600070205080204" pitchFamily="50" charset="-128"/>
              </a:rPr>
              <a:t>20</a:t>
            </a:r>
            <a:endParaRPr lang="fr-FR" sz="2800" baseline="30000" dirty="0">
              <a:latin typeface="ＭＳ Ｐゴシック" panose="020B0600070205080204" pitchFamily="50" charset="-128"/>
              <a:ea typeface="ＭＳ Ｐゴシック" panose="020B0600070205080204" pitchFamily="50" charset="-128"/>
            </a:endParaRPr>
          </a:p>
        </p:txBody>
      </p:sp>
      <p:sp>
        <p:nvSpPr>
          <p:cNvPr id="10" name="Text Placeholder 9"/>
          <p:cNvSpPr>
            <a:spLocks noGrp="1"/>
          </p:cNvSpPr>
          <p:nvPr>
            <p:ph type="body" sz="half" idx="2"/>
          </p:nvPr>
        </p:nvSpPr>
        <p:spPr>
          <a:xfrm>
            <a:off x="4730627" y="5096645"/>
            <a:ext cx="3632139" cy="904660"/>
          </a:xfrm>
        </p:spPr>
        <p:txBody>
          <a:bodyPr>
            <a:normAutofit/>
          </a:bodyPr>
          <a:lstStyle/>
          <a:p>
            <a:r>
              <a:rPr lang="ja-JP" altLang="ja-JP" sz="1400" b="1" dirty="0">
                <a:latin typeface="ＭＳ Ｐゴシック" panose="020B0600070205080204" pitchFamily="50" charset="-128"/>
                <a:ea typeface="ＭＳ Ｐゴシック" panose="020B0600070205080204" pitchFamily="50" charset="-128"/>
              </a:rPr>
              <a:t>「チアパスのキリスト」はキリストの像を際立たせた黄金色の着色ステンレスで覆われた印象的な十字架で、太陽の光を反射して輝く。</a:t>
            </a:r>
          </a:p>
          <a:p>
            <a:endParaRPr lang="nl-BE" sz="1400" b="1" dirty="0">
              <a:latin typeface="ＭＳ Ｐゴシック" panose="020B0600070205080204" pitchFamily="50" charset="-128"/>
              <a:ea typeface="ＭＳ Ｐゴシック" panose="020B0600070205080204" pitchFamily="50" charset="-128"/>
            </a:endParaRPr>
          </a:p>
        </p:txBody>
      </p:sp>
      <p:sp>
        <p:nvSpPr>
          <p:cNvPr id="13" name="TextBox 12"/>
          <p:cNvSpPr txBox="1"/>
          <p:nvPr/>
        </p:nvSpPr>
        <p:spPr>
          <a:xfrm>
            <a:off x="5820073" y="115887"/>
            <a:ext cx="3168352" cy="2462213"/>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ツウストラ・グティエレス</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（メキシコ）</a:t>
            </a:r>
            <a:endParaRPr lang="nl-BE"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塗装ステンレス</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48m</a:t>
            </a:r>
            <a:r>
              <a:rPr lang="nl-BE"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台座含めると</a:t>
            </a:r>
            <a:r>
              <a:rPr lang="nl-BE" sz="1400" dirty="0">
                <a:latin typeface="ＭＳ Ｐゴシック" panose="020B0600070205080204" pitchFamily="50" charset="-128"/>
                <a:ea typeface="ＭＳ Ｐゴシック" panose="020B0600070205080204" pitchFamily="50" charset="-128"/>
              </a:rPr>
              <a:t>62m</a:t>
            </a:r>
            <a:r>
              <a:rPr lang="ja-JP" altLang="en-US" sz="1400" dirty="0">
                <a:latin typeface="ＭＳ Ｐゴシック" panose="020B0600070205080204" pitchFamily="50" charset="-128"/>
                <a:ea typeface="ＭＳ Ｐゴシック" panose="020B0600070205080204" pitchFamily="50" charset="-128"/>
              </a:rPr>
              <a:t>）</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重量：</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2,000</a:t>
            </a:r>
            <a:r>
              <a:rPr lang="ja-JP" altLang="en-US" sz="1400" dirty="0">
                <a:latin typeface="ＭＳ Ｐゴシック" panose="020B0600070205080204" pitchFamily="50" charset="-128"/>
                <a:ea typeface="ＭＳ Ｐゴシック" panose="020B0600070205080204" pitchFamily="50" charset="-128"/>
              </a:rPr>
              <a:t>㌧</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2007</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pic>
        <p:nvPicPr>
          <p:cNvPr id="9"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23" y="8878"/>
            <a:ext cx="4259340" cy="5589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2">
            <a:extLst>
              <a:ext uri="{FF2B5EF4-FFF2-40B4-BE49-F238E27FC236}">
                <a16:creationId xmlns:a16="http://schemas.microsoft.com/office/drawing/2014/main" id="{33EE097D-97CF-4BE5-83F5-6899469D4A6D}"/>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15</a:t>
            </a:fld>
            <a:endParaRPr lang="fr-FR" dirty="0"/>
          </a:p>
        </p:txBody>
      </p:sp>
    </p:spTree>
    <p:extLst>
      <p:ext uri="{BB962C8B-B14F-4D97-AF65-F5344CB8AC3E}">
        <p14:creationId xmlns:p14="http://schemas.microsoft.com/office/powerpoint/2010/main" val="308389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2" y="5311917"/>
            <a:ext cx="5486400" cy="849186"/>
          </a:xfrm>
        </p:spPr>
        <p:txBody>
          <a:bodyPr>
            <a:noAutofit/>
          </a:bodyPr>
          <a:lstStyle/>
          <a:p>
            <a:r>
              <a:rPr lang="fr-FR" sz="2800" dirty="0">
                <a:latin typeface="ＭＳ Ｐゴシック" panose="020B0600070205080204" pitchFamily="50" charset="-128"/>
                <a:ea typeface="ＭＳ Ｐゴシック" panose="020B0600070205080204" pitchFamily="50" charset="-128"/>
              </a:rPr>
              <a:t>Jeff Koons: Sacred Heart Red/Gold …</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聖心、赤</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黄金） </a:t>
            </a:r>
            <a:r>
              <a:rPr lang="en-GB" altLang="ja-JP" sz="2800" baseline="30000" dirty="0">
                <a:latin typeface="ＭＳ Ｐゴシック" panose="020B0600070205080204" pitchFamily="50" charset="-128"/>
                <a:ea typeface="ＭＳ Ｐゴシック" panose="020B0600070205080204" pitchFamily="50" charset="-128"/>
              </a:rPr>
              <a:t>22</a:t>
            </a:r>
            <a:endParaRPr lang="fr-FR" sz="2800" baseline="30000" dirty="0">
              <a:latin typeface="ＭＳ Ｐゴシック" panose="020B0600070205080204" pitchFamily="50" charset="-128"/>
              <a:ea typeface="ＭＳ Ｐゴシック" panose="020B0600070205080204" pitchFamily="50" charset="-128"/>
            </a:endParaRPr>
          </a:p>
        </p:txBody>
      </p:sp>
      <p:sp>
        <p:nvSpPr>
          <p:cNvPr id="13" name="Text Placeholder 12"/>
          <p:cNvSpPr>
            <a:spLocks noGrp="1"/>
          </p:cNvSpPr>
          <p:nvPr>
            <p:ph type="body" sz="half" idx="2"/>
          </p:nvPr>
        </p:nvSpPr>
        <p:spPr>
          <a:xfrm>
            <a:off x="-1323" y="6246182"/>
            <a:ext cx="5486400" cy="514553"/>
          </a:xfrm>
        </p:spPr>
        <p:txBody>
          <a:bodyPr>
            <a:normAutofit lnSpcReduction="10000"/>
          </a:bodyPr>
          <a:lstStyle/>
          <a:p>
            <a:r>
              <a:rPr lang="ja-JP" altLang="ja-JP" sz="1400" b="1" dirty="0">
                <a:latin typeface="ＭＳ Ｐゴシック" panose="020B0600070205080204" pitchFamily="50" charset="-128"/>
                <a:ea typeface="ＭＳ Ｐゴシック" panose="020B0600070205080204" pitchFamily="50" charset="-128"/>
              </a:rPr>
              <a:t>「･･･精神的および宗教的経験の品位を商業化して低下させることへの厳しい意見･･･」（ニューヨーク タイムス）</a:t>
            </a:r>
          </a:p>
          <a:p>
            <a:endParaRPr lang="nl-BE" sz="1400" dirty="0">
              <a:latin typeface="ＭＳ Ｐゴシック" panose="020B0600070205080204" pitchFamily="50" charset="-128"/>
              <a:ea typeface="ＭＳ Ｐゴシック" panose="020B0600070205080204" pitchFamily="50" charset="-128"/>
            </a:endParaRPr>
          </a:p>
        </p:txBody>
      </p:sp>
      <p:sp>
        <p:nvSpPr>
          <p:cNvPr id="15" name="TextBox 14"/>
          <p:cNvSpPr txBox="1"/>
          <p:nvPr/>
        </p:nvSpPr>
        <p:spPr>
          <a:xfrm>
            <a:off x="7083083" y="1"/>
            <a:ext cx="2050823" cy="2462213"/>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ニューヨーク</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(USA)</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ハイクロムステンレス</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カラー塗装</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sz="1400" dirty="0">
                <a:latin typeface="ＭＳ Ｐゴシック" panose="020B0600070205080204" pitchFamily="50" charset="-128"/>
                <a:ea typeface="ＭＳ Ｐゴシック" panose="020B0600070205080204" pitchFamily="50" charset="-128"/>
              </a:rPr>
              <a:t>357 x 218 x 121 cm</a:t>
            </a:r>
            <a:endParaRPr lang="nl-BE"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1994</a:t>
            </a:r>
            <a:r>
              <a:rPr lang="ja-JP" altLang="ja-JP"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2007</a:t>
            </a: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※5</a:t>
            </a:r>
            <a:r>
              <a:rPr lang="ja-JP" altLang="en-US" sz="1400" dirty="0" err="1">
                <a:latin typeface="ＭＳ Ｐゴシック" panose="020B0600070205080204" pitchFamily="50" charset="-128"/>
                <a:ea typeface="ＭＳ Ｐゴシック" panose="020B0600070205080204" pitchFamily="50" charset="-128"/>
              </a:rPr>
              <a:t>つの</a:t>
            </a:r>
            <a:r>
              <a:rPr lang="ja-JP" altLang="en-US" sz="1400" dirty="0">
                <a:latin typeface="ＭＳ Ｐゴシック" panose="020B0600070205080204" pitchFamily="50" charset="-128"/>
                <a:ea typeface="ＭＳ Ｐゴシック" panose="020B0600070205080204" pitchFamily="50" charset="-128"/>
              </a:rPr>
              <a:t>うちの一つ</a:t>
            </a:r>
            <a:r>
              <a:rPr lang="en-US" altLang="ja-JP" sz="1400" dirty="0">
                <a:latin typeface="ＭＳ Ｐゴシック" panose="020B0600070205080204" pitchFamily="50" charset="-128"/>
                <a:ea typeface="ＭＳ Ｐゴシック" panose="020B0600070205080204" pitchFamily="50" charset="-128"/>
              </a:rPr>
              <a:t> </a:t>
            </a:r>
            <a:endParaRPr lang="ja-JP" altLang="ja-JP" sz="1400" dirty="0">
              <a:latin typeface="ＭＳ Ｐゴシック" panose="020B0600070205080204" pitchFamily="50" charset="-128"/>
              <a:ea typeface="ＭＳ Ｐゴシック" panose="020B0600070205080204" pitchFamily="50" charset="-128"/>
            </a:endParaRPr>
          </a:p>
        </p:txBody>
      </p:sp>
      <p:pic>
        <p:nvPicPr>
          <p:cNvPr id="2050" name="Picture 2" descr="https://c2.staticflickr.com/4/3187/2609927761_18c3069d75_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94" y="-3534"/>
            <a:ext cx="7072989" cy="53047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9054" y="5062050"/>
            <a:ext cx="3250271" cy="1787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2">
            <a:extLst>
              <a:ext uri="{FF2B5EF4-FFF2-40B4-BE49-F238E27FC236}">
                <a16:creationId xmlns:a16="http://schemas.microsoft.com/office/drawing/2014/main" id="{4B0AA954-8A6E-4301-AD6A-732608DFB58A}"/>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16</a:t>
            </a:fld>
            <a:endParaRPr lang="fr-FR" dirty="0"/>
          </a:p>
        </p:txBody>
      </p:sp>
    </p:spTree>
    <p:extLst>
      <p:ext uri="{BB962C8B-B14F-4D97-AF65-F5344CB8AC3E}">
        <p14:creationId xmlns:p14="http://schemas.microsoft.com/office/powerpoint/2010/main" val="118000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0664"/>
            <a:ext cx="5486400" cy="566738"/>
          </a:xfrm>
        </p:spPr>
        <p:txBody>
          <a:bodyPr>
            <a:normAutofit/>
          </a:bodyPr>
          <a:lstStyle/>
          <a:p>
            <a:r>
              <a:rPr lang="fr-FR" dirty="0">
                <a:latin typeface="ＭＳ Ｐゴシック" panose="020B0600070205080204" pitchFamily="50" charset="-128"/>
                <a:ea typeface="ＭＳ Ｐゴシック" panose="020B0600070205080204" pitchFamily="50" charset="-128"/>
              </a:rPr>
              <a:t>Gil Bruvel: Dichotomy</a:t>
            </a:r>
            <a:r>
              <a:rPr lang="ja-JP" altLang="en-US" dirty="0">
                <a:latin typeface="ＭＳ Ｐゴシック" panose="020B0600070205080204" pitchFamily="50" charset="-128"/>
                <a:ea typeface="ＭＳ Ｐゴシック" panose="020B0600070205080204" pitchFamily="50" charset="-128"/>
              </a:rPr>
              <a:t>（二面性） </a:t>
            </a:r>
            <a:r>
              <a:rPr lang="en-GB" altLang="ja-JP" baseline="30000" dirty="0">
                <a:latin typeface="ＭＳ Ｐゴシック" panose="020B0600070205080204" pitchFamily="50" charset="-128"/>
                <a:ea typeface="ＭＳ Ｐゴシック" panose="020B0600070205080204" pitchFamily="50" charset="-128"/>
              </a:rPr>
              <a:t>23</a:t>
            </a:r>
            <a:endParaRPr lang="fr-FR" baseline="30000" dirty="0">
              <a:latin typeface="ＭＳ Ｐゴシック" panose="020B0600070205080204" pitchFamily="50" charset="-128"/>
              <a:ea typeface="ＭＳ Ｐゴシック" panose="020B0600070205080204" pitchFamily="50" charset="-128"/>
            </a:endParaRPr>
          </a:p>
        </p:txBody>
      </p:sp>
      <p:sp>
        <p:nvSpPr>
          <p:cNvPr id="12" name="Text Placeholder 11"/>
          <p:cNvSpPr>
            <a:spLocks noGrp="1"/>
          </p:cNvSpPr>
          <p:nvPr>
            <p:ph type="body" sz="half" idx="2"/>
          </p:nvPr>
        </p:nvSpPr>
        <p:spPr>
          <a:xfrm>
            <a:off x="0" y="5426652"/>
            <a:ext cx="8685668" cy="1155822"/>
          </a:xfrm>
        </p:spPr>
        <p:txBody>
          <a:bodyPr>
            <a:normAutofit lnSpcReduction="10000"/>
          </a:bodyPr>
          <a:lstStyle/>
          <a:p>
            <a:pPr algn="just"/>
            <a:r>
              <a:rPr lang="ja-JP" altLang="ja-JP" sz="1400" b="1" dirty="0">
                <a:latin typeface="ＭＳ Ｐゴシック" panose="020B0600070205080204" pitchFamily="50" charset="-128"/>
                <a:ea typeface="ＭＳ Ｐゴシック" panose="020B0600070205080204" pitchFamily="50" charset="-128"/>
              </a:rPr>
              <a:t>すべての世界を同時に、かつ十分に生きることの複雑さからひらめきを得て、二面性は瞑想し、存在の二面的本質を賛美している。完全に人間であるためにすべてのレベルの生を経験するプロセスを捉えようとする「エネルギーのリボン」で作られたこの彫刻は様々なレベルの存在を統合することの本質的強さと静かな荘厳さを反映している。その結果、この像は清らかで瞑想的な空間に生き、魂と意思、男性と女性、意識と無意識、覚醒と夢想という存在の二面性を完全に包含している。</a:t>
            </a:r>
          </a:p>
          <a:p>
            <a:pPr algn="just"/>
            <a:endParaRPr lang="nl-BE" sz="1400" dirty="0">
              <a:latin typeface="ＭＳ Ｐゴシック" panose="020B0600070205080204" pitchFamily="50" charset="-128"/>
              <a:ea typeface="ＭＳ Ｐゴシック" panose="020B0600070205080204" pitchFamily="50" charset="-128"/>
            </a:endParaRPr>
          </a:p>
        </p:txBody>
      </p:sp>
      <p:sp>
        <p:nvSpPr>
          <p:cNvPr id="15" name="TextBox 14"/>
          <p:cNvSpPr txBox="1"/>
          <p:nvPr/>
        </p:nvSpPr>
        <p:spPr>
          <a:xfrm>
            <a:off x="4483942" y="-15230"/>
            <a:ext cx="2467273" cy="1384995"/>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材料：</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316L</a:t>
            </a: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sz="1400" dirty="0">
                <a:latin typeface="ＭＳ Ｐゴシック" panose="020B0600070205080204" pitchFamily="50" charset="-128"/>
                <a:ea typeface="ＭＳ Ｐゴシック" panose="020B0600070205080204" pitchFamily="50" charset="-128"/>
              </a:rPr>
              <a:t>71 cm x 41 cm x 41 cm</a:t>
            </a:r>
            <a:endParaRPr lang="nl-BE" sz="1400" b="1" dirty="0">
              <a:latin typeface="ＭＳ Ｐゴシック" panose="020B0600070205080204" pitchFamily="50" charset="-128"/>
              <a:ea typeface="ＭＳ Ｐゴシック" panose="020B0600070205080204" pitchFamily="50" charset="-128"/>
            </a:endParaRPr>
          </a:p>
          <a:p>
            <a:endParaRPr lang="nl-BE" sz="1400" b="1" dirty="0">
              <a:latin typeface="ＭＳ Ｐゴシック" panose="020B0600070205080204" pitchFamily="50" charset="-128"/>
              <a:ea typeface="ＭＳ Ｐゴシック" panose="020B0600070205080204" pitchFamily="50" charset="-128"/>
            </a:endParaRPr>
          </a:p>
          <a:p>
            <a:endParaRPr lang="nl-BE" sz="1400" b="1" dirty="0">
              <a:latin typeface="ＭＳ Ｐゴシック" panose="020B0600070205080204" pitchFamily="50" charset="-128"/>
              <a:ea typeface="ＭＳ Ｐゴシック" panose="020B0600070205080204" pitchFamily="50" charset="-128"/>
            </a:endParaRP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8" y="0"/>
            <a:ext cx="4484191" cy="47298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Slide Number Placeholder 2">
            <a:extLst>
              <a:ext uri="{FF2B5EF4-FFF2-40B4-BE49-F238E27FC236}">
                <a16:creationId xmlns:a16="http://schemas.microsoft.com/office/drawing/2014/main" id="{7622CDC0-C920-4757-9BDA-E95E503E1A33}"/>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17</a:t>
            </a:fld>
            <a:endParaRPr lang="fr-FR" dirty="0"/>
          </a:p>
        </p:txBody>
      </p:sp>
    </p:spTree>
    <p:extLst>
      <p:ext uri="{BB962C8B-B14F-4D97-AF65-F5344CB8AC3E}">
        <p14:creationId xmlns:p14="http://schemas.microsoft.com/office/powerpoint/2010/main" val="3070283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7504" y="4565340"/>
            <a:ext cx="8784976" cy="566738"/>
          </a:xfrm>
        </p:spPr>
        <p:txBody>
          <a:bodyPr>
            <a:normAutofit/>
          </a:bodyPr>
          <a:lstStyle/>
          <a:p>
            <a:r>
              <a:rPr lang="fr-FR" sz="2800" dirty="0">
                <a:latin typeface="ＭＳ Ｐゴシック" panose="020B0600070205080204" pitchFamily="50" charset="-128"/>
                <a:ea typeface="ＭＳ Ｐゴシック" panose="020B0600070205080204" pitchFamily="50" charset="-128"/>
              </a:rPr>
              <a:t>David Černý: Metamorphosis</a:t>
            </a:r>
            <a:r>
              <a:rPr lang="ja-JP" altLang="en-US" sz="2800" dirty="0">
                <a:latin typeface="ＭＳ Ｐゴシック" panose="020B0600070205080204" pitchFamily="50" charset="-128"/>
                <a:ea typeface="ＭＳ Ｐゴシック" panose="020B0600070205080204" pitchFamily="50" charset="-128"/>
              </a:rPr>
              <a:t>（変形） </a:t>
            </a:r>
            <a:r>
              <a:rPr lang="en-GB" altLang="ja-JP" sz="2800" baseline="30000" dirty="0">
                <a:latin typeface="ＭＳ Ｐゴシック" panose="020B0600070205080204" pitchFamily="50" charset="-128"/>
                <a:ea typeface="ＭＳ Ｐゴシック" panose="020B0600070205080204" pitchFamily="50" charset="-128"/>
              </a:rPr>
              <a:t>24</a:t>
            </a:r>
            <a:endParaRPr lang="fr-FR" sz="2800" baseline="30000" dirty="0">
              <a:latin typeface="ＭＳ Ｐゴシック" panose="020B0600070205080204" pitchFamily="50" charset="-128"/>
              <a:ea typeface="ＭＳ Ｐゴシック" panose="020B0600070205080204" pitchFamily="50" charset="-128"/>
            </a:endParaRPr>
          </a:p>
        </p:txBody>
      </p:sp>
      <p:sp>
        <p:nvSpPr>
          <p:cNvPr id="9" name="Text Placeholder 8"/>
          <p:cNvSpPr>
            <a:spLocks noGrp="1"/>
          </p:cNvSpPr>
          <p:nvPr>
            <p:ph type="body" sz="half" idx="2"/>
          </p:nvPr>
        </p:nvSpPr>
        <p:spPr>
          <a:xfrm>
            <a:off x="972" y="5109879"/>
            <a:ext cx="8557102" cy="1655157"/>
          </a:xfrm>
        </p:spPr>
        <p:txBody>
          <a:bodyPr>
            <a:noAutofit/>
          </a:bodyPr>
          <a:lstStyle/>
          <a:p>
            <a:r>
              <a:rPr lang="ja-JP" altLang="ja-JP" sz="1200" dirty="0">
                <a:latin typeface="ＭＳ Ｐゴシック" panose="020B0600070205080204" pitchFamily="50" charset="-128"/>
                <a:ea typeface="ＭＳ Ｐゴシック" panose="020B0600070205080204" pitchFamily="50" charset="-128"/>
              </a:rPr>
              <a:t>この建造物は断続的に回転する別個の７つの層で構成され、このため輪切りされたような作品の容貌が作られている。</a:t>
            </a:r>
          </a:p>
          <a:p>
            <a:r>
              <a:rPr lang="ja-JP" altLang="ja-JP" sz="1200" dirty="0">
                <a:latin typeface="ＭＳ Ｐゴシック" panose="020B0600070205080204" pitchFamily="50" charset="-128"/>
                <a:ea typeface="ＭＳ Ｐゴシック" panose="020B0600070205080204" pitchFamily="50" charset="-128"/>
              </a:rPr>
              <a:t>専用プログラムがこの建造物に埋め込まれたモーターを制御し、演出された各層の連続的動作を生み出している。</a:t>
            </a:r>
          </a:p>
          <a:p>
            <a:r>
              <a:rPr lang="ja-JP" altLang="ja-JP" sz="1200" dirty="0">
                <a:latin typeface="ＭＳ Ｐゴシック" panose="020B0600070205080204" pitchFamily="50" charset="-128"/>
                <a:ea typeface="ＭＳ Ｐゴシック" panose="020B0600070205080204" pitchFamily="50" charset="-128"/>
              </a:rPr>
              <a:t>各モーターにフィードバック・スイッチが付けられ、各片がどこにあるかをコンピューターが常時把握できるようになっているので全体の連続的動作のなかにランダムな動きも盛り込めるようになっている。</a:t>
            </a:r>
          </a:p>
          <a:p>
            <a:r>
              <a:rPr lang="ja-JP" altLang="ja-JP" sz="1200" dirty="0">
                <a:latin typeface="ＭＳ Ｐゴシック" panose="020B0600070205080204" pitchFamily="50" charset="-128"/>
                <a:ea typeface="ＭＳ Ｐゴシック" panose="020B0600070205080204" pitchFamily="50" charset="-128"/>
              </a:rPr>
              <a:t>この動作はインターネットを介して作者自身が制御しており、設計の不可欠な一部として機械工学とコンピューターを取り込む同氏の作品の継続的な一部となっている。</a:t>
            </a:r>
          </a:p>
          <a:p>
            <a:r>
              <a:rPr lang="ja-JP" altLang="ja-JP" sz="1200" dirty="0">
                <a:latin typeface="ＭＳ Ｐゴシック" panose="020B0600070205080204" pitchFamily="50" charset="-128"/>
                <a:ea typeface="ＭＳ Ｐゴシック" panose="020B0600070205080204" pitchFamily="50" charset="-128"/>
              </a:rPr>
              <a:t>彫刻が動くライブのストリーミング・ビデオは</a:t>
            </a:r>
            <a:r>
              <a:rPr lang="en-US" altLang="ja-JP" sz="1200" u="sng" dirty="0">
                <a:latin typeface="ＭＳ Ｐゴシック" panose="020B0600070205080204" pitchFamily="50" charset="-128"/>
                <a:ea typeface="ＭＳ Ｐゴシック" panose="020B0600070205080204" pitchFamily="50" charset="-128"/>
                <a:hlinkClick r:id="rId3"/>
              </a:rPr>
              <a:t>www.metalmorphosis.tv</a:t>
            </a:r>
            <a:r>
              <a:rPr lang="ja-JP" altLang="ja-JP" sz="1200" dirty="0">
                <a:latin typeface="ＭＳ Ｐゴシック" panose="020B0600070205080204" pitchFamily="50" charset="-128"/>
                <a:ea typeface="ＭＳ Ｐゴシック" panose="020B0600070205080204" pitchFamily="50" charset="-128"/>
              </a:rPr>
              <a:t>で見ることができる。</a:t>
            </a:r>
          </a:p>
          <a:p>
            <a:endParaRPr lang="nl-BE" sz="1200" dirty="0">
              <a:latin typeface="ＭＳ Ｐゴシック" panose="020B0600070205080204" pitchFamily="50" charset="-128"/>
              <a:ea typeface="ＭＳ Ｐゴシック" panose="020B0600070205080204" pitchFamily="50" charset="-128"/>
            </a:endParaRPr>
          </a:p>
        </p:txBody>
      </p:sp>
      <p:pic>
        <p:nvPicPr>
          <p:cNvPr id="1026" name="Picture 2" descr="http://twistedsifter.files.wordpress.com/2011/10/metalmorphosis-david-cerny-stainless-steel-head-sculpture-north-carolina-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227911" cy="46709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6372200" y="0"/>
            <a:ext cx="2520280" cy="2677656"/>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シャーロット</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ノースカロライナ</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(USA)</a:t>
            </a:r>
            <a:r>
              <a:rPr lang="nl-BE" sz="1400" dirty="0">
                <a:latin typeface="ＭＳ Ｐゴシック" panose="020B0600070205080204" pitchFamily="50" charset="-128"/>
                <a:ea typeface="ＭＳ Ｐゴシック" panose="020B0600070205080204" pitchFamily="50" charset="-128"/>
              </a:rPr>
              <a:t> </a:t>
            </a: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ステンレス</a:t>
            </a:r>
            <a:r>
              <a:rPr lang="en-US" sz="1400" dirty="0">
                <a:latin typeface="ＭＳ Ｐゴシック" panose="020B0600070205080204" pitchFamily="50" charset="-128"/>
                <a:ea typeface="ＭＳ Ｐゴシック" panose="020B0600070205080204" pitchFamily="50" charset="-128"/>
              </a:rPr>
              <a:t> </a:t>
            </a: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高さ</a:t>
            </a:r>
            <a:r>
              <a:rPr lang="en-US" altLang="ja-JP" sz="1400" dirty="0">
                <a:latin typeface="ＭＳ Ｐゴシック" panose="020B0600070205080204" pitchFamily="50" charset="-128"/>
                <a:ea typeface="ＭＳ Ｐゴシック" panose="020B0600070205080204" pitchFamily="50" charset="-128"/>
              </a:rPr>
              <a:t>8m</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重量：</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14</a:t>
            </a:r>
            <a:r>
              <a:rPr lang="ja-JP" altLang="en-US" sz="1400" dirty="0">
                <a:latin typeface="ＭＳ Ｐゴシック" panose="020B0600070205080204" pitchFamily="50" charset="-128"/>
                <a:ea typeface="ＭＳ Ｐゴシック" panose="020B0600070205080204" pitchFamily="50" charset="-128"/>
              </a:rPr>
              <a:t>㌧（ステンレス部）</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2011</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10" name="Slide Number Placeholder 2">
            <a:extLst>
              <a:ext uri="{FF2B5EF4-FFF2-40B4-BE49-F238E27FC236}">
                <a16:creationId xmlns:a16="http://schemas.microsoft.com/office/drawing/2014/main" id="{D5983F34-F15D-420B-BFBA-BDEB7B602C32}"/>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18</a:t>
            </a:fld>
            <a:endParaRPr lang="fr-FR" dirty="0"/>
          </a:p>
        </p:txBody>
      </p:sp>
    </p:spTree>
    <p:extLst>
      <p:ext uri="{BB962C8B-B14F-4D97-AF65-F5344CB8AC3E}">
        <p14:creationId xmlns:p14="http://schemas.microsoft.com/office/powerpoint/2010/main" val="2602747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8" y="4584660"/>
            <a:ext cx="7200000" cy="576064"/>
          </a:xfrm>
        </p:spPr>
        <p:txBody>
          <a:bodyPr>
            <a:normAutofit fontScale="90000"/>
          </a:bodyPr>
          <a:lstStyle/>
          <a:p>
            <a:r>
              <a:rPr lang="en-GB" dirty="0">
                <a:latin typeface="MS Gothic" panose="020B0609070205080204" pitchFamily="49" charset="-128"/>
                <a:ea typeface="MS Gothic" panose="020B0609070205080204" pitchFamily="49" charset="-128"/>
              </a:rPr>
              <a:t>Linda Bakke </a:t>
            </a:r>
            <a:r>
              <a:rPr lang="ja-JP" altLang="en-US" dirty="0">
                <a:latin typeface="MS Gothic" panose="020B0609070205080204" pitchFamily="49" charset="-128"/>
                <a:ea typeface="MS Gothic" panose="020B0609070205080204" pitchFamily="49" charset="-128"/>
              </a:rPr>
              <a:t>（リンダ・バッケ）</a:t>
            </a:r>
            <a:r>
              <a:rPr lang="en-GB" dirty="0">
                <a:latin typeface="MS Gothic" panose="020B0609070205080204" pitchFamily="49" charset="-128"/>
                <a:ea typeface="MS Gothic" panose="020B0609070205080204" pitchFamily="49" charset="-128"/>
              </a:rPr>
              <a:t>: </a:t>
            </a:r>
            <a:r>
              <a:rPr lang="en-US" dirty="0">
                <a:latin typeface="MS Gothic" panose="020B0609070205080204" pitchFamily="49" charset="-128"/>
                <a:ea typeface="MS Gothic" panose="020B0609070205080204" pitchFamily="49" charset="-128"/>
              </a:rPr>
              <a:t>The Big Elk </a:t>
            </a:r>
            <a:r>
              <a:rPr lang="ja-JP" altLang="en-US" dirty="0">
                <a:latin typeface="MS Gothic" panose="020B0609070205080204" pitchFamily="49" charset="-128"/>
                <a:ea typeface="MS Gothic" panose="020B0609070205080204" pitchFamily="49" charset="-128"/>
              </a:rPr>
              <a:t>（ヘラジカ）</a:t>
            </a:r>
            <a:r>
              <a:rPr lang="fr-FR" baseline="30000" dirty="0">
                <a:latin typeface="MS Gothic" panose="020B0609070205080204" pitchFamily="49" charset="-128"/>
                <a:ea typeface="MS Gothic" panose="020B0609070205080204" pitchFamily="49" charset="-128"/>
              </a:rPr>
              <a:t>25</a:t>
            </a:r>
          </a:p>
        </p:txBody>
      </p:sp>
      <p:sp>
        <p:nvSpPr>
          <p:cNvPr id="4" name="TextBox 3"/>
          <p:cNvSpPr txBox="1"/>
          <p:nvPr/>
        </p:nvSpPr>
        <p:spPr>
          <a:xfrm>
            <a:off x="-5012" y="5255145"/>
            <a:ext cx="8825483" cy="1361911"/>
          </a:xfrm>
          <a:prstGeom prst="rect">
            <a:avLst/>
          </a:prstGeom>
          <a:noFill/>
        </p:spPr>
        <p:txBody>
          <a:bodyPr wrap="square" rtlCol="0">
            <a:spAutoFit/>
          </a:bodyPr>
          <a:lstStyle/>
          <a:p>
            <a:r>
              <a:rPr lang="en-GB" sz="1200" b="1" dirty="0">
                <a:latin typeface="MS Gothic" panose="020B0609070205080204" pitchFamily="49" charset="-128"/>
                <a:ea typeface="MS Gothic" panose="020B0609070205080204" pitchFamily="49" charset="-128"/>
              </a:rPr>
              <a:t>The Big Elk</a:t>
            </a:r>
            <a:r>
              <a:rPr lang="ja-JP" altLang="en-US" sz="1200" b="1" dirty="0">
                <a:latin typeface="MS Gothic" panose="020B0609070205080204" pitchFamily="49" charset="-128"/>
                <a:ea typeface="MS Gothic" panose="020B0609070205080204" pitchFamily="49" charset="-128"/>
              </a:rPr>
              <a:t>（ヘラジカ）と名づけられた本作は、ノルウェー人作家、</a:t>
            </a:r>
            <a:r>
              <a:rPr lang="en-GB" sz="1200" b="1" dirty="0">
                <a:latin typeface="MS Gothic" panose="020B0609070205080204" pitchFamily="49" charset="-128"/>
                <a:ea typeface="MS Gothic" panose="020B0609070205080204" pitchFamily="49" charset="-128"/>
              </a:rPr>
              <a:t>Linda Bakke</a:t>
            </a:r>
            <a:r>
              <a:rPr lang="ja-JP" altLang="en-US" sz="1200" b="1" dirty="0">
                <a:latin typeface="MS Gothic" panose="020B0609070205080204" pitchFamily="49" charset="-128"/>
                <a:ea typeface="MS Gothic" panose="020B0609070205080204" pitchFamily="49" charset="-128"/>
              </a:rPr>
              <a:t>により設計され、ノルウェーの</a:t>
            </a:r>
            <a:r>
              <a:rPr lang="en-GB" sz="1200" b="1" dirty="0">
                <a:latin typeface="MS Gothic" panose="020B0609070205080204" pitchFamily="49" charset="-128"/>
                <a:ea typeface="MS Gothic" panose="020B0609070205080204" pitchFamily="49" charset="-128"/>
              </a:rPr>
              <a:t>Oslo</a:t>
            </a:r>
            <a:r>
              <a:rPr lang="ja-JP" altLang="en-US" sz="1200" b="1" dirty="0">
                <a:latin typeface="MS Gothic" panose="020B0609070205080204" pitchFamily="49" charset="-128"/>
                <a:ea typeface="MS Gothic" panose="020B0609070205080204" pitchFamily="49" charset="-128"/>
              </a:rPr>
              <a:t>（オスロ）と</a:t>
            </a:r>
            <a:r>
              <a:rPr lang="en-GB" sz="1200" b="1" dirty="0">
                <a:latin typeface="MS Gothic" panose="020B0609070205080204" pitchFamily="49" charset="-128"/>
                <a:ea typeface="MS Gothic" panose="020B0609070205080204" pitchFamily="49" charset="-128"/>
              </a:rPr>
              <a:t>Trondheim</a:t>
            </a:r>
            <a:r>
              <a:rPr lang="ja-JP" altLang="en-US" sz="1200" b="1" dirty="0">
                <a:latin typeface="MS Gothic" panose="020B0609070205080204" pitchFamily="49" charset="-128"/>
                <a:ea typeface="MS Gothic" panose="020B0609070205080204" pitchFamily="49" charset="-128"/>
              </a:rPr>
              <a:t>（トロンドハイム）という都市の中間地点にあたる</a:t>
            </a:r>
            <a:r>
              <a:rPr lang="en-GB" sz="1200" b="1" dirty="0" err="1">
                <a:latin typeface="MS Gothic" panose="020B0609070205080204" pitchFamily="49" charset="-128"/>
                <a:ea typeface="MS Gothic" panose="020B0609070205080204" pitchFamily="49" charset="-128"/>
              </a:rPr>
              <a:t>Stor-Elvdal</a:t>
            </a:r>
            <a:r>
              <a:rPr lang="ja-JP" altLang="en-US" sz="1200" b="1" dirty="0">
                <a:latin typeface="MS Gothic" panose="020B0609070205080204" pitchFamily="49" charset="-128"/>
                <a:ea typeface="MS Gothic" panose="020B0609070205080204" pitchFamily="49" charset="-128"/>
              </a:rPr>
              <a:t>という町にある</a:t>
            </a:r>
            <a:r>
              <a:rPr lang="en-GB" sz="1200" b="1" dirty="0" err="1">
                <a:latin typeface="MS Gothic" panose="020B0609070205080204" pitchFamily="49" charset="-128"/>
                <a:ea typeface="MS Gothic" panose="020B0609070205080204" pitchFamily="49" charset="-128"/>
              </a:rPr>
              <a:t>Bjøråa</a:t>
            </a:r>
            <a:r>
              <a:rPr lang="ja-JP" altLang="en-US" sz="1200" b="1" dirty="0">
                <a:latin typeface="MS Gothic" panose="020B0609070205080204" pitchFamily="49" charset="-128"/>
                <a:ea typeface="MS Gothic" panose="020B0609070205080204" pitchFamily="49" charset="-128"/>
              </a:rPr>
              <a:t>（ビョロア）サービスエリアのピクニックエリアに設置されている。このランドマークは、自身の美しさだけでなく、ドライバーの興味を引き付け、ここで休息をとり、ストレッチをしたりすることで疲労を回復させ、つまりは道路の安全性を高める目的で設置されました。</a:t>
            </a:r>
            <a:r>
              <a:rPr lang="en-GB" sz="1200" b="1" dirty="0">
                <a:latin typeface="MS Gothic" panose="020B0609070205080204" pitchFamily="49" charset="-128"/>
                <a:ea typeface="MS Gothic" panose="020B0609070205080204" pitchFamily="49" charset="-128"/>
              </a:rPr>
              <a:t>The Big Elk</a:t>
            </a:r>
            <a:r>
              <a:rPr lang="ja-JP" altLang="en-US" sz="1200" b="1" dirty="0">
                <a:latin typeface="MS Gothic" panose="020B0609070205080204" pitchFamily="49" charset="-128"/>
                <a:ea typeface="MS Gothic" panose="020B0609070205080204" pitchFamily="49" charset="-128"/>
              </a:rPr>
              <a:t>は、動物事故に対する注意喚起をしていると共に、地域の新たなシンボルとなった。製作元である、</a:t>
            </a:r>
            <a:r>
              <a:rPr lang="en-GB" sz="1200" b="1" dirty="0" err="1">
                <a:latin typeface="MS Gothic" panose="020B0609070205080204" pitchFamily="49" charset="-128"/>
                <a:ea typeface="MS Gothic" panose="020B0609070205080204" pitchFamily="49" charset="-128"/>
              </a:rPr>
              <a:t>Sperebanken</a:t>
            </a:r>
            <a:r>
              <a:rPr lang="en-GB" sz="1200" b="1" dirty="0">
                <a:latin typeface="MS Gothic" panose="020B0609070205080204" pitchFamily="49" charset="-128"/>
                <a:ea typeface="MS Gothic" panose="020B0609070205080204" pitchFamily="49" charset="-128"/>
              </a:rPr>
              <a:t> </a:t>
            </a:r>
            <a:r>
              <a:rPr lang="en-GB" sz="1200" b="1" dirty="0" err="1">
                <a:latin typeface="MS Gothic" panose="020B0609070205080204" pitchFamily="49" charset="-128"/>
                <a:ea typeface="MS Gothic" panose="020B0609070205080204" pitchFamily="49" charset="-128"/>
              </a:rPr>
              <a:t>Hedmark</a:t>
            </a:r>
            <a:r>
              <a:rPr lang="en-GB" sz="1200" b="1" dirty="0">
                <a:latin typeface="MS Gothic" panose="020B0609070205080204" pitchFamily="49" charset="-128"/>
                <a:ea typeface="MS Gothic" panose="020B0609070205080204" pitchFamily="49" charset="-128"/>
              </a:rPr>
              <a:t> art</a:t>
            </a:r>
            <a:r>
              <a:rPr lang="ja-JP" altLang="en-US" sz="1200" b="1" dirty="0">
                <a:latin typeface="MS Gothic" panose="020B0609070205080204" pitchFamily="49" charset="-128"/>
                <a:ea typeface="MS Gothic" panose="020B0609070205080204" pitchFamily="49" charset="-128"/>
              </a:rPr>
              <a:t>によると、制作費は</a:t>
            </a:r>
            <a:r>
              <a:rPr lang="en-GB" sz="1200" b="1" dirty="0">
                <a:latin typeface="MS Gothic" panose="020B0609070205080204" pitchFamily="49" charset="-128"/>
                <a:ea typeface="MS Gothic" panose="020B0609070205080204" pitchFamily="49" charset="-128"/>
              </a:rPr>
              <a:t>200</a:t>
            </a:r>
            <a:r>
              <a:rPr lang="ja-JP" altLang="en-US" sz="1200" b="1" dirty="0">
                <a:latin typeface="MS Gothic" panose="020B0609070205080204" pitchFamily="49" charset="-128"/>
                <a:ea typeface="MS Gothic" panose="020B0609070205080204" pitchFamily="49" charset="-128"/>
              </a:rPr>
              <a:t>万クローネ（</a:t>
            </a:r>
            <a:r>
              <a:rPr lang="en-GB" sz="1200" b="1" dirty="0">
                <a:latin typeface="MS Gothic" panose="020B0609070205080204" pitchFamily="49" charset="-128"/>
                <a:ea typeface="MS Gothic" panose="020B0609070205080204" pitchFamily="49" charset="-128"/>
              </a:rPr>
              <a:t>207,000</a:t>
            </a:r>
            <a:r>
              <a:rPr lang="ja-JP" altLang="en-US" sz="1200" b="1" dirty="0">
                <a:latin typeface="MS Gothic" panose="020B0609070205080204" pitchFamily="49" charset="-128"/>
                <a:ea typeface="MS Gothic" panose="020B0609070205080204" pitchFamily="49" charset="-128"/>
              </a:rPr>
              <a:t>ユーロ）であったという。</a:t>
            </a:r>
            <a:endParaRPr lang="en-GB" sz="1200" b="1" dirty="0">
              <a:latin typeface="MS Gothic" panose="020B0609070205080204" pitchFamily="49" charset="-128"/>
              <a:ea typeface="MS Gothic" panose="020B0609070205080204" pitchFamily="49" charset="-128"/>
            </a:endParaRPr>
          </a:p>
          <a:p>
            <a:r>
              <a:rPr lang="en-US" sz="1000" b="1" dirty="0">
                <a:latin typeface="MS Gothic" panose="020B0609070205080204" pitchFamily="49" charset="-128"/>
                <a:ea typeface="MS Gothic" panose="020B0609070205080204" pitchFamily="49" charset="-128"/>
                <a:hlinkClick r:id="rId2"/>
              </a:rPr>
              <a:t>http://lindabakke.webs.com/sculptureskulptur.htm</a:t>
            </a:r>
            <a:r>
              <a:rPr lang="en-US" sz="1000" b="1" dirty="0">
                <a:latin typeface="MS Gothic" panose="020B0609070205080204" pitchFamily="49" charset="-128"/>
                <a:ea typeface="MS Gothic" panose="020B0609070205080204" pitchFamily="49" charset="-128"/>
              </a:rPr>
              <a:t> </a:t>
            </a:r>
          </a:p>
        </p:txBody>
      </p:sp>
      <p:sp>
        <p:nvSpPr>
          <p:cNvPr id="7" name="TextBox 6"/>
          <p:cNvSpPr txBox="1"/>
          <p:nvPr/>
        </p:nvSpPr>
        <p:spPr>
          <a:xfrm>
            <a:off x="7347772" y="116632"/>
            <a:ext cx="1560779" cy="2677656"/>
          </a:xfrm>
          <a:prstGeom prst="rect">
            <a:avLst/>
          </a:prstGeom>
          <a:noFill/>
        </p:spPr>
        <p:txBody>
          <a:bodyPr wrap="square" rtlCol="0">
            <a:spAutoFit/>
          </a:bodyPr>
          <a:lstStyle/>
          <a:p>
            <a:r>
              <a:rPr lang="ja-JP" altLang="en-US" sz="1400" b="1" dirty="0">
                <a:latin typeface="MS Gothic" panose="020B0609070205080204" pitchFamily="49" charset="-128"/>
                <a:ea typeface="MS Gothic" panose="020B0609070205080204" pitchFamily="49" charset="-128"/>
              </a:rPr>
              <a:t>設置場所</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pPr marL="177800"/>
            <a:r>
              <a:rPr lang="en-GB" sz="1400" dirty="0" err="1">
                <a:latin typeface="MS Gothic" panose="020B0609070205080204" pitchFamily="49" charset="-128"/>
                <a:ea typeface="MS Gothic" panose="020B0609070205080204" pitchFamily="49" charset="-128"/>
              </a:rPr>
              <a:t>Atna</a:t>
            </a:r>
            <a:r>
              <a:rPr lang="ja-JP" altLang="en-US" sz="1400" dirty="0">
                <a:latin typeface="MS Gothic" panose="020B0609070205080204" pitchFamily="49" charset="-128"/>
                <a:ea typeface="MS Gothic" panose="020B0609070205080204" pitchFamily="49" charset="-128"/>
              </a:rPr>
              <a:t>村（オスロ郊外）</a:t>
            </a:r>
            <a:r>
              <a:rPr lang="en-GB" sz="1400" dirty="0">
                <a:latin typeface="MS Gothic" panose="020B0609070205080204" pitchFamily="49" charset="-128"/>
                <a:ea typeface="MS Gothic" panose="020B0609070205080204" pitchFamily="49" charset="-128"/>
              </a:rPr>
              <a:t>,</a:t>
            </a:r>
            <a:r>
              <a:rPr lang="ja-JP" altLang="en-US" sz="1400" dirty="0">
                <a:latin typeface="MS Gothic" panose="020B0609070205080204" pitchFamily="49" charset="-128"/>
                <a:ea typeface="MS Gothic" panose="020B0609070205080204" pitchFamily="49" charset="-128"/>
              </a:rPr>
              <a:t>　</a:t>
            </a:r>
            <a:br>
              <a:rPr lang="en-GB" altLang="ja-JP" sz="1400" dirty="0">
                <a:latin typeface="MS Gothic" panose="020B0609070205080204" pitchFamily="49" charset="-128"/>
                <a:ea typeface="MS Gothic" panose="020B0609070205080204" pitchFamily="49" charset="-128"/>
              </a:rPr>
            </a:br>
            <a:r>
              <a:rPr lang="ja-JP" altLang="en-US" sz="1400" dirty="0">
                <a:latin typeface="MS Gothic" panose="020B0609070205080204" pitchFamily="49" charset="-128"/>
                <a:ea typeface="MS Gothic" panose="020B0609070205080204" pitchFamily="49" charset="-128"/>
              </a:rPr>
              <a:t>ノルウェー</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材料</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pPr marL="177800"/>
            <a:r>
              <a:rPr lang="en-GB" sz="1400" dirty="0">
                <a:latin typeface="MS Gothic" panose="020B0609070205080204" pitchFamily="49" charset="-128"/>
                <a:ea typeface="MS Gothic" panose="020B0609070205080204" pitchFamily="49" charset="-128"/>
              </a:rPr>
              <a:t>316</a:t>
            </a:r>
            <a:r>
              <a:rPr lang="ja-JP" altLang="en-US" sz="1400" dirty="0">
                <a:latin typeface="MS Gothic" panose="020B0609070205080204" pitchFamily="49" charset="-128"/>
                <a:ea typeface="MS Gothic" panose="020B0609070205080204" pitchFamily="49" charset="-128"/>
              </a:rPr>
              <a:t>研磨仕上げ</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大きさ</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pPr marL="177800"/>
            <a:r>
              <a:rPr lang="ja-JP" altLang="en-US" sz="1400" dirty="0">
                <a:latin typeface="MS Gothic" panose="020B0609070205080204" pitchFamily="49" charset="-128"/>
                <a:ea typeface="MS Gothic" panose="020B0609070205080204" pitchFamily="49" charset="-128"/>
              </a:rPr>
              <a:t>全高　</a:t>
            </a:r>
            <a:r>
              <a:rPr lang="en-GB" sz="1400" dirty="0">
                <a:latin typeface="MS Gothic" panose="020B0609070205080204" pitchFamily="49" charset="-128"/>
                <a:ea typeface="MS Gothic" panose="020B0609070205080204" pitchFamily="49" charset="-128"/>
              </a:rPr>
              <a:t>10.3m</a:t>
            </a:r>
          </a:p>
          <a:p>
            <a:pPr marL="177800"/>
            <a:r>
              <a:rPr lang="ja-JP" altLang="en-US" sz="1400" dirty="0">
                <a:latin typeface="MS Gothic" panose="020B0609070205080204" pitchFamily="49" charset="-128"/>
                <a:ea typeface="MS Gothic" panose="020B0609070205080204" pitchFamily="49" charset="-128"/>
              </a:rPr>
              <a:t>全長　</a:t>
            </a:r>
            <a:r>
              <a:rPr lang="en-GB" sz="1400" dirty="0">
                <a:latin typeface="MS Gothic" panose="020B0609070205080204" pitchFamily="49" charset="-128"/>
                <a:ea typeface="MS Gothic" panose="020B0609070205080204" pitchFamily="49" charset="-128"/>
              </a:rPr>
              <a:t>11.5m</a:t>
            </a:r>
          </a:p>
          <a:p>
            <a:pPr marL="177800"/>
            <a:r>
              <a:rPr lang="ja-JP" altLang="en-US" sz="1400" dirty="0">
                <a:latin typeface="MS Gothic" panose="020B0609070205080204" pitchFamily="49" charset="-128"/>
                <a:ea typeface="MS Gothic" panose="020B0609070205080204" pitchFamily="49" charset="-128"/>
              </a:rPr>
              <a:t>重量：</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建造年</a:t>
            </a:r>
            <a:r>
              <a:rPr lang="ja-JP" altLang="en-US" sz="1400" dirty="0">
                <a:latin typeface="MS Gothic" panose="020B0609070205080204" pitchFamily="49" charset="-128"/>
                <a:ea typeface="MS Gothic" panose="020B0609070205080204" pitchFamily="49" charset="-128"/>
              </a:rPr>
              <a:t>：　</a:t>
            </a:r>
            <a:endParaRPr lang="en-GB" altLang="ja-JP" sz="1400" dirty="0">
              <a:latin typeface="MS Gothic" panose="020B0609070205080204" pitchFamily="49" charset="-128"/>
              <a:ea typeface="MS Gothic" panose="020B0609070205080204" pitchFamily="49" charset="-128"/>
            </a:endParaRPr>
          </a:p>
          <a:p>
            <a:pPr marL="177800"/>
            <a:r>
              <a:rPr lang="en-US" sz="1400" dirty="0">
                <a:latin typeface="MS Gothic" panose="020B0609070205080204" pitchFamily="49" charset="-128"/>
                <a:ea typeface="MS Gothic" panose="020B0609070205080204" pitchFamily="49" charset="-128"/>
              </a:rPr>
              <a:t>2015</a:t>
            </a:r>
            <a:endParaRPr lang="nl-BE" sz="1100" b="1" dirty="0">
              <a:latin typeface="MS Gothic" panose="020B0609070205080204" pitchFamily="49" charset="-128"/>
              <a:ea typeface="MS Gothic" panose="020B0609070205080204" pitchFamily="49" charset="-128"/>
            </a:endParaRP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MS Gothic" panose="020B0609070205080204" pitchFamily="49" charset="-128"/>
                <a:ea typeface="MS Gothic" panose="020B0609070205080204" pitchFamily="49" charset="-128"/>
              </a:rPr>
              <a:t>19</a:t>
            </a:fld>
            <a:endParaRPr lang="fr-FR">
              <a:latin typeface="MS Gothic" panose="020B0609070205080204" pitchFamily="49" charset="-128"/>
              <a:ea typeface="MS Gothic" panose="020B0609070205080204" pitchFamily="49" charset="-128"/>
            </a:endParaRPr>
          </a:p>
        </p:txBody>
      </p:sp>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9" y="0"/>
            <a:ext cx="7353122" cy="4598619"/>
          </a:xfrm>
          <a:prstGeom prst="rect">
            <a:avLst/>
          </a:prstGeom>
          <a:ln>
            <a:solidFill>
              <a:schemeClr val="tx1"/>
            </a:solidFill>
          </a:ln>
        </p:spPr>
      </p:pic>
    </p:spTree>
    <p:extLst>
      <p:ext uri="{BB962C8B-B14F-4D97-AF65-F5344CB8AC3E}">
        <p14:creationId xmlns:p14="http://schemas.microsoft.com/office/powerpoint/2010/main" val="387405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184" y="5103591"/>
            <a:ext cx="9159688" cy="609870"/>
          </a:xfrm>
        </p:spPr>
        <p:txBody>
          <a:bodyPr>
            <a:noAutofit/>
          </a:bodyPr>
          <a:lstStyle/>
          <a:p>
            <a:r>
              <a:rPr lang="fr-FR" sz="2800" dirty="0">
                <a:latin typeface="ＭＳ Ｐゴシック" panose="020B0600070205080204" pitchFamily="50" charset="-128"/>
                <a:ea typeface="ＭＳ Ｐゴシック" panose="020B0600070205080204" pitchFamily="50" charset="-128"/>
              </a:rPr>
              <a:t>Andy Scott: The Kelpies</a:t>
            </a:r>
            <a:r>
              <a:rPr lang="en-US" altLang="ja-JP" sz="2800" dirty="0">
                <a:latin typeface="ＭＳ Ｐゴシック" panose="020B0600070205080204" pitchFamily="50" charset="-128"/>
                <a:ea typeface="ＭＳ Ｐゴシック" panose="020B0600070205080204" pitchFamily="50" charset="-128"/>
              </a:rPr>
              <a:t>(</a:t>
            </a:r>
            <a:r>
              <a:rPr lang="ja-JP" altLang="ja-JP" sz="2800" dirty="0">
                <a:latin typeface="ＭＳ Ｐゴシック" panose="020B0600070205080204" pitchFamily="50" charset="-128"/>
                <a:ea typeface="ＭＳ Ｐゴシック" panose="020B0600070205080204" pitchFamily="50" charset="-128"/>
              </a:rPr>
              <a:t>ケルピーズ</a:t>
            </a:r>
            <a:r>
              <a:rPr lang="en-US" altLang="ja-JP" sz="2800" dirty="0">
                <a:latin typeface="ＭＳ Ｐゴシック" panose="020B0600070205080204" pitchFamily="50" charset="-128"/>
                <a:ea typeface="ＭＳ Ｐゴシック" panose="020B0600070205080204" pitchFamily="50" charset="-128"/>
              </a:rPr>
              <a:t>=</a:t>
            </a:r>
            <a:r>
              <a:rPr lang="ja-JP" altLang="ja-JP" sz="2800" dirty="0">
                <a:latin typeface="ＭＳ Ｐゴシック" panose="020B0600070205080204" pitchFamily="50" charset="-128"/>
                <a:ea typeface="ＭＳ Ｐゴシック" panose="020B0600070205080204" pitchFamily="50" charset="-128"/>
              </a:rPr>
              <a:t>馬の頭を持つ幻獣）</a:t>
            </a:r>
            <a:r>
              <a:rPr lang="en-GB" altLang="ja-JP" sz="2800" baseline="30000" dirty="0">
                <a:latin typeface="ＭＳ Ｐゴシック" panose="020B0600070205080204" pitchFamily="50" charset="-128"/>
                <a:ea typeface="ＭＳ Ｐゴシック" panose="020B0600070205080204" pitchFamily="50" charset="-128"/>
              </a:rPr>
              <a:t>1,2</a:t>
            </a:r>
            <a:endParaRPr lang="fr-FR" sz="2800" baseline="30000" dirty="0">
              <a:latin typeface="ＭＳ Ｐゴシック" panose="020B0600070205080204" pitchFamily="50" charset="-128"/>
              <a:ea typeface="ＭＳ Ｐゴシック" panose="020B0600070205080204" pitchFamily="50" charset="-128"/>
            </a:endParaRPr>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34" y="0"/>
            <a:ext cx="7200000" cy="50852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55018" y="5713461"/>
            <a:ext cx="7504065" cy="954107"/>
          </a:xfrm>
          <a:prstGeom prst="rect">
            <a:avLst/>
          </a:prstGeom>
          <a:noFill/>
        </p:spPr>
        <p:txBody>
          <a:bodyPr wrap="square" rtlCol="0">
            <a:spAutoFit/>
          </a:bodyPr>
          <a:lstStyle/>
          <a:p>
            <a:pPr algn="just"/>
            <a:r>
              <a:rPr lang="en-US" altLang="ja-JP" sz="1400" b="1" dirty="0">
                <a:latin typeface="ＭＳ Ｐゴシック" panose="020B0600070205080204" pitchFamily="50" charset="-128"/>
                <a:ea typeface="ＭＳ Ｐゴシック" panose="020B0600070205080204" pitchFamily="50" charset="-128"/>
              </a:rPr>
              <a:t>Andy Scott:</a:t>
            </a:r>
            <a:r>
              <a:rPr lang="ja-JP" altLang="ja-JP" sz="1400" b="1" dirty="0">
                <a:latin typeface="ＭＳ Ｐゴシック" panose="020B0600070205080204" pitchFamily="50" charset="-128"/>
                <a:ea typeface="ＭＳ Ｐゴシック" panose="020B0600070205080204" pitchFamily="50" charset="-128"/>
              </a:rPr>
              <a:t>「幻の水馬ケルピーズのオリジナル・コンセプトがこの建造物の芸術的展開の出発点だった。私はこのコンセプトを基に神話的な要素から工業や農業における馬の役割、および当然ながら運河と関連して牽き馬を賛美する社会歴史的モニュメントというもっと現実の馬に近く、現代的な方向に軸足を移していった。</a:t>
            </a:r>
            <a:r>
              <a:rPr lang="ja-JP" altLang="en-US" sz="1400" b="1" dirty="0">
                <a:latin typeface="ＭＳ Ｐゴシック" panose="020B0600070205080204" pitchFamily="50" charset="-128"/>
                <a:ea typeface="ＭＳ Ｐゴシック" panose="020B0600070205080204" pitchFamily="50" charset="-128"/>
              </a:rPr>
              <a:t>」</a:t>
            </a:r>
            <a:endParaRPr lang="en-US" sz="1400" b="1" baseline="30000" dirty="0">
              <a:latin typeface="ＭＳ Ｐゴシック" panose="020B0600070205080204" pitchFamily="50" charset="-128"/>
              <a:ea typeface="ＭＳ Ｐゴシック" panose="020B0600070205080204" pitchFamily="50" charset="-128"/>
            </a:endParaRPr>
          </a:p>
        </p:txBody>
      </p:sp>
      <p:sp>
        <p:nvSpPr>
          <p:cNvPr id="6" name="TextBox 5"/>
          <p:cNvSpPr txBox="1"/>
          <p:nvPr/>
        </p:nvSpPr>
        <p:spPr>
          <a:xfrm>
            <a:off x="7197566" y="0"/>
            <a:ext cx="1946434" cy="2893100"/>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ファルキーク</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（スコットランド）</a:t>
            </a:r>
            <a:endParaRPr lang="nl-BE" sz="1400" dirty="0">
              <a:latin typeface="ＭＳ Ｐゴシック" panose="020B0600070205080204" pitchFamily="50" charset="-128"/>
              <a:ea typeface="ＭＳ Ｐゴシック" panose="020B0600070205080204" pitchFamily="50" charset="-128"/>
            </a:endParaRPr>
          </a:p>
          <a:p>
            <a:r>
              <a:rPr lang="ja-JP" altLang="ja-JP" sz="1400" b="1" dirty="0">
                <a:latin typeface="ＭＳ Ｐゴシック" panose="020B0600070205080204" pitchFamily="50" charset="-128"/>
                <a:ea typeface="ＭＳ Ｐゴシック" panose="020B0600070205080204" pitchFamily="50" charset="-128"/>
              </a:rPr>
              <a:t>材料</a:t>
            </a:r>
            <a:r>
              <a:rPr lang="ja-JP" altLang="en-US" sz="1400" b="1" dirty="0">
                <a:latin typeface="ＭＳ Ｐゴシック" panose="020B0600070205080204" pitchFamily="50" charset="-128"/>
                <a:ea typeface="ＭＳ Ｐゴシック" panose="020B0600070205080204" pitchFamily="50" charset="-128"/>
              </a:rPr>
              <a:t>：</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Type316L</a:t>
            </a: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S31603</a:t>
            </a:r>
            <a:r>
              <a:rPr lang="ja-JP" altLang="en-US" sz="1400" dirty="0">
                <a:latin typeface="ＭＳ Ｐゴシック" panose="020B0600070205080204" pitchFamily="50" charset="-128"/>
                <a:ea typeface="ＭＳ Ｐゴシック" panose="020B0600070205080204" pitchFamily="50" charset="-128"/>
              </a:rPr>
              <a:t>）</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ja-JP" sz="1400" dirty="0">
                <a:latin typeface="ＭＳ Ｐゴシック" panose="020B0600070205080204" pitchFamily="50" charset="-128"/>
                <a:ea typeface="ＭＳ Ｐゴシック" panose="020B0600070205080204" pitchFamily="50" charset="-128"/>
              </a:rPr>
              <a:t>クラッド</a:t>
            </a:r>
            <a:r>
              <a:rPr lang="ja-JP" altLang="en-US" sz="1400" dirty="0">
                <a:latin typeface="ＭＳ Ｐゴシック" panose="020B0600070205080204" pitchFamily="50" charset="-128"/>
                <a:ea typeface="ＭＳ Ｐゴシック" panose="020B0600070205080204" pitchFamily="50" charset="-128"/>
              </a:rPr>
              <a:t>鋼</a:t>
            </a:r>
            <a:endParaRPr lang="en-US" altLang="ja-JP" sz="1400" dirty="0">
              <a:latin typeface="ＭＳ Ｐゴシック" panose="020B0600070205080204" pitchFamily="50" charset="-128"/>
              <a:ea typeface="ＭＳ Ｐゴシック" panose="020B0600070205080204" pitchFamily="50" charset="-128"/>
            </a:endParaRPr>
          </a:p>
          <a:p>
            <a:r>
              <a:rPr lang="ja-JP" altLang="ja-JP" sz="1400" b="1" dirty="0">
                <a:latin typeface="ＭＳ Ｐゴシック" panose="020B0600070205080204" pitchFamily="50" charset="-128"/>
                <a:ea typeface="ＭＳ Ｐゴシック" panose="020B0600070205080204" pitchFamily="50" charset="-128"/>
              </a:rPr>
              <a:t>大きさ</a:t>
            </a:r>
            <a:r>
              <a:rPr lang="ja-JP" altLang="en-US" sz="1400" b="1" dirty="0">
                <a:latin typeface="ＭＳ Ｐゴシック" panose="020B0600070205080204" pitchFamily="50" charset="-128"/>
                <a:ea typeface="ＭＳ Ｐゴシック" panose="020B0600070205080204" pitchFamily="50" charset="-128"/>
              </a:rPr>
              <a:t>：</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高さ　</a:t>
            </a:r>
            <a:r>
              <a:rPr lang="en-US" altLang="ja-JP" sz="1400" dirty="0">
                <a:latin typeface="ＭＳ Ｐゴシック" panose="020B0600070205080204" pitchFamily="50" charset="-128"/>
                <a:ea typeface="ＭＳ Ｐゴシック" panose="020B0600070205080204" pitchFamily="50" charset="-128"/>
              </a:rPr>
              <a:t>30m</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重量：</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各　</a:t>
            </a:r>
            <a:r>
              <a:rPr lang="nl-BE" sz="1400" dirty="0">
                <a:latin typeface="ＭＳ Ｐゴシック" panose="020B0600070205080204" pitchFamily="50" charset="-128"/>
                <a:ea typeface="ＭＳ Ｐゴシック" panose="020B0600070205080204" pitchFamily="50" charset="-128"/>
              </a:rPr>
              <a:t>300</a:t>
            </a:r>
            <a:r>
              <a:rPr lang="ja-JP" altLang="en-US" sz="1400" dirty="0">
                <a:latin typeface="ＭＳ Ｐゴシック" panose="020B0600070205080204" pitchFamily="50" charset="-128"/>
                <a:ea typeface="ＭＳ Ｐゴシック" panose="020B0600070205080204" pitchFamily="50" charset="-128"/>
              </a:rPr>
              <a:t>㌧</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2013</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7" name="Slide Number Placeholder 6"/>
          <p:cNvSpPr>
            <a:spLocks noGrp="1"/>
          </p:cNvSpPr>
          <p:nvPr>
            <p:ph type="sldNum" sz="quarter" idx="12"/>
          </p:nvPr>
        </p:nvSpPr>
        <p:spPr>
          <a:xfrm>
            <a:off x="6963978" y="6399912"/>
            <a:ext cx="2057400" cy="365125"/>
          </a:xfrm>
        </p:spPr>
        <p:txBody>
          <a:bodyPr/>
          <a:lstStyle/>
          <a:p>
            <a:fld id="{387D9DEA-C109-4EC7-BDCC-42D7A05A445D}" type="slidenum">
              <a:rPr lang="fr-FR" smtClean="0"/>
              <a:t>2</a:t>
            </a:fld>
            <a:endParaRPr lang="fr-FR" dirty="0"/>
          </a:p>
        </p:txBody>
      </p:sp>
      <p:sp>
        <p:nvSpPr>
          <p:cNvPr id="8" name="Slide Number Placeholder 2">
            <a:extLst>
              <a:ext uri="{FF2B5EF4-FFF2-40B4-BE49-F238E27FC236}">
                <a16:creationId xmlns:a16="http://schemas.microsoft.com/office/drawing/2014/main" id="{5B16FC5F-8795-4F59-A39A-5E785DD5991F}"/>
              </a:ext>
            </a:extLst>
          </p:cNvPr>
          <p:cNvSpPr txBox="1">
            <a:spLocks/>
          </p:cNvSpPr>
          <p:nvPr/>
        </p:nvSpPr>
        <p:spPr>
          <a:xfrm>
            <a:off x="8712504" y="6453336"/>
            <a:ext cx="396000" cy="365125"/>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7D9DEA-C109-4EC7-BDCC-42D7A05A445D}" type="slidenum">
              <a:rPr lang="fr-FR" smtClean="0"/>
              <a:pPr/>
              <a:t>2</a:t>
            </a:fld>
            <a:endParaRPr lang="fr-FR" dirty="0"/>
          </a:p>
        </p:txBody>
      </p:sp>
    </p:spTree>
    <p:extLst>
      <p:ext uri="{BB962C8B-B14F-4D97-AF65-F5344CB8AC3E}">
        <p14:creationId xmlns:p14="http://schemas.microsoft.com/office/powerpoint/2010/main" val="262442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70322"/>
            <a:ext cx="8681083" cy="566738"/>
          </a:xfrm>
        </p:spPr>
        <p:txBody>
          <a:bodyPr>
            <a:noAutofit/>
          </a:bodyPr>
          <a:lstStyle/>
          <a:p>
            <a:r>
              <a:rPr lang="fr-BE" sz="1600" dirty="0">
                <a:latin typeface="MS Gothic" panose="020B0609070205080204" pitchFamily="49" charset="-128"/>
                <a:ea typeface="MS Gothic" panose="020B0609070205080204" pitchFamily="49" charset="-128"/>
              </a:rPr>
              <a:t>Chen </a:t>
            </a:r>
            <a:r>
              <a:rPr lang="fr-BE" sz="1600" dirty="0" err="1">
                <a:latin typeface="MS Gothic" panose="020B0609070205080204" pitchFamily="49" charset="-128"/>
                <a:ea typeface="MS Gothic" panose="020B0609070205080204" pitchFamily="49" charset="-128"/>
              </a:rPr>
              <a:t>Zhen</a:t>
            </a:r>
            <a:r>
              <a:rPr lang="fr-BE" sz="1600" dirty="0">
                <a:latin typeface="MS Gothic" panose="020B0609070205080204" pitchFamily="49" charset="-128"/>
                <a:ea typeface="MS Gothic" panose="020B0609070205080204" pitchFamily="49" charset="-128"/>
              </a:rPr>
              <a:t> (</a:t>
            </a:r>
            <a:r>
              <a:rPr lang="en-US" sz="1600" dirty="0" err="1">
                <a:latin typeface="MS Gothic" panose="020B0609070205080204" pitchFamily="49" charset="-128"/>
                <a:ea typeface="MS Gothic" panose="020B0609070205080204" pitchFamily="49" charset="-128"/>
              </a:rPr>
              <a:t>陈箴</a:t>
            </a:r>
            <a:r>
              <a:rPr lang="fr-BE" sz="1600" dirty="0">
                <a:latin typeface="MS Gothic" panose="020B0609070205080204" pitchFamily="49" charset="-128"/>
                <a:ea typeface="MS Gothic" panose="020B0609070205080204" pitchFamily="49" charset="-128"/>
              </a:rPr>
              <a:t>) : La danse de la fontaine </a:t>
            </a:r>
            <a:r>
              <a:rPr lang="fr-FR" sz="1600" dirty="0">
                <a:latin typeface="MS Gothic" panose="020B0609070205080204" pitchFamily="49" charset="-128"/>
                <a:ea typeface="MS Gothic" panose="020B0609070205080204" pitchFamily="49" charset="-128"/>
              </a:rPr>
              <a:t>é</a:t>
            </a:r>
            <a:r>
              <a:rPr lang="fr-BE" sz="1600" dirty="0" err="1">
                <a:latin typeface="MS Gothic" panose="020B0609070205080204" pitchFamily="49" charset="-128"/>
                <a:ea typeface="MS Gothic" panose="020B0609070205080204" pitchFamily="49" charset="-128"/>
              </a:rPr>
              <a:t>mergente</a:t>
            </a:r>
            <a:r>
              <a:rPr lang="fr-BE" sz="1600" dirty="0">
                <a:latin typeface="MS Gothic" panose="020B0609070205080204" pitchFamily="49" charset="-128"/>
                <a:ea typeface="MS Gothic" panose="020B0609070205080204" pitchFamily="49" charset="-128"/>
              </a:rPr>
              <a:t> (</a:t>
            </a:r>
            <a:r>
              <a:rPr lang="ja-JP" altLang="en-US" sz="1600" dirty="0">
                <a:latin typeface="MS Gothic" panose="020B0609070205080204" pitchFamily="49" charset="-128"/>
                <a:ea typeface="MS Gothic" panose="020B0609070205080204" pitchFamily="49" charset="-128"/>
              </a:rPr>
              <a:t>噴水から出現するダンス</a:t>
            </a:r>
            <a:r>
              <a:rPr lang="fr-BE" sz="1600" dirty="0">
                <a:latin typeface="MS Gothic" panose="020B0609070205080204" pitchFamily="49" charset="-128"/>
                <a:ea typeface="MS Gothic" panose="020B0609070205080204" pitchFamily="49" charset="-128"/>
              </a:rPr>
              <a:t>)</a:t>
            </a:r>
            <a:r>
              <a:rPr lang="fr-FR" sz="1600" baseline="30000" dirty="0">
                <a:latin typeface="MS Gothic" panose="020B0609070205080204" pitchFamily="49" charset="-128"/>
                <a:ea typeface="MS Gothic" panose="020B0609070205080204" pitchFamily="49" charset="-128"/>
              </a:rPr>
              <a:t>26</a:t>
            </a:r>
          </a:p>
        </p:txBody>
      </p:sp>
      <p:sp>
        <p:nvSpPr>
          <p:cNvPr id="6" name="Text Placeholder 5"/>
          <p:cNvSpPr>
            <a:spLocks noGrp="1"/>
          </p:cNvSpPr>
          <p:nvPr>
            <p:ph type="body" sz="half" idx="2"/>
          </p:nvPr>
        </p:nvSpPr>
        <p:spPr>
          <a:xfrm>
            <a:off x="-18662" y="5237060"/>
            <a:ext cx="8839134" cy="1620940"/>
          </a:xfrm>
        </p:spPr>
        <p:txBody>
          <a:bodyPr>
            <a:noAutofit/>
          </a:bodyPr>
          <a:lstStyle/>
          <a:p>
            <a:r>
              <a:rPr lang="ja-JP" altLang="en-US" sz="1200" b="1" dirty="0">
                <a:latin typeface="MS Gothic" panose="020B0609070205080204" pitchFamily="49" charset="-128"/>
                <a:ea typeface="MS Gothic" panose="020B0609070205080204" pitchFamily="49" charset="-128"/>
              </a:rPr>
              <a:t>この噴水は、中国系フランス人作家により設計されており、広場の周囲を囲むように地中をうねり動く龍のように設計されている。この龍の肌は透明なため、内部に水が流れていることが分かる。この噴水は</a:t>
            </a:r>
            <a:r>
              <a:rPr lang="en-GB" sz="1200" b="1" dirty="0">
                <a:latin typeface="MS Gothic" panose="020B0609070205080204" pitchFamily="49" charset="-128"/>
                <a:ea typeface="MS Gothic" panose="020B0609070205080204" pitchFamily="49" charset="-128"/>
              </a:rPr>
              <a:t>3</a:t>
            </a:r>
            <a:r>
              <a:rPr lang="ja-JP" altLang="en-US" sz="1200" b="1" dirty="0">
                <a:latin typeface="MS Gothic" panose="020B0609070205080204" pitchFamily="49" charset="-128"/>
                <a:ea typeface="MS Gothic" panose="020B0609070205080204" pitchFamily="49" charset="-128"/>
              </a:rPr>
              <a:t>つのパーツから構成されている。不透明な浅浮き彫りの龍が、給水装置の壁から出現し、地中に潜る様子が表現されている。透明な</a:t>
            </a:r>
            <a:r>
              <a:rPr lang="en-GB" sz="1200" b="1" dirty="0">
                <a:latin typeface="MS Gothic" panose="020B0609070205080204" pitchFamily="49" charset="-128"/>
                <a:ea typeface="MS Gothic" panose="020B0609070205080204" pitchFamily="49" charset="-128"/>
              </a:rPr>
              <a:t>2</a:t>
            </a:r>
            <a:r>
              <a:rPr lang="ja-JP" altLang="en-US" sz="1200" b="1" dirty="0">
                <a:latin typeface="MS Gothic" panose="020B0609070205080204" pitchFamily="49" charset="-128"/>
                <a:ea typeface="MS Gothic" panose="020B0609070205080204" pitchFamily="49" charset="-128"/>
              </a:rPr>
              <a:t>番目、</a:t>
            </a:r>
            <a:r>
              <a:rPr lang="en-GB" sz="1200" b="1" dirty="0">
                <a:latin typeface="MS Gothic" panose="020B0609070205080204" pitchFamily="49" charset="-128"/>
                <a:ea typeface="MS Gothic" panose="020B0609070205080204" pitchFamily="49" charset="-128"/>
              </a:rPr>
              <a:t>3</a:t>
            </a:r>
            <a:r>
              <a:rPr lang="ja-JP" altLang="en-US" sz="1200" b="1" dirty="0">
                <a:latin typeface="MS Gothic" panose="020B0609070205080204" pitchFamily="49" charset="-128"/>
                <a:ea typeface="MS Gothic" panose="020B0609070205080204" pitchFamily="49" charset="-128"/>
              </a:rPr>
              <a:t>番目のパートは、地中をうねる様子が表現されている。内部には加圧された水が流れており、夜間にはライトアップされている。この噴水は</a:t>
            </a:r>
            <a:r>
              <a:rPr lang="en-GB" sz="1200" b="1" dirty="0">
                <a:latin typeface="MS Gothic" panose="020B0609070205080204" pitchFamily="49" charset="-128"/>
                <a:ea typeface="MS Gothic" panose="020B0609070205080204" pitchFamily="49" charset="-128"/>
              </a:rPr>
              <a:t>1999</a:t>
            </a:r>
            <a:r>
              <a:rPr lang="ja-JP" altLang="en-US" sz="1200" b="1" dirty="0">
                <a:latin typeface="MS Gothic" panose="020B0609070205080204" pitchFamily="49" charset="-128"/>
                <a:ea typeface="MS Gothic" panose="020B0609070205080204" pitchFamily="49" charset="-128"/>
              </a:rPr>
              <a:t>年にパリ市より発注され、</a:t>
            </a:r>
            <a:r>
              <a:rPr lang="en-GB" sz="1200" b="1" dirty="0">
                <a:latin typeface="MS Gothic" panose="020B0609070205080204" pitchFamily="49" charset="-128"/>
                <a:ea typeface="MS Gothic" panose="020B0609070205080204" pitchFamily="49" charset="-128"/>
              </a:rPr>
              <a:t>2006</a:t>
            </a:r>
            <a:r>
              <a:rPr lang="ja-JP" altLang="en-US" sz="1200" b="1" dirty="0">
                <a:latin typeface="MS Gothic" panose="020B0609070205080204" pitchFamily="49" charset="-128"/>
                <a:ea typeface="MS Gothic" panose="020B0609070205080204" pitchFamily="49" charset="-128"/>
              </a:rPr>
              <a:t>年</a:t>
            </a:r>
            <a:r>
              <a:rPr lang="en-GB" sz="1200" b="1" dirty="0">
                <a:latin typeface="MS Gothic" panose="020B0609070205080204" pitchFamily="49" charset="-128"/>
                <a:ea typeface="MS Gothic" panose="020B0609070205080204" pitchFamily="49" charset="-128"/>
              </a:rPr>
              <a:t>2</a:t>
            </a:r>
            <a:r>
              <a:rPr lang="ja-JP" altLang="en-US" sz="1200" b="1" dirty="0">
                <a:latin typeface="MS Gothic" panose="020B0609070205080204" pitchFamily="49" charset="-128"/>
                <a:ea typeface="MS Gothic" panose="020B0609070205080204" pitchFamily="49" charset="-128"/>
              </a:rPr>
              <a:t>月</a:t>
            </a:r>
            <a:r>
              <a:rPr lang="en-GB" sz="1200" b="1" dirty="0">
                <a:latin typeface="MS Gothic" panose="020B0609070205080204" pitchFamily="49" charset="-128"/>
                <a:ea typeface="MS Gothic" panose="020B0609070205080204" pitchFamily="49" charset="-128"/>
              </a:rPr>
              <a:t>6</a:t>
            </a:r>
            <a:r>
              <a:rPr lang="ja-JP" altLang="en-US" sz="1200" b="1" dirty="0">
                <a:latin typeface="MS Gothic" panose="020B0609070205080204" pitchFamily="49" charset="-128"/>
                <a:ea typeface="MS Gothic" panose="020B0609070205080204" pitchFamily="49" charset="-128"/>
              </a:rPr>
              <a:t>日に完成した。一方、この作家は</a:t>
            </a:r>
            <a:r>
              <a:rPr lang="en-GB" sz="1200" b="1" dirty="0">
                <a:latin typeface="MS Gothic" panose="020B0609070205080204" pitchFamily="49" charset="-128"/>
                <a:ea typeface="MS Gothic" panose="020B0609070205080204" pitchFamily="49" charset="-128"/>
              </a:rPr>
              <a:t>2000</a:t>
            </a:r>
            <a:r>
              <a:rPr lang="ja-JP" altLang="en-US" sz="1200" b="1" dirty="0">
                <a:latin typeface="MS Gothic" panose="020B0609070205080204" pitchFamily="49" charset="-128"/>
                <a:ea typeface="MS Gothic" panose="020B0609070205080204" pitchFamily="49" charset="-128"/>
              </a:rPr>
              <a:t>年に他界したが、彼は完成予想図のスケッチを残しており、彼の妻で共同製作者であった</a:t>
            </a:r>
            <a:r>
              <a:rPr lang="en-GB" sz="1200" b="1" dirty="0">
                <a:latin typeface="MS Gothic" panose="020B0609070205080204" pitchFamily="49" charset="-128"/>
                <a:ea typeface="MS Gothic" panose="020B0609070205080204" pitchFamily="49" charset="-128"/>
              </a:rPr>
              <a:t>Xu Min</a:t>
            </a:r>
            <a:r>
              <a:rPr lang="ja-JP" altLang="en-US" sz="1200" b="1" dirty="0">
                <a:latin typeface="MS Gothic" panose="020B0609070205080204" pitchFamily="49" charset="-128"/>
                <a:ea typeface="MS Gothic" panose="020B0609070205080204" pitchFamily="49" charset="-128"/>
              </a:rPr>
              <a:t>氏により引き継がれ完成させられた。この噴水の制作費、</a:t>
            </a:r>
            <a:r>
              <a:rPr lang="en-GB" sz="1200" b="1" dirty="0">
                <a:latin typeface="MS Gothic" panose="020B0609070205080204" pitchFamily="49" charset="-128"/>
                <a:ea typeface="MS Gothic" panose="020B0609070205080204" pitchFamily="49" charset="-128"/>
              </a:rPr>
              <a:t>1,200</a:t>
            </a:r>
            <a:r>
              <a:rPr lang="ja-JP" altLang="en-US" sz="1200" b="1" dirty="0">
                <a:latin typeface="MS Gothic" panose="020B0609070205080204" pitchFamily="49" charset="-128"/>
                <a:ea typeface="MS Gothic" panose="020B0609070205080204" pitchFamily="49" charset="-128"/>
              </a:rPr>
              <a:t>万ユーロの大半は、パリ市、フランス文化省により賄われた。</a:t>
            </a:r>
            <a:endParaRPr lang="en-GB" sz="1200" b="1" dirty="0">
              <a:latin typeface="MS Gothic" panose="020B0609070205080204" pitchFamily="49" charset="-128"/>
              <a:ea typeface="MS Gothic" panose="020B0609070205080204" pitchFamily="49" charset="-128"/>
            </a:endParaRPr>
          </a:p>
          <a:p>
            <a:r>
              <a:rPr lang="ja-JP" altLang="en-US" sz="1200" b="1" dirty="0">
                <a:latin typeface="MS Gothic" panose="020B0609070205080204" pitchFamily="49" charset="-128"/>
                <a:ea typeface="MS Gothic" panose="020B0609070205080204" pitchFamily="49" charset="-128"/>
              </a:rPr>
              <a:t>出展： </a:t>
            </a:r>
            <a:r>
              <a:rPr lang="en-US" sz="1200" b="1" dirty="0">
                <a:latin typeface="MS Gothic" panose="020B0609070205080204" pitchFamily="49" charset="-128"/>
                <a:ea typeface="MS Gothic" panose="020B0609070205080204" pitchFamily="49" charset="-128"/>
              </a:rPr>
              <a:t>Wikipedia</a:t>
            </a:r>
            <a:r>
              <a:rPr lang="ja-JP" altLang="en-US" sz="1200" b="1" dirty="0">
                <a:latin typeface="MS Gothic" panose="020B0609070205080204" pitchFamily="49" charset="-128"/>
                <a:ea typeface="MS Gothic" panose="020B0609070205080204" pitchFamily="49" charset="-128"/>
              </a:rPr>
              <a:t>および </a:t>
            </a:r>
            <a:r>
              <a:rPr lang="fr-FR" sz="1100" b="1" dirty="0">
                <a:latin typeface="MS Gothic" panose="020B0609070205080204" pitchFamily="49" charset="-128"/>
                <a:ea typeface="MS Gothic" panose="020B0609070205080204" pitchFamily="49" charset="-128"/>
                <a:hlinkClick r:id="rId2"/>
              </a:rPr>
              <a:t>https://www.parisladouce.com/2013/03/paris-la-danse-de-la-fontaine-emergente.html</a:t>
            </a:r>
            <a:endParaRPr lang="en-US" sz="1200" b="1" dirty="0">
              <a:latin typeface="MS Gothic" panose="020B0609070205080204" pitchFamily="49" charset="-128"/>
              <a:ea typeface="MS Gothic" panose="020B0609070205080204" pitchFamily="49" charset="-128"/>
            </a:endParaRPr>
          </a:p>
        </p:txBody>
      </p:sp>
      <p:sp>
        <p:nvSpPr>
          <p:cNvPr id="4" name="AutoShape 2" descr="http://www.gahr-metalart.com/images/metal_wall_art/wall_sculptures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MS Gothic" panose="020B0609070205080204" pitchFamily="49" charset="-128"/>
              <a:ea typeface="MS Gothic" panose="020B0609070205080204" pitchFamily="49" charset="-128"/>
            </a:endParaRPr>
          </a:p>
        </p:txBody>
      </p:sp>
      <p:sp>
        <p:nvSpPr>
          <p:cNvPr id="8" name="TextBox 7"/>
          <p:cNvSpPr txBox="1"/>
          <p:nvPr/>
        </p:nvSpPr>
        <p:spPr>
          <a:xfrm>
            <a:off x="7197566" y="0"/>
            <a:ext cx="1622906" cy="3108543"/>
          </a:xfrm>
          <a:prstGeom prst="rect">
            <a:avLst/>
          </a:prstGeom>
          <a:noFill/>
        </p:spPr>
        <p:txBody>
          <a:bodyPr wrap="square" rtlCol="0">
            <a:spAutoFit/>
          </a:bodyPr>
          <a:lstStyle/>
          <a:p>
            <a:r>
              <a:rPr lang="ja-JP" altLang="en-US" sz="1400" b="1" dirty="0">
                <a:latin typeface="MS Gothic" panose="020B0609070205080204" pitchFamily="49" charset="-128"/>
                <a:ea typeface="MS Gothic" panose="020B0609070205080204" pitchFamily="49" charset="-128"/>
              </a:rPr>
              <a:t>設置場所</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pPr marL="179388"/>
            <a:r>
              <a:rPr lang="ja-JP" altLang="en-US" sz="1400" dirty="0">
                <a:latin typeface="MS Gothic" panose="020B0609070205080204" pitchFamily="49" charset="-128"/>
                <a:ea typeface="MS Gothic" panose="020B0609070205080204" pitchFamily="49" charset="-128"/>
              </a:rPr>
              <a:t>パリ、フランス</a:t>
            </a:r>
            <a:endParaRPr lang="en-GB" sz="1400" dirty="0">
              <a:latin typeface="MS Gothic" panose="020B0609070205080204" pitchFamily="49" charset="-128"/>
              <a:ea typeface="MS Gothic" panose="020B0609070205080204" pitchFamily="49" charset="-128"/>
            </a:endParaRPr>
          </a:p>
          <a:p>
            <a:pPr marL="179388"/>
            <a:r>
              <a:rPr lang="fr-FR" sz="1400" dirty="0">
                <a:latin typeface="MS Gothic" panose="020B0609070205080204" pitchFamily="49" charset="-128"/>
                <a:ea typeface="MS Gothic" panose="020B0609070205080204" pitchFamily="49" charset="-128"/>
              </a:rPr>
              <a:t>Place Augusta Holmes(</a:t>
            </a:r>
            <a:r>
              <a:rPr lang="ja-JP" altLang="en-US" sz="1400" dirty="0">
                <a:latin typeface="MS Gothic" panose="020B0609070205080204" pitchFamily="49" charset="-128"/>
                <a:ea typeface="MS Gothic" panose="020B0609070205080204" pitchFamily="49" charset="-128"/>
              </a:rPr>
              <a:t>オギュスタ・オルム広場</a:t>
            </a:r>
            <a:r>
              <a:rPr lang="fr-FR"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材料</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pPr marL="179388"/>
            <a:r>
              <a:rPr lang="ja-JP" altLang="en-US" sz="1400" dirty="0">
                <a:latin typeface="MS Gothic" panose="020B0609070205080204" pitchFamily="49" charset="-128"/>
                <a:ea typeface="MS Gothic" panose="020B0609070205080204" pitchFamily="49" charset="-128"/>
              </a:rPr>
              <a:t>ステンレス鋼</a:t>
            </a:r>
            <a:r>
              <a:rPr lang="fr-FR" sz="1400" dirty="0">
                <a:latin typeface="MS Gothic" panose="020B0609070205080204" pitchFamily="49" charset="-128"/>
                <a:ea typeface="MS Gothic" panose="020B0609070205080204" pitchFamily="49" charset="-128"/>
              </a:rPr>
              <a:t>,</a:t>
            </a:r>
            <a:r>
              <a:rPr lang="ja-JP" altLang="en-US" sz="1400" dirty="0">
                <a:latin typeface="MS Gothic" panose="020B0609070205080204" pitchFamily="49" charset="-128"/>
                <a:ea typeface="MS Gothic" panose="020B0609070205080204" pitchFamily="49" charset="-128"/>
              </a:rPr>
              <a:t>　ガラス・プラスチック</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大きさ</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重量</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設置年</a:t>
            </a:r>
            <a:r>
              <a:rPr lang="ja-JP" altLang="en-US" sz="1400" dirty="0">
                <a:latin typeface="MS Gothic" panose="020B0609070205080204" pitchFamily="49" charset="-128"/>
                <a:ea typeface="MS Gothic" panose="020B0609070205080204" pitchFamily="49" charset="-128"/>
              </a:rPr>
              <a:t>：　</a:t>
            </a:r>
            <a:endParaRPr lang="en-GB" altLang="ja-JP" sz="1400" dirty="0">
              <a:latin typeface="MS Gothic" panose="020B0609070205080204" pitchFamily="49" charset="-128"/>
              <a:ea typeface="MS Gothic" panose="020B0609070205080204" pitchFamily="49" charset="-128"/>
            </a:endParaRPr>
          </a:p>
          <a:p>
            <a:pPr marL="179388"/>
            <a:r>
              <a:rPr lang="fr-FR" sz="1400" dirty="0">
                <a:latin typeface="MS Gothic" panose="020B0609070205080204" pitchFamily="49" charset="-128"/>
                <a:ea typeface="MS Gothic" panose="020B0609070205080204" pitchFamily="49" charset="-128"/>
              </a:rPr>
              <a:t>2008</a:t>
            </a:r>
            <a:endParaRPr lang="nl-BE" sz="1400" dirty="0">
              <a:latin typeface="MS Gothic" panose="020B0609070205080204" pitchFamily="49" charset="-128"/>
              <a:ea typeface="MS Gothic" panose="020B0609070205080204" pitchFamily="49" charset="-128"/>
            </a:endParaRPr>
          </a:p>
        </p:txBody>
      </p:sp>
      <p:sp>
        <p:nvSpPr>
          <p:cNvPr id="7" name="Slide Number Placeholder 6"/>
          <p:cNvSpPr>
            <a:spLocks noGrp="1"/>
          </p:cNvSpPr>
          <p:nvPr>
            <p:ph type="sldNum" sz="quarter" idx="12"/>
          </p:nvPr>
        </p:nvSpPr>
        <p:spPr/>
        <p:txBody>
          <a:bodyPr/>
          <a:lstStyle/>
          <a:p>
            <a:fld id="{387D9DEA-C109-4EC7-BDCC-42D7A05A445D}" type="slidenum">
              <a:rPr lang="fr-FR" smtClean="0">
                <a:latin typeface="MS Gothic" panose="020B0609070205080204" pitchFamily="49" charset="-128"/>
                <a:ea typeface="MS Gothic" panose="020B0609070205080204" pitchFamily="49" charset="-128"/>
              </a:rPr>
              <a:t>20</a:t>
            </a:fld>
            <a:endParaRPr lang="fr-FR">
              <a:latin typeface="MS Gothic" panose="020B0609070205080204" pitchFamily="49" charset="-128"/>
              <a:ea typeface="MS Gothic" panose="020B0609070205080204" pitchFamily="49" charset="-128"/>
            </a:endParaRP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7056276" cy="4704184"/>
          </a:xfrm>
          <a:prstGeom prst="rect">
            <a:avLst/>
          </a:prstGeom>
          <a:ln>
            <a:solidFill>
              <a:schemeClr val="tx1"/>
            </a:solidFill>
          </a:ln>
        </p:spPr>
      </p:pic>
    </p:spTree>
    <p:extLst>
      <p:ext uri="{BB962C8B-B14F-4D97-AF65-F5344CB8AC3E}">
        <p14:creationId xmlns:p14="http://schemas.microsoft.com/office/powerpoint/2010/main" val="28733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87D9DEA-C109-4EC7-BDCC-42D7A05A445D}" type="slidenum">
              <a:rPr lang="fr-FR" smtClean="0">
                <a:latin typeface="MS Gothic" panose="020B0609070205080204" pitchFamily="49" charset="-128"/>
                <a:ea typeface="MS Gothic" panose="020B0609070205080204" pitchFamily="49" charset="-128"/>
              </a:rPr>
              <a:t>21</a:t>
            </a:fld>
            <a:endParaRPr lang="fr-FR">
              <a:latin typeface="MS Gothic" panose="020B0609070205080204" pitchFamily="49" charset="-128"/>
              <a:ea typeface="MS Gothic" panose="020B0609070205080204" pitchFamily="49" charset="-128"/>
            </a:endParaRPr>
          </a:p>
        </p:txBody>
      </p:sp>
      <p:sp>
        <p:nvSpPr>
          <p:cNvPr id="8" name="Title 1"/>
          <p:cNvSpPr txBox="1">
            <a:spLocks/>
          </p:cNvSpPr>
          <p:nvPr/>
        </p:nvSpPr>
        <p:spPr>
          <a:xfrm>
            <a:off x="107504" y="4470449"/>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latin typeface="MS Gothic" panose="020B0609070205080204" pitchFamily="49" charset="-128"/>
                <a:ea typeface="MS Gothic" panose="020B0609070205080204" pitchFamily="49" charset="-128"/>
              </a:rPr>
              <a:t>Frank Gehry</a:t>
            </a:r>
            <a:r>
              <a:rPr lang="ja-JP" altLang="en-US" sz="2000" b="1" dirty="0">
                <a:latin typeface="MS Gothic" panose="020B0609070205080204" pitchFamily="49" charset="-128"/>
                <a:ea typeface="MS Gothic" panose="020B0609070205080204" pitchFamily="49" charset="-128"/>
              </a:rPr>
              <a:t>（フランク・ゲーリー）</a:t>
            </a:r>
            <a:r>
              <a:rPr lang="en-US" sz="2000" b="1" dirty="0">
                <a:latin typeface="MS Gothic" panose="020B0609070205080204" pitchFamily="49" charset="-128"/>
                <a:ea typeface="MS Gothic" panose="020B0609070205080204" pitchFamily="49" charset="-128"/>
              </a:rPr>
              <a:t>: The golden fish</a:t>
            </a:r>
            <a:r>
              <a:rPr lang="ja-JP" altLang="en-US" sz="2000" b="1" dirty="0">
                <a:latin typeface="MS Gothic" panose="020B0609070205080204" pitchFamily="49" charset="-128"/>
                <a:ea typeface="MS Gothic" panose="020B0609070205080204" pitchFamily="49" charset="-128"/>
              </a:rPr>
              <a:t>　（金色の魚）</a:t>
            </a:r>
            <a:r>
              <a:rPr lang="fr-FR" sz="2000" b="1" baseline="30000" dirty="0">
                <a:latin typeface="MS Gothic" panose="020B0609070205080204" pitchFamily="49" charset="-128"/>
                <a:ea typeface="MS Gothic" panose="020B0609070205080204" pitchFamily="49" charset="-128"/>
              </a:rPr>
              <a:t>27</a:t>
            </a:r>
          </a:p>
        </p:txBody>
      </p:sp>
      <p:sp>
        <p:nvSpPr>
          <p:cNvPr id="9" name="Text Placeholder 8"/>
          <p:cNvSpPr txBox="1">
            <a:spLocks/>
          </p:cNvSpPr>
          <p:nvPr/>
        </p:nvSpPr>
        <p:spPr>
          <a:xfrm>
            <a:off x="107504" y="4881513"/>
            <a:ext cx="8784976" cy="19764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ja-JP" altLang="en-US" sz="1400" b="1" dirty="0">
                <a:latin typeface="MS Gothic" panose="020B0609070205080204" pitchFamily="49" charset="-128"/>
                <a:ea typeface="MS Gothic" panose="020B0609070205080204" pitchFamily="49" charset="-128"/>
              </a:rPr>
              <a:t>エル・ピックス・ドールは、口を開きうねった形をした魚のメッシュ彫像である。石とステンレス鋼を材料としている。金色（銅）に着色されたステンレス鋼は、地中海の日差しにより輝き、その時の気象条件、太陽の高度により、その姿を変え、この巨大な彫像のオーガニックな姿を強調している。</a:t>
            </a:r>
            <a:endParaRPr lang="en-GB" sz="1400" b="1" dirty="0">
              <a:latin typeface="MS Gothic" panose="020B0609070205080204" pitchFamily="49" charset="-128"/>
              <a:ea typeface="MS Gothic" panose="020B0609070205080204" pitchFamily="49" charset="-128"/>
            </a:endParaRPr>
          </a:p>
          <a:p>
            <a:pPr marL="0" indent="0">
              <a:buNone/>
            </a:pPr>
            <a:r>
              <a:rPr lang="ja-JP" altLang="en-US" sz="1400" b="1" dirty="0">
                <a:latin typeface="MS Gothic" panose="020B0609070205080204" pitchFamily="49" charset="-128"/>
                <a:ea typeface="MS Gothic" panose="020B0609070205080204" pitchFamily="49" charset="-128"/>
              </a:rPr>
              <a:t>カタルーニャ語でエル・ピックス・ドールと呼ばれるこの金色の魚は、</a:t>
            </a:r>
            <a:r>
              <a:rPr lang="en-GB" sz="1400" b="1" dirty="0">
                <a:latin typeface="MS Gothic" panose="020B0609070205080204" pitchFamily="49" charset="-128"/>
                <a:ea typeface="MS Gothic" panose="020B0609070205080204" pitchFamily="49" charset="-128"/>
              </a:rPr>
              <a:t>1992</a:t>
            </a:r>
            <a:r>
              <a:rPr lang="ja-JP" altLang="en-US" sz="1400" b="1" dirty="0">
                <a:latin typeface="MS Gothic" panose="020B0609070205080204" pitchFamily="49" charset="-128"/>
                <a:ea typeface="MS Gothic" panose="020B0609070205080204" pitchFamily="49" charset="-128"/>
              </a:rPr>
              <a:t>年に開催されたバルセロナ・オリンピックの選手村用に設計された。また、これは高級ホテルであるホテル・アーツとオリンピック・マリーナ付近の海岸線を繋ぐ商業施設のアーケードとしての役割も持っている。バルセロナ市の海岸線において、最も愛され、最も印象的・象徴的なランドマークである。</a:t>
            </a:r>
            <a:endParaRPr lang="en-GB" sz="1400" b="1" dirty="0">
              <a:latin typeface="MS Gothic" panose="020B0609070205080204" pitchFamily="49" charset="-128"/>
              <a:ea typeface="MS Gothic" panose="020B0609070205080204" pitchFamily="49" charset="-128"/>
            </a:endParaRPr>
          </a:p>
          <a:p>
            <a:pPr marL="0" indent="0">
              <a:buNone/>
            </a:pPr>
            <a:r>
              <a:rPr lang="en-US" sz="1400" b="1" dirty="0">
                <a:latin typeface="MS Gothic" panose="020B0609070205080204" pitchFamily="49" charset="-128"/>
                <a:ea typeface="MS Gothic" panose="020B0609070205080204" pitchFamily="49" charset="-128"/>
              </a:rPr>
              <a:t> </a:t>
            </a:r>
            <a:r>
              <a:rPr lang="en-US" sz="1400" b="1" dirty="0">
                <a:latin typeface="MS Gothic" panose="020B0609070205080204" pitchFamily="49" charset="-128"/>
                <a:ea typeface="MS Gothic" panose="020B0609070205080204" pitchFamily="49" charset="-128"/>
                <a:hlinkClick r:id="rId2"/>
              </a:rPr>
              <a:t>http://www.barcelonaturisme.com/wv3/en/page/1232/peix-fish-frank-gehry.html</a:t>
            </a:r>
            <a:r>
              <a:rPr lang="en-US" sz="1400" b="1" dirty="0">
                <a:latin typeface="MS Gothic" panose="020B0609070205080204" pitchFamily="49" charset="-128"/>
                <a:ea typeface="MS Gothic" panose="020B0609070205080204" pitchFamily="49" charset="-128"/>
              </a:rPr>
              <a:t> </a:t>
            </a:r>
          </a:p>
        </p:txBody>
      </p:sp>
      <p:sp>
        <p:nvSpPr>
          <p:cNvPr id="10" name="TextBox 6"/>
          <p:cNvSpPr txBox="1"/>
          <p:nvPr/>
        </p:nvSpPr>
        <p:spPr>
          <a:xfrm>
            <a:off x="7092280" y="0"/>
            <a:ext cx="1800200" cy="3139321"/>
          </a:xfrm>
          <a:prstGeom prst="rect">
            <a:avLst/>
          </a:prstGeom>
          <a:noFill/>
        </p:spPr>
        <p:txBody>
          <a:bodyPr wrap="square" rtlCol="0">
            <a:spAutoFit/>
          </a:bodyPr>
          <a:lstStyle/>
          <a:p>
            <a:r>
              <a:rPr lang="ja-JP" altLang="en-US" b="1" dirty="0">
                <a:latin typeface="MS Gothic" panose="020B0609070205080204" pitchFamily="49" charset="-128"/>
                <a:ea typeface="MS Gothic" panose="020B0609070205080204" pitchFamily="49" charset="-128"/>
              </a:rPr>
              <a:t>設置場所</a:t>
            </a:r>
            <a:r>
              <a:rPr lang="ja-JP" altLang="en-US" dirty="0">
                <a:latin typeface="MS Gothic" panose="020B0609070205080204" pitchFamily="49" charset="-128"/>
                <a:ea typeface="MS Gothic" panose="020B0609070205080204" pitchFamily="49" charset="-128"/>
              </a:rPr>
              <a:t>：</a:t>
            </a:r>
            <a:endParaRPr lang="en-GB" dirty="0">
              <a:latin typeface="MS Gothic" panose="020B0609070205080204" pitchFamily="49" charset="-128"/>
              <a:ea typeface="MS Gothic" panose="020B0609070205080204" pitchFamily="49" charset="-128"/>
            </a:endParaRPr>
          </a:p>
          <a:p>
            <a:pPr marL="268288"/>
            <a:r>
              <a:rPr lang="ja-JP" altLang="en-US" dirty="0">
                <a:latin typeface="MS Gothic" panose="020B0609070205080204" pitchFamily="49" charset="-128"/>
                <a:ea typeface="MS Gothic" panose="020B0609070205080204" pitchFamily="49" charset="-128"/>
              </a:rPr>
              <a:t>バルセロナ、スペイン</a:t>
            </a:r>
            <a:endParaRPr lang="en-GB" dirty="0">
              <a:latin typeface="MS Gothic" panose="020B0609070205080204" pitchFamily="49" charset="-128"/>
              <a:ea typeface="MS Gothic" panose="020B0609070205080204" pitchFamily="49" charset="-128"/>
            </a:endParaRPr>
          </a:p>
          <a:p>
            <a:r>
              <a:rPr lang="ja-JP" altLang="en-US" b="1" dirty="0">
                <a:latin typeface="MS Gothic" panose="020B0609070205080204" pitchFamily="49" charset="-128"/>
                <a:ea typeface="MS Gothic" panose="020B0609070205080204" pitchFamily="49" charset="-128"/>
              </a:rPr>
              <a:t>材料</a:t>
            </a:r>
            <a:r>
              <a:rPr lang="ja-JP" altLang="en-US" dirty="0">
                <a:latin typeface="MS Gothic" panose="020B0609070205080204" pitchFamily="49" charset="-128"/>
                <a:ea typeface="MS Gothic" panose="020B0609070205080204" pitchFamily="49" charset="-128"/>
              </a:rPr>
              <a:t>：</a:t>
            </a:r>
            <a:endParaRPr lang="en-GB" dirty="0">
              <a:latin typeface="MS Gothic" panose="020B0609070205080204" pitchFamily="49" charset="-128"/>
              <a:ea typeface="MS Gothic" panose="020B0609070205080204" pitchFamily="49" charset="-128"/>
            </a:endParaRPr>
          </a:p>
          <a:p>
            <a:pPr marL="268288"/>
            <a:r>
              <a:rPr lang="ja-JP" altLang="en-US" dirty="0">
                <a:latin typeface="MS Gothic" panose="020B0609070205080204" pitchFamily="49" charset="-128"/>
                <a:ea typeface="MS Gothic" panose="020B0609070205080204" pitchFamily="49" charset="-128"/>
              </a:rPr>
              <a:t>ステンレス鋼</a:t>
            </a:r>
            <a:endParaRPr lang="en-GB" dirty="0">
              <a:latin typeface="MS Gothic" panose="020B0609070205080204" pitchFamily="49" charset="-128"/>
              <a:ea typeface="MS Gothic" panose="020B0609070205080204" pitchFamily="49" charset="-128"/>
            </a:endParaRPr>
          </a:p>
          <a:p>
            <a:r>
              <a:rPr lang="ja-JP" altLang="en-US" b="1" dirty="0">
                <a:latin typeface="MS Gothic" panose="020B0609070205080204" pitchFamily="49" charset="-128"/>
                <a:ea typeface="MS Gothic" panose="020B0609070205080204" pitchFamily="49" charset="-128"/>
              </a:rPr>
              <a:t>大きさ</a:t>
            </a:r>
            <a:r>
              <a:rPr lang="ja-JP" altLang="en-US" dirty="0">
                <a:latin typeface="MS Gothic" panose="020B0609070205080204" pitchFamily="49" charset="-128"/>
                <a:ea typeface="MS Gothic" panose="020B0609070205080204" pitchFamily="49" charset="-128"/>
              </a:rPr>
              <a:t>：</a:t>
            </a:r>
            <a:endParaRPr lang="en-GB" dirty="0">
              <a:latin typeface="MS Gothic" panose="020B0609070205080204" pitchFamily="49" charset="-128"/>
              <a:ea typeface="MS Gothic" panose="020B0609070205080204" pitchFamily="49" charset="-128"/>
            </a:endParaRPr>
          </a:p>
          <a:p>
            <a:pPr marL="268288"/>
            <a:r>
              <a:rPr lang="ja-JP" altLang="en-US" dirty="0">
                <a:latin typeface="MS Gothic" panose="020B0609070205080204" pitchFamily="49" charset="-128"/>
                <a:ea typeface="MS Gothic" panose="020B0609070205080204" pitchFamily="49" charset="-128"/>
              </a:rPr>
              <a:t>全高　</a:t>
            </a:r>
            <a:r>
              <a:rPr lang="en-GB" dirty="0">
                <a:latin typeface="MS Gothic" panose="020B0609070205080204" pitchFamily="49" charset="-128"/>
                <a:ea typeface="MS Gothic" panose="020B0609070205080204" pitchFamily="49" charset="-128"/>
              </a:rPr>
              <a:t>38m</a:t>
            </a:r>
          </a:p>
          <a:p>
            <a:pPr marL="268288"/>
            <a:r>
              <a:rPr lang="ja-JP" altLang="en-US" dirty="0">
                <a:latin typeface="MS Gothic" panose="020B0609070205080204" pitchFamily="49" charset="-128"/>
                <a:ea typeface="MS Gothic" panose="020B0609070205080204" pitchFamily="49" charset="-128"/>
              </a:rPr>
              <a:t>全長　</a:t>
            </a:r>
            <a:r>
              <a:rPr lang="en-GB" dirty="0">
                <a:latin typeface="MS Gothic" panose="020B0609070205080204" pitchFamily="49" charset="-128"/>
                <a:ea typeface="MS Gothic" panose="020B0609070205080204" pitchFamily="49" charset="-128"/>
              </a:rPr>
              <a:t>58m</a:t>
            </a:r>
          </a:p>
          <a:p>
            <a:pPr marL="268288"/>
            <a:r>
              <a:rPr lang="ja-JP" altLang="en-US" dirty="0">
                <a:latin typeface="MS Gothic" panose="020B0609070205080204" pitchFamily="49" charset="-128"/>
                <a:ea typeface="MS Gothic" panose="020B0609070205080204" pitchFamily="49" charset="-128"/>
              </a:rPr>
              <a:t>重量：</a:t>
            </a:r>
            <a:endParaRPr lang="en-GB" dirty="0">
              <a:latin typeface="MS Gothic" panose="020B0609070205080204" pitchFamily="49" charset="-128"/>
              <a:ea typeface="MS Gothic" panose="020B0609070205080204" pitchFamily="49" charset="-128"/>
            </a:endParaRPr>
          </a:p>
          <a:p>
            <a:r>
              <a:rPr lang="ja-JP" altLang="en-US" b="1" dirty="0">
                <a:latin typeface="MS Gothic" panose="020B0609070205080204" pitchFamily="49" charset="-128"/>
                <a:ea typeface="MS Gothic" panose="020B0609070205080204" pitchFamily="49" charset="-128"/>
              </a:rPr>
              <a:t>設置年</a:t>
            </a:r>
            <a:r>
              <a:rPr lang="ja-JP" altLang="en-US" dirty="0">
                <a:latin typeface="MS Gothic" panose="020B0609070205080204" pitchFamily="49" charset="-128"/>
                <a:ea typeface="MS Gothic" panose="020B0609070205080204" pitchFamily="49" charset="-128"/>
              </a:rPr>
              <a:t>：　</a:t>
            </a:r>
            <a:r>
              <a:rPr lang="en-US" dirty="0">
                <a:latin typeface="MS Gothic" panose="020B0609070205080204" pitchFamily="49" charset="-128"/>
                <a:ea typeface="MS Gothic" panose="020B0609070205080204" pitchFamily="49" charset="-128"/>
              </a:rPr>
              <a:t>1992</a:t>
            </a:r>
            <a:endParaRPr lang="nl-BE" sz="1400" dirty="0">
              <a:latin typeface="MS Gothic" panose="020B0609070205080204" pitchFamily="49" charset="-128"/>
              <a:ea typeface="MS Gothic" panose="020B0609070205080204" pitchFamily="49" charset="-128"/>
            </a:endParaRPr>
          </a:p>
        </p:txBody>
      </p:sp>
      <p:pic>
        <p:nvPicPr>
          <p:cNvPr id="11" name="Imag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520"/>
            <a:ext cx="6948264" cy="4245601"/>
          </a:xfrm>
          <a:prstGeom prst="rect">
            <a:avLst/>
          </a:prstGeom>
          <a:ln>
            <a:solidFill>
              <a:schemeClr val="tx1"/>
            </a:solidFill>
          </a:ln>
        </p:spPr>
      </p:pic>
    </p:spTree>
    <p:extLst>
      <p:ext uri="{BB962C8B-B14F-4D97-AF65-F5344CB8AC3E}">
        <p14:creationId xmlns:p14="http://schemas.microsoft.com/office/powerpoint/2010/main" val="3000962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87D9DEA-C109-4EC7-BDCC-42D7A05A445D}" type="slidenum">
              <a:rPr lang="fr-FR" smtClean="0">
                <a:latin typeface="MS Gothic" panose="020B0609070205080204" pitchFamily="49" charset="-128"/>
                <a:ea typeface="MS Gothic" panose="020B0609070205080204" pitchFamily="49" charset="-128"/>
              </a:rPr>
              <a:t>22</a:t>
            </a:fld>
            <a:endParaRPr lang="fr-FR">
              <a:latin typeface="MS Gothic" panose="020B0609070205080204" pitchFamily="49" charset="-128"/>
              <a:ea typeface="MS Gothic" panose="020B0609070205080204" pitchFamily="49" charset="-128"/>
            </a:endParaRPr>
          </a:p>
        </p:txBody>
      </p:sp>
      <p:sp>
        <p:nvSpPr>
          <p:cNvPr id="8" name="Title 1"/>
          <p:cNvSpPr txBox="1">
            <a:spLocks/>
          </p:cNvSpPr>
          <p:nvPr/>
        </p:nvSpPr>
        <p:spPr>
          <a:xfrm>
            <a:off x="0" y="3852182"/>
            <a:ext cx="8784976" cy="6727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latin typeface="MS Gothic" panose="020B0609070205080204" pitchFamily="49" charset="-128"/>
                <a:ea typeface="MS Gothic" panose="020B0609070205080204" pitchFamily="49" charset="-128"/>
              </a:rPr>
              <a:t>Zhan Wang(</a:t>
            </a:r>
            <a:r>
              <a:rPr lang="en-US" sz="2000" b="1" dirty="0" err="1">
                <a:latin typeface="MS Gothic" panose="020B0609070205080204" pitchFamily="49" charset="-128"/>
                <a:ea typeface="MS Gothic" panose="020B0609070205080204" pitchFamily="49" charset="-128"/>
              </a:rPr>
              <a:t>展望</a:t>
            </a:r>
            <a:r>
              <a:rPr lang="en-US" sz="2000" b="1" dirty="0">
                <a:latin typeface="MS Gothic" panose="020B0609070205080204" pitchFamily="49" charset="-128"/>
                <a:ea typeface="MS Gothic" panose="020B0609070205080204" pitchFamily="49" charset="-128"/>
              </a:rPr>
              <a:t>) + Atelier </a:t>
            </a:r>
            <a:r>
              <a:rPr lang="en-US" sz="2000" b="1" dirty="0" err="1">
                <a:latin typeface="MS Gothic" panose="020B0609070205080204" pitchFamily="49" charset="-128"/>
                <a:ea typeface="MS Gothic" panose="020B0609070205080204" pitchFamily="49" charset="-128"/>
              </a:rPr>
              <a:t>Deshaus</a:t>
            </a:r>
            <a:r>
              <a:rPr lang="en-US" sz="2000" b="1" dirty="0">
                <a:latin typeface="MS Gothic" panose="020B0609070205080204" pitchFamily="49" charset="-128"/>
                <a:ea typeface="MS Gothic" panose="020B0609070205080204" pitchFamily="49" charset="-128"/>
              </a:rPr>
              <a:t>: Blossom Pavilion</a:t>
            </a:r>
          </a:p>
          <a:p>
            <a:pPr algn="l"/>
            <a:r>
              <a:rPr lang="ja-JP" altLang="en-US" sz="2000" b="1" dirty="0">
                <a:latin typeface="MS Gothic" panose="020B0609070205080204" pitchFamily="49" charset="-128"/>
                <a:ea typeface="MS Gothic" panose="020B0609070205080204" pitchFamily="49" charset="-128"/>
              </a:rPr>
              <a:t>　　　　　　　　　　　　　　　　　（花のパビリオン）</a:t>
            </a:r>
            <a:r>
              <a:rPr lang="fr-FR" sz="2000" b="1" baseline="30000" dirty="0">
                <a:latin typeface="MS Gothic" panose="020B0609070205080204" pitchFamily="49" charset="-128"/>
                <a:ea typeface="MS Gothic" panose="020B0609070205080204" pitchFamily="49" charset="-128"/>
              </a:rPr>
              <a:t>28</a:t>
            </a:r>
          </a:p>
        </p:txBody>
      </p:sp>
      <p:sp>
        <p:nvSpPr>
          <p:cNvPr id="9" name="Text Placeholder 8"/>
          <p:cNvSpPr txBox="1">
            <a:spLocks/>
          </p:cNvSpPr>
          <p:nvPr/>
        </p:nvSpPr>
        <p:spPr>
          <a:xfrm>
            <a:off x="107504" y="4632152"/>
            <a:ext cx="8784976" cy="19764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ja-JP" altLang="en-US" sz="1600" b="1" dirty="0">
                <a:latin typeface="MS Gothic" panose="020B0609070205080204" pitchFamily="49" charset="-128"/>
                <a:ea typeface="MS Gothic" panose="020B0609070205080204" pitchFamily="49" charset="-128"/>
              </a:rPr>
              <a:t>このプロジェクトのスタートは、</a:t>
            </a:r>
            <a:r>
              <a:rPr lang="en-GB" sz="1600" b="1" dirty="0">
                <a:latin typeface="MS Gothic" panose="020B0609070205080204" pitchFamily="49" charset="-128"/>
                <a:ea typeface="MS Gothic" panose="020B0609070205080204" pitchFamily="49" charset="-128"/>
              </a:rPr>
              <a:t>Zhan Wang</a:t>
            </a:r>
            <a:r>
              <a:rPr lang="ja-JP" altLang="en-US" sz="1600" b="1" dirty="0">
                <a:latin typeface="MS Gothic" panose="020B0609070205080204" pitchFamily="49" charset="-128"/>
                <a:ea typeface="MS Gothic" panose="020B0609070205080204" pitchFamily="49" charset="-128"/>
              </a:rPr>
              <a:t>氏が</a:t>
            </a:r>
            <a:r>
              <a:rPr lang="en-GB" sz="1600" b="1" dirty="0">
                <a:latin typeface="MS Gothic" panose="020B0609070205080204" pitchFamily="49" charset="-128"/>
                <a:ea typeface="MS Gothic" panose="020B0609070205080204" pitchFamily="49" charset="-128"/>
              </a:rPr>
              <a:t>1995</a:t>
            </a:r>
            <a:r>
              <a:rPr lang="ja-JP" altLang="en-US" sz="1600" b="1" dirty="0">
                <a:latin typeface="MS Gothic" panose="020B0609070205080204" pitchFamily="49" charset="-128"/>
                <a:ea typeface="MS Gothic" panose="020B0609070205080204" pitchFamily="49" charset="-128"/>
              </a:rPr>
              <a:t>年より取り組んできた</a:t>
            </a:r>
            <a:r>
              <a:rPr lang="en-GB" sz="1600" b="1" dirty="0">
                <a:latin typeface="MS Gothic" panose="020B0609070205080204" pitchFamily="49" charset="-128"/>
                <a:ea typeface="MS Gothic" panose="020B0609070205080204" pitchFamily="49" charset="-128"/>
              </a:rPr>
              <a:t>Rockery</a:t>
            </a:r>
            <a:r>
              <a:rPr lang="ja-JP" altLang="en-US" sz="1600" b="1" dirty="0">
                <a:latin typeface="MS Gothic" panose="020B0609070205080204" pitchFamily="49" charset="-128"/>
                <a:ea typeface="MS Gothic" panose="020B0609070205080204" pitchFamily="49" charset="-128"/>
              </a:rPr>
              <a:t>（岩）シリーズというステンレス彫刻であった。</a:t>
            </a:r>
            <a:r>
              <a:rPr lang="en-GB" sz="1600" b="1" dirty="0">
                <a:latin typeface="MS Gothic" panose="020B0609070205080204" pitchFamily="49" charset="-128"/>
                <a:ea typeface="MS Gothic" panose="020B0609070205080204" pitchFamily="49" charset="-128"/>
              </a:rPr>
              <a:t>Atelier </a:t>
            </a:r>
            <a:r>
              <a:rPr lang="en-GB" sz="1600" b="1" dirty="0" err="1">
                <a:latin typeface="MS Gothic" panose="020B0609070205080204" pitchFamily="49" charset="-128"/>
                <a:ea typeface="MS Gothic" panose="020B0609070205080204" pitchFamily="49" charset="-128"/>
              </a:rPr>
              <a:t>Deshaus</a:t>
            </a:r>
            <a:r>
              <a:rPr lang="ja-JP" altLang="en-US" sz="1600" b="1" dirty="0">
                <a:latin typeface="MS Gothic" panose="020B0609070205080204" pitchFamily="49" charset="-128"/>
                <a:ea typeface="MS Gothic" panose="020B0609070205080204" pitchFamily="49" charset="-128"/>
              </a:rPr>
              <a:t>（アトリエ・デハウス）は、ロック・ガーデンをモデルとしたパビリオンの建造に向け、これらの岩たちを再認識した。</a:t>
            </a:r>
            <a:r>
              <a:rPr lang="en-GB" sz="1600" b="1" dirty="0">
                <a:latin typeface="MS Gothic" panose="020B0609070205080204" pitchFamily="49" charset="-128"/>
                <a:ea typeface="MS Gothic" panose="020B0609070205080204" pitchFamily="49" charset="-128"/>
              </a:rPr>
              <a:t>6</a:t>
            </a:r>
            <a:r>
              <a:rPr lang="ja-JP" altLang="en-US" sz="1600" b="1" dirty="0">
                <a:latin typeface="MS Gothic" panose="020B0609070205080204" pitchFamily="49" charset="-128"/>
                <a:ea typeface="MS Gothic" panose="020B0609070205080204" pitchFamily="49" charset="-128"/>
              </a:rPr>
              <a:t>体の細長い形状の岩は、柱として、上に草花が置かれた屋根を指示している。鏡面仕上げの反射する柱は、最も建築構造的に効率的な配置ではなく、ランダムに配置されており、岩場という概念を強調している。</a:t>
            </a:r>
            <a:endParaRPr lang="en-GB" sz="1600" b="1" dirty="0">
              <a:latin typeface="MS Gothic" panose="020B0609070205080204" pitchFamily="49" charset="-128"/>
              <a:ea typeface="MS Gothic" panose="020B0609070205080204" pitchFamily="49" charset="-128"/>
            </a:endParaRPr>
          </a:p>
          <a:p>
            <a:pPr marL="0" indent="0">
              <a:buNone/>
            </a:pPr>
            <a:r>
              <a:rPr lang="en-US" sz="1600" b="1" dirty="0">
                <a:latin typeface="MS Gothic" panose="020B0609070205080204" pitchFamily="49" charset="-128"/>
                <a:ea typeface="MS Gothic" panose="020B0609070205080204" pitchFamily="49" charset="-128"/>
                <a:hlinkClick r:id="rId2"/>
              </a:rPr>
              <a:t>https://www.archdaily.com/792211/blossom-pavilion-atelier-deshaus/5799b693e58ece81bd00004a-blossom-pavilion-atelier-deshaus-photo</a:t>
            </a:r>
            <a:r>
              <a:rPr lang="en-US" sz="1600" b="1" dirty="0">
                <a:latin typeface="MS Gothic" panose="020B0609070205080204" pitchFamily="49" charset="-128"/>
                <a:ea typeface="MS Gothic" panose="020B0609070205080204" pitchFamily="49" charset="-128"/>
              </a:rPr>
              <a:t> </a:t>
            </a:r>
          </a:p>
        </p:txBody>
      </p:sp>
      <p:sp>
        <p:nvSpPr>
          <p:cNvPr id="10" name="TextBox 6"/>
          <p:cNvSpPr txBox="1"/>
          <p:nvPr/>
        </p:nvSpPr>
        <p:spPr>
          <a:xfrm>
            <a:off x="7074385" y="-42218"/>
            <a:ext cx="1469802" cy="2246769"/>
          </a:xfrm>
          <a:prstGeom prst="rect">
            <a:avLst/>
          </a:prstGeom>
          <a:noFill/>
        </p:spPr>
        <p:txBody>
          <a:bodyPr wrap="square" rtlCol="0">
            <a:spAutoFit/>
          </a:bodyPr>
          <a:lstStyle/>
          <a:p>
            <a:r>
              <a:rPr lang="ja-JP" altLang="en-US" sz="1400" b="1" dirty="0">
                <a:latin typeface="MS Gothic" panose="020B0609070205080204" pitchFamily="49" charset="-128"/>
                <a:ea typeface="MS Gothic" panose="020B0609070205080204" pitchFamily="49" charset="-128"/>
              </a:rPr>
              <a:t>設置場所</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pPr marL="180975"/>
            <a:r>
              <a:rPr lang="ja-JP" altLang="en-US" sz="1400" dirty="0">
                <a:latin typeface="MS Gothic" panose="020B0609070205080204" pitchFamily="49" charset="-128"/>
                <a:ea typeface="MS Gothic" panose="020B0609070205080204" pitchFamily="49" charset="-128"/>
              </a:rPr>
              <a:t>上海、中国</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材料</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pPr marL="180975"/>
            <a:r>
              <a:rPr lang="ja-JP" altLang="en-US" sz="1400" dirty="0">
                <a:latin typeface="MS Gothic" panose="020B0609070205080204" pitchFamily="49" charset="-128"/>
                <a:ea typeface="MS Gothic" panose="020B0609070205080204" pitchFamily="49" charset="-128"/>
              </a:rPr>
              <a:t>ステンレス鋼</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大きさ</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pPr marL="180975"/>
            <a:r>
              <a:rPr lang="ja-JP" altLang="en-US" sz="1400" dirty="0">
                <a:latin typeface="MS Gothic" panose="020B0609070205080204" pitchFamily="49" charset="-128"/>
                <a:ea typeface="MS Gothic" panose="020B0609070205080204" pitchFamily="49" charset="-128"/>
              </a:rPr>
              <a:t>全高　</a:t>
            </a:r>
            <a:r>
              <a:rPr lang="en-GB" sz="1400" dirty="0">
                <a:latin typeface="MS Gothic" panose="020B0609070205080204" pitchFamily="49" charset="-128"/>
                <a:ea typeface="MS Gothic" panose="020B0609070205080204" pitchFamily="49" charset="-128"/>
              </a:rPr>
              <a:t>8m</a:t>
            </a:r>
          </a:p>
          <a:p>
            <a:pPr marL="180975"/>
            <a:r>
              <a:rPr lang="ja-JP" altLang="en-US" sz="1400" dirty="0">
                <a:latin typeface="MS Gothic" panose="020B0609070205080204" pitchFamily="49" charset="-128"/>
                <a:ea typeface="MS Gothic" panose="020B0609070205080204" pitchFamily="49" charset="-128"/>
              </a:rPr>
              <a:t>全長　</a:t>
            </a:r>
            <a:r>
              <a:rPr lang="en-GB" sz="1400" dirty="0">
                <a:latin typeface="MS Gothic" panose="020B0609070205080204" pitchFamily="49" charset="-128"/>
                <a:ea typeface="MS Gothic" panose="020B0609070205080204" pitchFamily="49" charset="-128"/>
              </a:rPr>
              <a:t>12m</a:t>
            </a:r>
          </a:p>
          <a:p>
            <a:r>
              <a:rPr lang="ja-JP" altLang="en-US" sz="1400" b="1" dirty="0">
                <a:latin typeface="MS Gothic" panose="020B0609070205080204" pitchFamily="49" charset="-128"/>
                <a:ea typeface="MS Gothic" panose="020B0609070205080204" pitchFamily="49" charset="-128"/>
              </a:rPr>
              <a:t>重量</a:t>
            </a:r>
            <a:r>
              <a:rPr lang="ja-JP" altLang="en-US" sz="1400" dirty="0">
                <a:latin typeface="MS Gothic" panose="020B0609070205080204" pitchFamily="49" charset="-128"/>
                <a:ea typeface="MS Gothic" panose="020B0609070205080204" pitchFamily="49" charset="-128"/>
              </a:rPr>
              <a:t>：</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設置年</a:t>
            </a:r>
            <a:r>
              <a:rPr lang="ja-JP" altLang="en-US" sz="1400" dirty="0">
                <a:latin typeface="MS Gothic" panose="020B0609070205080204" pitchFamily="49" charset="-128"/>
                <a:ea typeface="MS Gothic" panose="020B0609070205080204" pitchFamily="49" charset="-128"/>
              </a:rPr>
              <a:t>：　</a:t>
            </a:r>
            <a:endParaRPr lang="en-GB" altLang="ja-JP" sz="1400" dirty="0">
              <a:latin typeface="MS Gothic" panose="020B0609070205080204" pitchFamily="49" charset="-128"/>
              <a:ea typeface="MS Gothic" panose="020B0609070205080204" pitchFamily="49" charset="-128"/>
            </a:endParaRPr>
          </a:p>
          <a:p>
            <a:pPr marL="180975"/>
            <a:r>
              <a:rPr lang="en-US" sz="1400" dirty="0">
                <a:latin typeface="MS Gothic" panose="020B0609070205080204" pitchFamily="49" charset="-128"/>
                <a:ea typeface="MS Gothic" panose="020B0609070205080204" pitchFamily="49" charset="-128"/>
              </a:rPr>
              <a:t>2015</a:t>
            </a:r>
            <a:endParaRPr lang="nl-BE" sz="1100" dirty="0">
              <a:latin typeface="MS Gothic" panose="020B0609070205080204" pitchFamily="49" charset="-128"/>
              <a:ea typeface="MS Gothic" panose="020B0609070205080204" pitchFamily="49" charset="-128"/>
            </a:endParaRP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
            <a:ext cx="4818112" cy="3782218"/>
          </a:xfrm>
          <a:prstGeom prst="rect">
            <a:avLst/>
          </a:prstGeom>
          <a:ln>
            <a:solidFill>
              <a:schemeClr val="tx1"/>
            </a:solidFill>
          </a:ln>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8112" y="2204551"/>
            <a:ext cx="3726075" cy="1584080"/>
          </a:xfrm>
          <a:prstGeom prst="rect">
            <a:avLst/>
          </a:prstGeom>
          <a:ln>
            <a:solidFill>
              <a:schemeClr val="tx1"/>
            </a:solidFill>
          </a:ln>
        </p:spPr>
      </p:pic>
    </p:spTree>
    <p:extLst>
      <p:ext uri="{BB962C8B-B14F-4D97-AF65-F5344CB8AC3E}">
        <p14:creationId xmlns:p14="http://schemas.microsoft.com/office/powerpoint/2010/main" val="302911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EEAD88-7AB7-4352-89B4-BF917C658D05}" type="slidenum">
              <a:rPr lang="fr-BE" smtClean="0">
                <a:latin typeface="MS Gothic" panose="020B0609070205080204" pitchFamily="49" charset="-128"/>
                <a:ea typeface="MS Gothic" panose="020B0609070205080204" pitchFamily="49" charset="-128"/>
              </a:rPr>
              <a:pPr/>
              <a:t>23</a:t>
            </a:fld>
            <a:endParaRPr lang="fr-BE">
              <a:latin typeface="MS Gothic" panose="020B0609070205080204" pitchFamily="49" charset="-128"/>
              <a:ea typeface="MS Gothic" panose="020B0609070205080204" pitchFamily="49" charset="-128"/>
            </a:endParaRPr>
          </a:p>
        </p:txBody>
      </p:sp>
      <p:sp>
        <p:nvSpPr>
          <p:cNvPr id="4" name="Title 1"/>
          <p:cNvSpPr txBox="1">
            <a:spLocks/>
          </p:cNvSpPr>
          <p:nvPr/>
        </p:nvSpPr>
        <p:spPr>
          <a:xfrm>
            <a:off x="35496" y="4230414"/>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latin typeface="MS Gothic" panose="020B0609070205080204" pitchFamily="49" charset="-128"/>
                <a:ea typeface="MS Gothic" panose="020B0609070205080204" pitchFamily="49" charset="-128"/>
              </a:rPr>
              <a:t>Martin Debenham</a:t>
            </a:r>
            <a:r>
              <a:rPr lang="ja-JP" altLang="en-US" sz="2000" b="1" dirty="0">
                <a:latin typeface="MS Gothic" panose="020B0609070205080204" pitchFamily="49" charset="-128"/>
                <a:ea typeface="MS Gothic" panose="020B0609070205080204" pitchFamily="49" charset="-128"/>
              </a:rPr>
              <a:t>　（マルティン・デベナム）</a:t>
            </a:r>
            <a:r>
              <a:rPr lang="en-US" sz="2000" b="1" dirty="0">
                <a:latin typeface="MS Gothic" panose="020B0609070205080204" pitchFamily="49" charset="-128"/>
                <a:ea typeface="MS Gothic" panose="020B0609070205080204" pitchFamily="49" charset="-128"/>
              </a:rPr>
              <a:t>: mermaid 3</a:t>
            </a:r>
            <a:r>
              <a:rPr lang="ja-JP" altLang="en-US" sz="2000" b="1" dirty="0">
                <a:latin typeface="MS Gothic" panose="020B0609070205080204" pitchFamily="49" charset="-128"/>
                <a:ea typeface="MS Gothic" panose="020B0609070205080204" pitchFamily="49" charset="-128"/>
              </a:rPr>
              <a:t>（人魚）</a:t>
            </a:r>
            <a:r>
              <a:rPr lang="fr-FR" sz="2000" b="1" baseline="30000" dirty="0">
                <a:latin typeface="MS Gothic" panose="020B0609070205080204" pitchFamily="49" charset="-128"/>
                <a:ea typeface="MS Gothic" panose="020B0609070205080204" pitchFamily="49" charset="-128"/>
              </a:rPr>
              <a:t>29</a:t>
            </a:r>
          </a:p>
        </p:txBody>
      </p:sp>
      <p:sp>
        <p:nvSpPr>
          <p:cNvPr id="5" name="Text Placeholder 8"/>
          <p:cNvSpPr txBox="1">
            <a:spLocks/>
          </p:cNvSpPr>
          <p:nvPr/>
        </p:nvSpPr>
        <p:spPr>
          <a:xfrm>
            <a:off x="35146" y="4801593"/>
            <a:ext cx="8784976" cy="222780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ja-JP" altLang="en-US" sz="1400" b="1" dirty="0">
                <a:latin typeface="MS Gothic" panose="020B0609070205080204" pitchFamily="49" charset="-128"/>
                <a:ea typeface="MS Gothic" panose="020B0609070205080204" pitchFamily="49" charset="-128"/>
              </a:rPr>
              <a:t>英国の現代彫刻家、</a:t>
            </a:r>
            <a:r>
              <a:rPr lang="en-GB" sz="1400" b="1" dirty="0">
                <a:latin typeface="MS Gothic" panose="020B0609070205080204" pitchFamily="49" charset="-128"/>
                <a:ea typeface="MS Gothic" panose="020B0609070205080204" pitchFamily="49" charset="-128"/>
              </a:rPr>
              <a:t>Martin </a:t>
            </a:r>
            <a:r>
              <a:rPr lang="en-GB" sz="1400" b="1" dirty="0" err="1">
                <a:latin typeface="MS Gothic" panose="020B0609070205080204" pitchFamily="49" charset="-128"/>
                <a:ea typeface="MS Gothic" panose="020B0609070205080204" pitchFamily="49" charset="-128"/>
              </a:rPr>
              <a:t>Devenham</a:t>
            </a:r>
            <a:r>
              <a:rPr lang="ja-JP" altLang="en-US" sz="1400" b="1" dirty="0">
                <a:latin typeface="MS Gothic" panose="020B0609070205080204" pitchFamily="49" charset="-128"/>
                <a:ea typeface="MS Gothic" panose="020B0609070205080204" pitchFamily="49" charset="-128"/>
              </a:rPr>
              <a:t>は、ファンタジーと自然にインスパイアされたステンレス・ワイヤーによる彫像を制作している。無限の可能性を持つ材料を用いて、複雑なねじれ、曲げ、溶接による表現された印象的な構造は、独創的な作家のワイヤーアートコレクションを特徴づけている。</a:t>
            </a:r>
            <a:endParaRPr lang="en-GB" sz="1400" b="1" dirty="0">
              <a:latin typeface="MS Gothic" panose="020B0609070205080204" pitchFamily="49" charset="-128"/>
              <a:ea typeface="MS Gothic" panose="020B0609070205080204" pitchFamily="49" charset="-128"/>
            </a:endParaRPr>
          </a:p>
          <a:p>
            <a:pPr marL="0" indent="0">
              <a:buNone/>
            </a:pPr>
            <a:r>
              <a:rPr lang="ja-JP" altLang="en-US" sz="1400" b="1" dirty="0">
                <a:latin typeface="MS Gothic" panose="020B0609070205080204" pitchFamily="49" charset="-128"/>
                <a:ea typeface="MS Gothic" panose="020B0609070205080204" pitchFamily="49" charset="-128"/>
              </a:rPr>
              <a:t>３次元の線画のように見えるが、彼の傑作は屋外展示用に製作されている。自然環境に展示された際、太陽光の下での輝きにより、それらは神話的な物語を連想させる。この例では、ワイヤーで形づけられたある人魚が、ユリの花咲く池にある岩の上に座っており、今にも泳ぎ出しそうな様子をしている。ワイヤーの織り成す線は、女性の身体の曲線美を表現しており、その流れは人魚のテール部に続いていく。</a:t>
            </a:r>
            <a:endParaRPr lang="en-GB" sz="1400" b="1" dirty="0">
              <a:latin typeface="MS Gothic" panose="020B0609070205080204" pitchFamily="49" charset="-128"/>
              <a:ea typeface="MS Gothic" panose="020B0609070205080204" pitchFamily="49" charset="-128"/>
            </a:endParaRPr>
          </a:p>
          <a:p>
            <a:pPr marL="0" indent="0">
              <a:buNone/>
            </a:pPr>
            <a:r>
              <a:rPr lang="en-US" sz="1400" b="1" dirty="0">
                <a:latin typeface="MS Gothic" panose="020B0609070205080204" pitchFamily="49" charset="-128"/>
                <a:ea typeface="MS Gothic" panose="020B0609070205080204" pitchFamily="49" charset="-128"/>
                <a:hlinkClick r:id="rId2"/>
              </a:rPr>
              <a:t>https://mymodernmet.com/wire-sculptures-martin-debenham/</a:t>
            </a:r>
            <a:r>
              <a:rPr lang="en-US" sz="1400" b="1" dirty="0">
                <a:latin typeface="MS Gothic" panose="020B0609070205080204" pitchFamily="49" charset="-128"/>
                <a:ea typeface="MS Gothic" panose="020B0609070205080204" pitchFamily="49" charset="-128"/>
              </a:rPr>
              <a:t> </a:t>
            </a:r>
          </a:p>
        </p:txBody>
      </p:sp>
      <p:sp>
        <p:nvSpPr>
          <p:cNvPr id="6" name="TextBox 6"/>
          <p:cNvSpPr txBox="1"/>
          <p:nvPr/>
        </p:nvSpPr>
        <p:spPr>
          <a:xfrm>
            <a:off x="6731890" y="26887"/>
            <a:ext cx="2088232" cy="954107"/>
          </a:xfrm>
          <a:prstGeom prst="rect">
            <a:avLst/>
          </a:prstGeom>
          <a:noFill/>
        </p:spPr>
        <p:txBody>
          <a:bodyPr wrap="square" rtlCol="0">
            <a:spAutoFit/>
          </a:bodyPr>
          <a:lstStyle/>
          <a:p>
            <a:r>
              <a:rPr lang="ja-JP" altLang="en-US" sz="1400" b="1" dirty="0">
                <a:latin typeface="MS Gothic" panose="020B0609070205080204" pitchFamily="49" charset="-128"/>
                <a:ea typeface="MS Gothic" panose="020B0609070205080204" pitchFamily="49" charset="-128"/>
              </a:rPr>
              <a:t>材料</a:t>
            </a:r>
            <a:r>
              <a:rPr lang="ja-JP" altLang="en-US" sz="1400" dirty="0">
                <a:latin typeface="MS Gothic" panose="020B0609070205080204" pitchFamily="49" charset="-128"/>
                <a:ea typeface="MS Gothic" panose="020B0609070205080204" pitchFamily="49" charset="-128"/>
              </a:rPr>
              <a:t> ： ステンレス鋼</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大きさ</a:t>
            </a:r>
            <a:r>
              <a:rPr lang="ja-JP" altLang="en-US" sz="1400" dirty="0">
                <a:latin typeface="MS Gothic" panose="020B0609070205080204" pitchFamily="49" charset="-128"/>
                <a:ea typeface="MS Gothic" panose="020B0609070205080204" pitchFamily="49" charset="-128"/>
              </a:rPr>
              <a:t> ： 等身大</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重量</a:t>
            </a:r>
            <a:r>
              <a:rPr lang="ja-JP" altLang="en-US" sz="1400" dirty="0">
                <a:latin typeface="MS Gothic" panose="020B0609070205080204" pitchFamily="49" charset="-128"/>
                <a:ea typeface="MS Gothic" panose="020B0609070205080204" pitchFamily="49" charset="-128"/>
              </a:rPr>
              <a:t>： 不明</a:t>
            </a:r>
            <a:endParaRPr lang="en-GB" sz="1400" dirty="0">
              <a:latin typeface="MS Gothic" panose="020B0609070205080204" pitchFamily="49" charset="-128"/>
              <a:ea typeface="MS Gothic" panose="020B0609070205080204" pitchFamily="49" charset="-128"/>
            </a:endParaRPr>
          </a:p>
          <a:p>
            <a:r>
              <a:rPr lang="ja-JP" altLang="en-US" sz="1400" b="1" dirty="0">
                <a:latin typeface="MS Gothic" panose="020B0609070205080204" pitchFamily="49" charset="-128"/>
                <a:ea typeface="MS Gothic" panose="020B0609070205080204" pitchFamily="49" charset="-128"/>
              </a:rPr>
              <a:t>設置年</a:t>
            </a:r>
            <a:r>
              <a:rPr lang="ja-JP" altLang="en-US" sz="1400" dirty="0">
                <a:latin typeface="MS Gothic" panose="020B0609070205080204" pitchFamily="49" charset="-128"/>
                <a:ea typeface="MS Gothic" panose="020B0609070205080204" pitchFamily="49" charset="-128"/>
              </a:rPr>
              <a:t>： 不明</a:t>
            </a:r>
            <a:endParaRPr lang="nl-BE" sz="1400" dirty="0">
              <a:latin typeface="MS Gothic" panose="020B0609070205080204" pitchFamily="49" charset="-128"/>
              <a:ea typeface="MS Gothic" panose="020B0609070205080204" pitchFamily="49" charset="-128"/>
            </a:endParaRPr>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381"/>
            <a:ext cx="6300192" cy="4200128"/>
          </a:xfrm>
          <a:prstGeom prst="rect">
            <a:avLst/>
          </a:prstGeom>
          <a:ln>
            <a:solidFill>
              <a:schemeClr val="tx1"/>
            </a:solidFill>
          </a:ln>
        </p:spPr>
      </p:pic>
    </p:spTree>
    <p:extLst>
      <p:ext uri="{BB962C8B-B14F-4D97-AF65-F5344CB8AC3E}">
        <p14:creationId xmlns:p14="http://schemas.microsoft.com/office/powerpoint/2010/main" val="192380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77" y="4793704"/>
            <a:ext cx="5486400" cy="566738"/>
          </a:xfrm>
        </p:spPr>
        <p:txBody>
          <a:bodyPr>
            <a:normAutofit/>
          </a:bodyPr>
          <a:lstStyle/>
          <a:p>
            <a:r>
              <a:rPr lang="fr-FR" sz="2800" dirty="0">
                <a:latin typeface="ＭＳ Ｐゴシック" panose="020B0600070205080204" pitchFamily="50" charset="-128"/>
                <a:ea typeface="ＭＳ Ｐゴシック" panose="020B0600070205080204" pitchFamily="50" charset="-128"/>
              </a:rPr>
              <a:t>Robert Gahr: Surge</a:t>
            </a:r>
            <a:r>
              <a:rPr lang="ja-JP" altLang="en-US" sz="2800" dirty="0">
                <a:latin typeface="ＭＳ Ｐゴシック" panose="020B0600070205080204" pitchFamily="50" charset="-128"/>
                <a:ea typeface="ＭＳ Ｐゴシック" panose="020B0600070205080204" pitchFamily="50" charset="-128"/>
              </a:rPr>
              <a:t>（大波） </a:t>
            </a:r>
            <a:r>
              <a:rPr lang="en-GB" altLang="ja-JP" sz="2800" baseline="30000" dirty="0">
                <a:latin typeface="ＭＳ Ｐゴシック" panose="020B0600070205080204" pitchFamily="50" charset="-128"/>
                <a:ea typeface="ＭＳ Ｐゴシック" panose="020B0600070205080204" pitchFamily="50" charset="-128"/>
              </a:rPr>
              <a:t>30</a:t>
            </a:r>
            <a:endParaRPr lang="fr-FR" sz="2800" baseline="30000" dirty="0">
              <a:latin typeface="ＭＳ Ｐゴシック" panose="020B0600070205080204" pitchFamily="50" charset="-128"/>
              <a:ea typeface="ＭＳ Ｐゴシック" panose="020B0600070205080204" pitchFamily="50" charset="-128"/>
            </a:endParaRPr>
          </a:p>
        </p:txBody>
      </p:sp>
      <p:sp>
        <p:nvSpPr>
          <p:cNvPr id="6" name="Text Placeholder 5"/>
          <p:cNvSpPr>
            <a:spLocks noGrp="1"/>
          </p:cNvSpPr>
          <p:nvPr>
            <p:ph type="body" sz="half" idx="2"/>
          </p:nvPr>
        </p:nvSpPr>
        <p:spPr>
          <a:xfrm>
            <a:off x="230819" y="5360442"/>
            <a:ext cx="5486400" cy="804862"/>
          </a:xfrm>
        </p:spPr>
        <p:txBody>
          <a:bodyPr>
            <a:normAutofit/>
          </a:bodyPr>
          <a:lstStyle/>
          <a:p>
            <a:r>
              <a:rPr lang="ja-JP" altLang="en-US" sz="1400" dirty="0">
                <a:latin typeface="ＭＳ Ｐゴシック" panose="020B0600070205080204" pitchFamily="50" charset="-128"/>
                <a:ea typeface="ＭＳ Ｐゴシック" panose="020B0600070205080204" pitchFamily="50" charset="-128"/>
              </a:rPr>
              <a:t>　壁面彫刻。</a:t>
            </a:r>
            <a:br>
              <a:rPr lang="en-US" sz="1400" dirty="0">
                <a:latin typeface="ＭＳ Ｐゴシック" panose="020B0600070205080204" pitchFamily="50" charset="-128"/>
                <a:ea typeface="ＭＳ Ｐゴシック" panose="020B0600070205080204" pitchFamily="50" charset="-128"/>
              </a:rPr>
            </a:br>
            <a:br>
              <a:rPr lang="en-US" sz="1400" dirty="0">
                <a:latin typeface="ＭＳ Ｐゴシック" panose="020B0600070205080204" pitchFamily="50" charset="-128"/>
                <a:ea typeface="ＭＳ Ｐゴシック" panose="020B0600070205080204" pitchFamily="50" charset="-128"/>
              </a:rPr>
            </a:br>
            <a:endParaRPr lang="en-US" sz="1400" dirty="0">
              <a:latin typeface="ＭＳ Ｐゴシック" panose="020B0600070205080204" pitchFamily="50" charset="-128"/>
              <a:ea typeface="ＭＳ Ｐゴシック" panose="020B0600070205080204" pitchFamily="50" charset="-128"/>
            </a:endParaRPr>
          </a:p>
        </p:txBody>
      </p:sp>
      <p:sp>
        <p:nvSpPr>
          <p:cNvPr id="4" name="AutoShape 2" descr="http://www.gahr-metalart.com/images/metal_wall_art/wall_sculptures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78" y="8878"/>
            <a:ext cx="7200000" cy="476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7197566" y="0"/>
            <a:ext cx="1622906" cy="2246769"/>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r>
              <a:rPr lang="nl-BE" sz="1400" b="1" dirty="0">
                <a:latin typeface="ＭＳ Ｐゴシック" panose="020B0600070205080204" pitchFamily="50" charset="-128"/>
                <a:ea typeface="ＭＳ Ｐゴシック" panose="020B0600070205080204" pitchFamily="50" charset="-128"/>
              </a:rPr>
              <a:t>:</a:t>
            </a: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研磨</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着色ステンレス</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r>
              <a:rPr lang="nl-BE" sz="1400" b="1" dirty="0">
                <a:latin typeface="ＭＳ Ｐゴシック" panose="020B0600070205080204" pitchFamily="50" charset="-128"/>
                <a:ea typeface="ＭＳ Ｐゴシック" panose="020B0600070205080204" pitchFamily="50" charset="-128"/>
              </a:rPr>
              <a:t>:</a:t>
            </a: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パネル３枚</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各</a:t>
            </a:r>
            <a:r>
              <a:rPr lang="en-US" altLang="ja-JP" sz="1400" dirty="0">
                <a:latin typeface="ＭＳ Ｐゴシック" panose="020B0600070205080204" pitchFamily="50" charset="-128"/>
                <a:ea typeface="ＭＳ Ｐゴシック" panose="020B0600070205080204" pitchFamily="50" charset="-128"/>
              </a:rPr>
              <a:t>1m×1m</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r>
              <a:rPr lang="nl-BE" sz="1400" b="1" dirty="0">
                <a:latin typeface="ＭＳ Ｐゴシック" panose="020B0600070205080204" pitchFamily="50" charset="-128"/>
                <a:ea typeface="ＭＳ Ｐゴシック" panose="020B0600070205080204" pitchFamily="50" charset="-128"/>
              </a:rPr>
              <a:t>:</a:t>
            </a: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2011</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10" name="Slide Number Placeholder 2">
            <a:extLst>
              <a:ext uri="{FF2B5EF4-FFF2-40B4-BE49-F238E27FC236}">
                <a16:creationId xmlns:a16="http://schemas.microsoft.com/office/drawing/2014/main" id="{CB412346-7820-47DE-A018-41FA8E62B326}"/>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24</a:t>
            </a:fld>
            <a:endParaRPr lang="fr-FR" dirty="0"/>
          </a:p>
        </p:txBody>
      </p:sp>
    </p:spTree>
    <p:extLst>
      <p:ext uri="{BB962C8B-B14F-4D97-AF65-F5344CB8AC3E}">
        <p14:creationId xmlns:p14="http://schemas.microsoft.com/office/powerpoint/2010/main" val="3133080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3" y="4430680"/>
            <a:ext cx="8926987" cy="566738"/>
          </a:xfrm>
        </p:spPr>
        <p:txBody>
          <a:bodyPr>
            <a:noAutofit/>
          </a:bodyPr>
          <a:lstStyle/>
          <a:p>
            <a:r>
              <a:rPr lang="fr-FR" sz="2800" dirty="0">
                <a:latin typeface="ＭＳ Ｐゴシック" panose="020B0600070205080204" pitchFamily="50" charset="-128"/>
                <a:ea typeface="ＭＳ Ｐゴシック" panose="020B0600070205080204" pitchFamily="50" charset="-128"/>
              </a:rPr>
              <a:t>Ralfonso Karo: #1 Kinetic Wind Sculpture</a:t>
            </a:r>
            <a:r>
              <a:rPr lang="ja-JP" altLang="en-US" sz="2800" dirty="0">
                <a:latin typeface="ＭＳ Ｐゴシック" panose="020B0600070205080204" pitchFamily="50" charset="-128"/>
                <a:ea typeface="ＭＳ Ｐゴシック" panose="020B0600070205080204" pitchFamily="50" charset="-128"/>
              </a:rPr>
              <a:t>（動く風の彫刻）</a:t>
            </a:r>
            <a:r>
              <a:rPr lang="en-GB" altLang="ja-JP" sz="2800" baseline="30000" dirty="0">
                <a:latin typeface="ＭＳ Ｐゴシック" panose="020B0600070205080204" pitchFamily="50" charset="-128"/>
                <a:ea typeface="ＭＳ Ｐゴシック" panose="020B0600070205080204" pitchFamily="50" charset="-128"/>
              </a:rPr>
              <a:t>31</a:t>
            </a:r>
            <a:endParaRPr lang="fr-FR" sz="2800" baseline="30000" dirty="0">
              <a:latin typeface="ＭＳ Ｐゴシック" panose="020B0600070205080204" pitchFamily="50" charset="-128"/>
              <a:ea typeface="ＭＳ Ｐゴシック" panose="020B0600070205080204" pitchFamily="50" charset="-128"/>
            </a:endParaRPr>
          </a:p>
        </p:txBody>
      </p:sp>
      <p:sp>
        <p:nvSpPr>
          <p:cNvPr id="8" name="Text Placeholder 7"/>
          <p:cNvSpPr>
            <a:spLocks noGrp="1"/>
          </p:cNvSpPr>
          <p:nvPr>
            <p:ph type="body" sz="half" idx="2"/>
          </p:nvPr>
        </p:nvSpPr>
        <p:spPr>
          <a:xfrm>
            <a:off x="21704" y="5217357"/>
            <a:ext cx="6710536" cy="804862"/>
          </a:xfrm>
        </p:spPr>
        <p:txBody>
          <a:bodyPr>
            <a:normAutofit/>
          </a:bodyPr>
          <a:lstStyle/>
          <a:p>
            <a:r>
              <a:rPr lang="en-US" altLang="ja-JP" sz="1400" b="1" dirty="0">
                <a:latin typeface="ＭＳ Ｐゴシック" panose="020B0600070205080204" pitchFamily="50" charset="-128"/>
                <a:ea typeface="ＭＳ Ｐゴシック" panose="020B0600070205080204" pitchFamily="50" charset="-128"/>
              </a:rPr>
              <a:t>25</a:t>
            </a:r>
            <a:r>
              <a:rPr lang="ja-JP" altLang="ja-JP" sz="1400" b="1" dirty="0">
                <a:latin typeface="ＭＳ Ｐゴシック" panose="020B0600070205080204" pitchFamily="50" charset="-128"/>
                <a:ea typeface="ＭＳ Ｐゴシック" panose="020B0600070205080204" pitchFamily="50" charset="-128"/>
              </a:rPr>
              <a:t>枚のダイヤモンド型のステンレス片が連結され、自動でバランスを取り、風の中で各々の動きをする。ビデオを見るにはここをクリック</a:t>
            </a:r>
            <a:r>
              <a:rPr lang="en-US" altLang="ja-JP" sz="1400" b="1" dirty="0">
                <a:latin typeface="ＭＳ Ｐゴシック" panose="020B0600070205080204" pitchFamily="50" charset="-128"/>
                <a:ea typeface="ＭＳ Ｐゴシック" panose="020B0600070205080204" pitchFamily="50" charset="-128"/>
              </a:rPr>
              <a:t>(4’:51”)</a:t>
            </a:r>
            <a:r>
              <a:rPr lang="ja-JP" altLang="ja-JP" sz="1400" b="1" dirty="0" err="1">
                <a:latin typeface="ＭＳ Ｐゴシック" panose="020B0600070205080204" pitchFamily="50" charset="-128"/>
                <a:ea typeface="ＭＳ Ｐゴシック" panose="020B0600070205080204" pitchFamily="50" charset="-128"/>
              </a:rPr>
              <a:t>。</a:t>
            </a:r>
            <a:endParaRPr lang="ja-JP" altLang="ja-JP" sz="1400" b="1" dirty="0">
              <a:latin typeface="ＭＳ Ｐゴシック" panose="020B0600070205080204" pitchFamily="50" charset="-128"/>
              <a:ea typeface="ＭＳ Ｐゴシック" panose="020B0600070205080204" pitchFamily="50" charset="-128"/>
            </a:endParaRPr>
          </a:p>
          <a:p>
            <a:endParaRPr lang="fr-FR" sz="1400" dirty="0">
              <a:latin typeface="ＭＳ Ｐゴシック" panose="020B0600070205080204" pitchFamily="50" charset="-128"/>
              <a:ea typeface="ＭＳ Ｐゴシック" panose="020B0600070205080204" pitchFamily="50" charset="-128"/>
            </a:endParaRPr>
          </a:p>
        </p:txBody>
      </p:sp>
      <p:sp>
        <p:nvSpPr>
          <p:cNvPr id="3" name="AutoShape 2" descr="http://i.ytimg.com/vi/3UKsaqEgZrk/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TextBox 5"/>
          <p:cNvSpPr txBox="1"/>
          <p:nvPr/>
        </p:nvSpPr>
        <p:spPr>
          <a:xfrm>
            <a:off x="5652120" y="38891"/>
            <a:ext cx="1622906" cy="523220"/>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高さ</a:t>
            </a:r>
            <a:r>
              <a:rPr lang="en-US" altLang="ja-JP" sz="1400" dirty="0">
                <a:latin typeface="ＭＳ Ｐゴシック" panose="020B0600070205080204" pitchFamily="50" charset="-128"/>
                <a:ea typeface="ＭＳ Ｐゴシック" panose="020B0600070205080204" pitchFamily="50" charset="-128"/>
              </a:rPr>
              <a:t>2.1m</a:t>
            </a:r>
            <a:endParaRPr lang="nl-BE" sz="1400" dirty="0">
              <a:latin typeface="ＭＳ Ｐゴシック" panose="020B0600070205080204" pitchFamily="50" charset="-128"/>
              <a:ea typeface="ＭＳ Ｐゴシック" panose="020B0600070205080204" pitchFamily="50" charset="-128"/>
            </a:endParaRPr>
          </a:p>
        </p:txBody>
      </p:sp>
      <p:pic>
        <p:nvPicPr>
          <p:cNvPr id="10" name="Picture 3"/>
          <p:cNvPicPr>
            <a:picLocks noGrp="1" noChangeAspect="1" noChangeArrowheads="1"/>
          </p:cNvPicPr>
          <p:nvPr>
            <p:ph type="pic" idx="1"/>
          </p:nvPr>
        </p:nvPicPr>
        <p:blipFill rotWithShape="1">
          <a:blip r:embed="rId2" cstate="email">
            <a:extLst>
              <a:ext uri="{28A0092B-C50C-407E-A947-70E740481C1C}">
                <a14:useLocalDpi xmlns:a14="http://schemas.microsoft.com/office/drawing/2010/main"/>
              </a:ext>
            </a:extLst>
          </a:blip>
          <a:srcRect/>
          <a:stretch/>
        </p:blipFill>
        <p:spPr bwMode="auto">
          <a:xfrm>
            <a:off x="0" y="7937"/>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2">
            <a:extLst>
              <a:ext uri="{FF2B5EF4-FFF2-40B4-BE49-F238E27FC236}">
                <a16:creationId xmlns:a16="http://schemas.microsoft.com/office/drawing/2014/main" id="{6DF2C586-6E91-4FA1-A58A-5602130D15B2}"/>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25</a:t>
            </a:fld>
            <a:endParaRPr lang="fr-FR" dirty="0"/>
          </a:p>
        </p:txBody>
      </p:sp>
    </p:spTree>
    <p:extLst>
      <p:ext uri="{BB962C8B-B14F-4D97-AF65-F5344CB8AC3E}">
        <p14:creationId xmlns:p14="http://schemas.microsoft.com/office/powerpoint/2010/main" val="2530579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51CF-1E9D-4481-8F7F-80FDCB46CDA4}"/>
              </a:ext>
            </a:extLst>
          </p:cNvPr>
          <p:cNvSpPr>
            <a:spLocks noGrp="1"/>
          </p:cNvSpPr>
          <p:nvPr>
            <p:ph type="title"/>
          </p:nvPr>
        </p:nvSpPr>
        <p:spPr>
          <a:xfrm>
            <a:off x="14486" y="5137149"/>
            <a:ext cx="6660232" cy="566738"/>
          </a:xfrm>
        </p:spPr>
        <p:txBody>
          <a:bodyPr>
            <a:normAutofit/>
          </a:bodyPr>
          <a:lstStyle/>
          <a:p>
            <a:r>
              <a:rPr lang="nl-BE" dirty="0"/>
              <a:t>Sun Hyuk Kim: Forgotten Memory </a:t>
            </a:r>
            <a:r>
              <a:rPr lang="ja-JP" altLang="en-US" dirty="0"/>
              <a:t>（忘れられた記憶）</a:t>
            </a:r>
            <a:r>
              <a:rPr lang="nl-BE" baseline="30000" dirty="0"/>
              <a:t>32, 33</a:t>
            </a:r>
            <a:endParaRPr lang="en-GB" baseline="30000" dirty="0"/>
          </a:p>
        </p:txBody>
      </p:sp>
      <p:pic>
        <p:nvPicPr>
          <p:cNvPr id="7" name="Picture Placeholder 6">
            <a:extLst>
              <a:ext uri="{FF2B5EF4-FFF2-40B4-BE49-F238E27FC236}">
                <a16:creationId xmlns:a16="http://schemas.microsoft.com/office/drawing/2014/main" id="{AF651DEB-87BD-4186-9CA3-3749CD7D6CB9}"/>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0" y="0"/>
            <a:ext cx="6946354" cy="5209766"/>
          </a:xfrm>
          <a:ln>
            <a:solidFill>
              <a:schemeClr val="tx1"/>
            </a:solidFill>
          </a:ln>
        </p:spPr>
      </p:pic>
      <p:sp>
        <p:nvSpPr>
          <p:cNvPr id="4" name="Text Placeholder 3">
            <a:extLst>
              <a:ext uri="{FF2B5EF4-FFF2-40B4-BE49-F238E27FC236}">
                <a16:creationId xmlns:a16="http://schemas.microsoft.com/office/drawing/2014/main" id="{4BC29520-C5DD-4BCC-9EC5-FFB079E16B7B}"/>
              </a:ext>
            </a:extLst>
          </p:cNvPr>
          <p:cNvSpPr>
            <a:spLocks noGrp="1"/>
          </p:cNvSpPr>
          <p:nvPr>
            <p:ph type="body" sz="half" idx="2"/>
          </p:nvPr>
        </p:nvSpPr>
        <p:spPr>
          <a:xfrm>
            <a:off x="50279" y="5751458"/>
            <a:ext cx="8820472" cy="1512168"/>
          </a:xfrm>
        </p:spPr>
        <p:txBody>
          <a:bodyPr>
            <a:noAutofit/>
          </a:bodyPr>
          <a:lstStyle/>
          <a:p>
            <a:r>
              <a:rPr lang="en-US" sz="1150" dirty="0"/>
              <a:t>Sun-Hyuk Kim </a:t>
            </a:r>
            <a:r>
              <a:rPr lang="ja-JP" altLang="en-US" sz="1150" dirty="0"/>
              <a:t>は、自然の中の複雑な根の形状から人間の表現のインスピレーションを受けた。各々の彫像は枝や小さな木を生やしており、人間と植物のハイブリットを表現している。大きなステンレスで作られた彫像は、顔の断面、頭のないボディーや、背中の上の重量に耐えるように地面にかがんでいる様子を表現している。キムのミニマリストな彫像に、我々は自分自身を投影することができる。それらは、脆さを表している。私たちは、望まぬ方向に引きずられたり、成長や変化がもたらす不快さを理解する。しかしながら、この知識が人と人とを結びつけ、さらに人間の経験は膨大で絶えず変化していることを呼び起こす。まるで木のように。</a:t>
            </a:r>
            <a:endParaRPr lang="en-US" sz="1150" dirty="0"/>
          </a:p>
        </p:txBody>
      </p:sp>
      <p:sp>
        <p:nvSpPr>
          <p:cNvPr id="5" name="Slide Number Placeholder 4">
            <a:extLst>
              <a:ext uri="{FF2B5EF4-FFF2-40B4-BE49-F238E27FC236}">
                <a16:creationId xmlns:a16="http://schemas.microsoft.com/office/drawing/2014/main" id="{B9ED925A-9E46-44A4-9F82-2DC4D705298A}"/>
              </a:ext>
            </a:extLst>
          </p:cNvPr>
          <p:cNvSpPr>
            <a:spLocks noGrp="1"/>
          </p:cNvSpPr>
          <p:nvPr>
            <p:ph type="sldNum" sz="quarter" idx="12"/>
          </p:nvPr>
        </p:nvSpPr>
        <p:spPr/>
        <p:txBody>
          <a:bodyPr/>
          <a:lstStyle/>
          <a:p>
            <a:fld id="{387D9DEA-C109-4EC7-BDCC-42D7A05A445D}" type="slidenum">
              <a:rPr lang="fr-FR" smtClean="0"/>
              <a:t>26</a:t>
            </a:fld>
            <a:endParaRPr lang="fr-FR"/>
          </a:p>
        </p:txBody>
      </p:sp>
      <p:sp>
        <p:nvSpPr>
          <p:cNvPr id="8" name="TextBox 7">
            <a:extLst>
              <a:ext uri="{FF2B5EF4-FFF2-40B4-BE49-F238E27FC236}">
                <a16:creationId xmlns:a16="http://schemas.microsoft.com/office/drawing/2014/main" id="{EED59939-4C88-43F9-B984-79167F384DE1}"/>
              </a:ext>
            </a:extLst>
          </p:cNvPr>
          <p:cNvSpPr txBox="1"/>
          <p:nvPr/>
        </p:nvSpPr>
        <p:spPr>
          <a:xfrm>
            <a:off x="7197566" y="0"/>
            <a:ext cx="1622906" cy="2462213"/>
          </a:xfrm>
          <a:prstGeom prst="rect">
            <a:avLst/>
          </a:prstGeom>
          <a:noFill/>
        </p:spPr>
        <p:txBody>
          <a:bodyPr wrap="square" rtlCol="0">
            <a:spAutoFit/>
          </a:bodyPr>
          <a:lstStyle/>
          <a:p>
            <a:r>
              <a:rPr lang="ja-JP" altLang="en-US" sz="1400" b="1" dirty="0"/>
              <a:t>設置場所：韓国</a:t>
            </a:r>
            <a:endParaRPr lang="nl-BE" sz="1400" b="1" dirty="0"/>
          </a:p>
          <a:p>
            <a:r>
              <a:rPr lang="ja-JP" altLang="en-US" sz="1400" b="1" dirty="0"/>
              <a:t>材料</a:t>
            </a:r>
            <a:r>
              <a:rPr lang="nl-BE" sz="1400" b="1" dirty="0"/>
              <a:t>: </a:t>
            </a:r>
            <a:r>
              <a:rPr lang="ja-JP" altLang="en-US" sz="1400" b="1" dirty="0"/>
              <a:t>塗装ステンレス</a:t>
            </a:r>
            <a:endParaRPr lang="fr-FR" sz="1400" dirty="0"/>
          </a:p>
          <a:p>
            <a:endParaRPr lang="nl-BE" sz="1400" b="1" dirty="0"/>
          </a:p>
          <a:p>
            <a:r>
              <a:rPr lang="ja-JP" altLang="en-US" sz="1400" b="1" dirty="0"/>
              <a:t>大きさ</a:t>
            </a:r>
            <a:r>
              <a:rPr lang="nl-BE" sz="1400" b="1" dirty="0"/>
              <a:t>:</a:t>
            </a:r>
          </a:p>
          <a:p>
            <a:r>
              <a:rPr lang="nl-BE" sz="1400" dirty="0"/>
              <a:t>273x160x95cm</a:t>
            </a:r>
          </a:p>
          <a:p>
            <a:r>
              <a:rPr lang="fr-FR" sz="1400" dirty="0"/>
              <a:t> </a:t>
            </a:r>
            <a:endParaRPr lang="nl-BE" sz="1400" b="1" dirty="0"/>
          </a:p>
          <a:p>
            <a:r>
              <a:rPr lang="ja-JP" altLang="en-US" sz="1400" b="1" dirty="0"/>
              <a:t>重量</a:t>
            </a:r>
            <a:r>
              <a:rPr lang="nl-BE" sz="1400" b="1" dirty="0"/>
              <a:t>:</a:t>
            </a:r>
          </a:p>
          <a:p>
            <a:endParaRPr lang="nl-BE" sz="1400" b="1" dirty="0"/>
          </a:p>
          <a:p>
            <a:r>
              <a:rPr lang="ja-JP" altLang="en-US" sz="1400" b="1" dirty="0"/>
              <a:t>設置年</a:t>
            </a:r>
            <a:r>
              <a:rPr lang="nl-BE" sz="1400" b="1" dirty="0"/>
              <a:t>:</a:t>
            </a:r>
          </a:p>
          <a:p>
            <a:r>
              <a:rPr lang="nl-BE" sz="1400" dirty="0"/>
              <a:t>2017</a:t>
            </a:r>
          </a:p>
        </p:txBody>
      </p:sp>
      <p:sp>
        <p:nvSpPr>
          <p:cNvPr id="10" name="Rectangle 9">
            <a:extLst>
              <a:ext uri="{FF2B5EF4-FFF2-40B4-BE49-F238E27FC236}">
                <a16:creationId xmlns:a16="http://schemas.microsoft.com/office/drawing/2014/main" id="{974CD1B7-72D0-4EFD-9DF6-9E78B753E1A1}"/>
              </a:ext>
            </a:extLst>
          </p:cNvPr>
          <p:cNvSpPr/>
          <p:nvPr/>
        </p:nvSpPr>
        <p:spPr>
          <a:xfrm rot="1322741">
            <a:off x="7260645" y="3308615"/>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NEW 2019!</a:t>
            </a:r>
            <a:endParaRPr lang="en-US" b="1" dirty="0">
              <a:solidFill>
                <a:srgbClr val="FF0000"/>
              </a:solidFill>
            </a:endParaRPr>
          </a:p>
        </p:txBody>
      </p:sp>
    </p:spTree>
    <p:extLst>
      <p:ext uri="{BB962C8B-B14F-4D97-AF65-F5344CB8AC3E}">
        <p14:creationId xmlns:p14="http://schemas.microsoft.com/office/powerpoint/2010/main" val="3264759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4159"/>
            <a:ext cx="3888431" cy="1162050"/>
          </a:xfrm>
        </p:spPr>
        <p:txBody>
          <a:bodyPr>
            <a:normAutofit/>
          </a:bodyPr>
          <a:lstStyle/>
          <a:p>
            <a:r>
              <a:rPr lang="ja-JP" altLang="en-US" sz="2800" dirty="0">
                <a:latin typeface="ＭＳ Ｐゴシック" panose="020B0600070205080204" pitchFamily="50" charset="-128"/>
                <a:ea typeface="ＭＳ Ｐゴシック" panose="020B0600070205080204" pitchFamily="50" charset="-128"/>
              </a:rPr>
              <a:t>更に多数の作品あり</a:t>
            </a:r>
            <a:r>
              <a:rPr lang="fr-FR" sz="2800" dirty="0">
                <a:latin typeface="ＭＳ Ｐゴシック" panose="020B0600070205080204" pitchFamily="50" charset="-128"/>
                <a:ea typeface="ＭＳ Ｐゴシック" panose="020B0600070205080204" pitchFamily="50" charset="-128"/>
              </a:rPr>
              <a:t>!</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512" y="0"/>
            <a:ext cx="2088000" cy="2784000"/>
          </a:xfrm>
          <a:ln>
            <a:solidFill>
              <a:schemeClr val="tx1"/>
            </a:solidFill>
          </a:ln>
        </p:spPr>
      </p:pic>
      <p:sp>
        <p:nvSpPr>
          <p:cNvPr id="5" name="Text Placeholder 4"/>
          <p:cNvSpPr>
            <a:spLocks noGrp="1"/>
          </p:cNvSpPr>
          <p:nvPr>
            <p:ph type="body" sz="half" idx="2"/>
          </p:nvPr>
        </p:nvSpPr>
        <p:spPr>
          <a:xfrm>
            <a:off x="2237173" y="1186209"/>
            <a:ext cx="4731798" cy="4691063"/>
          </a:xfrm>
        </p:spPr>
        <p:txBody>
          <a:bodyPr>
            <a:normAutofit/>
          </a:bodyPr>
          <a:lstStyle/>
          <a:p>
            <a:r>
              <a:rPr lang="fr-FR" sz="1500" dirty="0">
                <a:latin typeface="ＭＳ Ｐゴシック" panose="020B0600070205080204" pitchFamily="50" charset="-128"/>
                <a:ea typeface="ＭＳ Ｐゴシック" panose="020B0600070205080204" pitchFamily="50" charset="-128"/>
                <a:hlinkClick r:id="rId3"/>
              </a:rPr>
              <a:t>http://www.worldstainless.org/applications/art</a:t>
            </a:r>
            <a:endParaRPr lang="fr-FR" sz="1500" dirty="0">
              <a:latin typeface="ＭＳ Ｐゴシック" panose="020B0600070205080204" pitchFamily="50" charset="-128"/>
              <a:ea typeface="ＭＳ Ｐゴシック" panose="020B0600070205080204" pitchFamily="50" charset="-128"/>
            </a:endParaRPr>
          </a:p>
          <a:p>
            <a:endParaRPr lang="fr-FR" sz="1500" dirty="0">
              <a:latin typeface="ＭＳ Ｐゴシック" panose="020B0600070205080204" pitchFamily="50" charset="-128"/>
              <a:ea typeface="ＭＳ Ｐゴシック" panose="020B0600070205080204" pitchFamily="50" charset="-128"/>
            </a:endParaRPr>
          </a:p>
          <a:p>
            <a:endParaRPr lang="fr-FR" sz="1500" dirty="0">
              <a:latin typeface="ＭＳ Ｐゴシック" panose="020B0600070205080204" pitchFamily="50" charset="-128"/>
              <a:ea typeface="ＭＳ Ｐゴシック" panose="020B0600070205080204" pitchFamily="50" charset="-128"/>
            </a:endParaRPr>
          </a:p>
          <a:p>
            <a:r>
              <a:rPr lang="ja-JP" altLang="ja-JP" sz="1400" dirty="0">
                <a:latin typeface="ＭＳ Ｐゴシック" panose="020B0600070205080204" pitchFamily="50" charset="-128"/>
                <a:ea typeface="ＭＳ Ｐゴシック" panose="020B0600070205080204" pitchFamily="50" charset="-128"/>
              </a:rPr>
              <a:t>他に優れた芸術作品に心当たりがあれば、</a:t>
            </a:r>
            <a:endParaRPr lang="en-US" altLang="ja-JP" sz="1400" dirty="0">
              <a:latin typeface="ＭＳ Ｐゴシック" panose="020B0600070205080204" pitchFamily="50" charset="-128"/>
              <a:ea typeface="ＭＳ Ｐゴシック" panose="020B0600070205080204" pitchFamily="50" charset="-128"/>
            </a:endParaRPr>
          </a:p>
          <a:p>
            <a:r>
              <a:rPr lang="ja-JP" altLang="ja-JP" sz="1400" dirty="0">
                <a:latin typeface="ＭＳ Ｐゴシック" panose="020B0600070205080204" pitchFamily="50" charset="-128"/>
                <a:ea typeface="ＭＳ Ｐゴシック" panose="020B0600070205080204" pitchFamily="50" charset="-128"/>
              </a:rPr>
              <a:t>当方まで</a:t>
            </a:r>
            <a:r>
              <a:rPr lang="ja-JP" altLang="en-US" sz="1400" dirty="0">
                <a:latin typeface="ＭＳ Ｐゴシック" panose="020B0600070205080204" pitchFamily="50" charset="-128"/>
                <a:ea typeface="ＭＳ Ｐゴシック" panose="020B0600070205080204" pitchFamily="50" charset="-128"/>
              </a:rPr>
              <a:t>ご</a:t>
            </a:r>
            <a:r>
              <a:rPr lang="ja-JP" altLang="ja-JP" sz="1400" dirty="0">
                <a:latin typeface="ＭＳ Ｐゴシック" panose="020B0600070205080204" pitchFamily="50" charset="-128"/>
                <a:ea typeface="ＭＳ Ｐゴシック" panose="020B0600070205080204" pitchFamily="50" charset="-128"/>
              </a:rPr>
              <a:t>連絡ください</a:t>
            </a:r>
            <a:r>
              <a:rPr lang="ja-JP" altLang="en-US" sz="1400" dirty="0">
                <a:latin typeface="ＭＳ Ｐゴシック" panose="020B0600070205080204" pitchFamily="50" charset="-128"/>
                <a:ea typeface="ＭＳ Ｐゴシック" panose="020B0600070205080204" pitchFamily="50" charset="-128"/>
              </a:rPr>
              <a:t>。</a:t>
            </a:r>
            <a:endParaRPr lang="fr-FR" sz="1400" dirty="0">
              <a:latin typeface="ＭＳ Ｐゴシック" panose="020B0600070205080204" pitchFamily="50" charset="-128"/>
              <a:ea typeface="ＭＳ Ｐゴシック" panose="020B0600070205080204" pitchFamily="50" charset="-128"/>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12" y="5726591"/>
            <a:ext cx="2088000" cy="1150300"/>
          </a:xfrm>
          <a:prstGeom prst="rect">
            <a:avLst/>
          </a:prstGeom>
          <a:ln>
            <a:solidFill>
              <a:schemeClr val="tx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12" y="2636912"/>
            <a:ext cx="2088000" cy="2784000"/>
          </a:xfrm>
          <a:prstGeom prst="rect">
            <a:avLst/>
          </a:prstGeom>
          <a:ln>
            <a:solidFill>
              <a:schemeClr val="tx1"/>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12" y="4181176"/>
            <a:ext cx="2088000" cy="1552080"/>
          </a:xfrm>
          <a:prstGeom prst="rect">
            <a:avLst/>
          </a:prstGeom>
          <a:ln>
            <a:solidFill>
              <a:schemeClr val="tx1"/>
            </a:solidFill>
          </a:ln>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00000" y="5582904"/>
            <a:ext cx="1944000" cy="1302480"/>
          </a:xfrm>
          <a:prstGeom prst="rect">
            <a:avLst/>
          </a:prstGeom>
          <a:ln>
            <a:solidFill>
              <a:schemeClr val="tx1"/>
            </a:solidFill>
          </a:ln>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00000" y="3958005"/>
            <a:ext cx="1944000" cy="1713960"/>
          </a:xfrm>
          <a:prstGeom prst="rect">
            <a:avLst/>
          </a:prstGeom>
          <a:ln>
            <a:solidFill>
              <a:schemeClr val="tx1"/>
            </a:solidFill>
          </a:ln>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00000" y="2277158"/>
            <a:ext cx="1944000" cy="1931040"/>
          </a:xfrm>
          <a:prstGeom prst="rect">
            <a:avLst/>
          </a:prstGeom>
          <a:ln>
            <a:solidFill>
              <a:schemeClr val="tx1"/>
            </a:solidFill>
          </a:ln>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00000" y="8493"/>
            <a:ext cx="1944000" cy="2274480"/>
          </a:xfrm>
          <a:prstGeom prst="rect">
            <a:avLst/>
          </a:prstGeom>
          <a:ln>
            <a:solidFill>
              <a:schemeClr val="tx1"/>
            </a:solidFill>
          </a:ln>
        </p:spPr>
      </p:pic>
      <p:sp>
        <p:nvSpPr>
          <p:cNvPr id="13" name="Slide Number Placeholder 2">
            <a:extLst>
              <a:ext uri="{FF2B5EF4-FFF2-40B4-BE49-F238E27FC236}">
                <a16:creationId xmlns:a16="http://schemas.microsoft.com/office/drawing/2014/main" id="{128740FC-7388-4F42-B92B-2AF978FA55C0}"/>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27</a:t>
            </a:fld>
            <a:endParaRPr lang="fr-FR" dirty="0"/>
          </a:p>
        </p:txBody>
      </p:sp>
    </p:spTree>
    <p:extLst>
      <p:ext uri="{BB962C8B-B14F-4D97-AF65-F5344CB8AC3E}">
        <p14:creationId xmlns:p14="http://schemas.microsoft.com/office/powerpoint/2010/main" val="4102846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latin typeface="MS Gothic" panose="020B0609070205080204" pitchFamily="49" charset="-128"/>
                <a:ea typeface="MS Gothic" panose="020B0609070205080204" pitchFamily="49" charset="-128"/>
              </a:rPr>
              <a:t>References</a:t>
            </a:r>
            <a:r>
              <a:rPr lang="ja-JP" altLang="en-US" sz="3600" dirty="0">
                <a:latin typeface="MS Gothic" panose="020B0609070205080204" pitchFamily="49" charset="-128"/>
                <a:ea typeface="MS Gothic" panose="020B0609070205080204" pitchFamily="49" charset="-128"/>
              </a:rPr>
              <a:t> </a:t>
            </a:r>
            <a:r>
              <a:rPr lang="en-US" altLang="ja-JP" sz="3600" dirty="0">
                <a:latin typeface="MS Gothic" panose="020B0609070205080204" pitchFamily="49" charset="-128"/>
                <a:ea typeface="MS Gothic" panose="020B0609070205080204" pitchFamily="49" charset="-128"/>
              </a:rPr>
              <a:t>Art</a:t>
            </a:r>
            <a:r>
              <a:rPr lang="fr-FR" sz="3600" dirty="0">
                <a:latin typeface="MS Gothic" panose="020B0609070205080204" pitchFamily="49" charset="-128"/>
                <a:ea typeface="MS Gothic" panose="020B0609070205080204" pitchFamily="49" charset="-128"/>
              </a:rPr>
              <a:t> (1/3)</a:t>
            </a:r>
          </a:p>
        </p:txBody>
      </p:sp>
      <p:sp>
        <p:nvSpPr>
          <p:cNvPr id="3" name="Subtitle 2"/>
          <p:cNvSpPr>
            <a:spLocks noGrp="1"/>
          </p:cNvSpPr>
          <p:nvPr>
            <p:ph idx="1"/>
          </p:nvPr>
        </p:nvSpPr>
        <p:spPr/>
        <p:txBody>
          <a:bodyPr>
            <a:normAutofit/>
          </a:bodyPr>
          <a:lstStyle/>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2"/>
              </a:rPr>
              <a:t>http://www.andyscottsculptor.com/</a:t>
            </a:r>
            <a:endParaRPr lang="fr-FR" sz="1600" dirty="0">
              <a:latin typeface="MS Gothic" panose="020B0609070205080204" pitchFamily="49" charset="-128"/>
              <a:ea typeface="MS Gothic" panose="020B0609070205080204" pitchFamily="49" charset="-128"/>
              <a:hlinkClick r:id="rId3"/>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4"/>
              </a:rPr>
              <a:t>http://en.wikipedia.org/wiki/The_Kelpies </a:t>
            </a:r>
            <a:endParaRPr lang="fr-FR" sz="1600" dirty="0">
              <a:latin typeface="MS Gothic" panose="020B0609070205080204" pitchFamily="49" charset="-128"/>
              <a:ea typeface="MS Gothic" panose="020B0609070205080204" pitchFamily="49" charset="-128"/>
              <a:hlinkClick r:id="rId3"/>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5"/>
              </a:rPr>
              <a:t>http://atomium.be/</a:t>
            </a:r>
            <a:endParaRPr lang="fr-FR" sz="1600" dirty="0">
              <a:latin typeface="MS Gothic" panose="020B0609070205080204" pitchFamily="49" charset="-128"/>
              <a:ea typeface="MS Gothic" panose="020B0609070205080204" pitchFamily="49" charset="-128"/>
              <a:hlinkClick r:id="rId3"/>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6"/>
              </a:rPr>
              <a:t>http://en.wikipedia.org/wiki/Atomium</a:t>
            </a:r>
            <a:endParaRPr lang="fr-FR" sz="1600" dirty="0">
              <a:latin typeface="MS Gothic" panose="020B0609070205080204" pitchFamily="49" charset="-128"/>
              <a:ea typeface="MS Gothic" panose="020B0609070205080204" pitchFamily="49" charset="-128"/>
              <a:hlinkClick r:id="rId3"/>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7"/>
              </a:rPr>
              <a:t>http://www.gatewayarch.com/ </a:t>
            </a:r>
            <a:endParaRPr lang="fr-FR" sz="1600" dirty="0">
              <a:latin typeface="MS Gothic" panose="020B0609070205080204" pitchFamily="49" charset="-128"/>
              <a:ea typeface="MS Gothic" panose="020B0609070205080204" pitchFamily="49" charset="-128"/>
              <a:hlinkClick r:id="rId3"/>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8"/>
              </a:rPr>
              <a:t>http://en.wikipedia.org/wiki/Gateway_Arch</a:t>
            </a:r>
            <a:endParaRPr lang="fr-FR" sz="1600" dirty="0">
              <a:latin typeface="MS Gothic" panose="020B0609070205080204" pitchFamily="49" charset="-128"/>
              <a:ea typeface="MS Gothic" panose="020B0609070205080204" pitchFamily="49" charset="-128"/>
              <a:hlinkClick r:id="rId3"/>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9"/>
              </a:rPr>
              <a:t>http://www.cityofchicago.org/city/en/depts/dca/supp_info/millennium_park_-artarchitecture.html</a:t>
            </a:r>
            <a:endParaRPr lang="fr-FR" sz="1600" dirty="0">
              <a:latin typeface="MS Gothic" panose="020B0609070205080204" pitchFamily="49" charset="-128"/>
              <a:ea typeface="MS Gothic" panose="020B0609070205080204" pitchFamily="49" charset="-128"/>
              <a:hlinkClick r:id="rId3"/>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0"/>
              </a:rPr>
              <a:t>http://en.wikipedia.org/wiki/Cloud_Gate</a:t>
            </a:r>
            <a:endParaRPr lang="fr-FR" sz="1600" dirty="0">
              <a:latin typeface="MS Gothic" panose="020B0609070205080204" pitchFamily="49" charset="-128"/>
              <a:ea typeface="MS Gothic" panose="020B0609070205080204" pitchFamily="49" charset="-128"/>
              <a:hlinkClick r:id="rId3"/>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1"/>
              </a:rPr>
              <a:t>http://saintluciasculpturepark.com/portfolio/anilore-banon/</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2"/>
              </a:rPr>
              <a:t>http://www.war-memorial.net/The-Braves---Les-Braves-1.292</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3"/>
              </a:rPr>
              <a:t>https://www.youtube.com/watch?v=yHkOQWPZhyM</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4"/>
              </a:rPr>
              <a:t>https://jaumeplensa.com/works-and-projects/public-space/mirror-2012</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5"/>
              </a:rPr>
              <a:t>https://www.theguardian.com/artanddesign/2011/mar/30/jaume-plensa-show-at-yorkshire-sculpture-park</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6"/>
              </a:rPr>
              <a:t>https://www.theguardian.com/arts/gallery/2007/oct/03/spider</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7"/>
              </a:rPr>
              <a:t>http://www.eilahiltunen.net/monument.html</a:t>
            </a:r>
            <a:endParaRPr lang="fr-FR" sz="1600" dirty="0">
              <a:latin typeface="MS Gothic" panose="020B0609070205080204" pitchFamily="49" charset="-128"/>
              <a:ea typeface="MS Gothic" panose="020B0609070205080204" pitchFamily="49" charset="-128"/>
            </a:endParaRPr>
          </a:p>
        </p:txBody>
      </p:sp>
      <p:sp>
        <p:nvSpPr>
          <p:cNvPr id="5" name="Slide Number Placeholder 2">
            <a:extLst>
              <a:ext uri="{FF2B5EF4-FFF2-40B4-BE49-F238E27FC236}">
                <a16:creationId xmlns:a16="http://schemas.microsoft.com/office/drawing/2014/main" id="{1EDB2746-B6EB-4209-B6CA-D4AA4F8C5E93}"/>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latin typeface="MS Gothic" panose="020B0609070205080204" pitchFamily="49" charset="-128"/>
                <a:ea typeface="MS Gothic" panose="020B0609070205080204" pitchFamily="49" charset="-128"/>
              </a:rPr>
              <a:t>28</a:t>
            </a:fld>
            <a:endParaRPr lang="fr-FR" dirty="0">
              <a:latin typeface="MS Gothic" panose="020B0609070205080204" pitchFamily="49" charset="-128"/>
              <a:ea typeface="MS Gothic" panose="020B0609070205080204" pitchFamily="49" charset="-128"/>
            </a:endParaRPr>
          </a:p>
        </p:txBody>
      </p:sp>
      <p:sp>
        <p:nvSpPr>
          <p:cNvPr id="6" name="Rectangle 5">
            <a:extLst>
              <a:ext uri="{FF2B5EF4-FFF2-40B4-BE49-F238E27FC236}">
                <a16:creationId xmlns:a16="http://schemas.microsoft.com/office/drawing/2014/main" id="{911B73DC-D0EC-44E4-B754-A26DA8342AAA}"/>
              </a:ext>
            </a:extLst>
          </p:cNvPr>
          <p:cNvSpPr/>
          <p:nvPr/>
        </p:nvSpPr>
        <p:spPr>
          <a:xfrm rot="1322741">
            <a:off x="7083351" y="556922"/>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latin typeface="MS Gothic" panose="020B0609070205080204" pitchFamily="49" charset="-128"/>
                <a:ea typeface="MS Gothic" panose="020B0609070205080204" pitchFamily="49" charset="-128"/>
              </a:rPr>
              <a:t>UPDATED 2019!</a:t>
            </a:r>
            <a:endParaRPr lang="en-US" b="1" dirty="0">
              <a:solidFill>
                <a:srgbClr val="FF00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994370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err="1">
                <a:latin typeface="MS Gothic" panose="020B0609070205080204" pitchFamily="49" charset="-128"/>
                <a:ea typeface="MS Gothic" panose="020B0609070205080204" pitchFamily="49" charset="-128"/>
              </a:rPr>
              <a:t>References</a:t>
            </a:r>
            <a:r>
              <a:rPr lang="fr-FR" sz="3600" dirty="0">
                <a:latin typeface="MS Gothic" panose="020B0609070205080204" pitchFamily="49" charset="-128"/>
                <a:ea typeface="MS Gothic" panose="020B0609070205080204" pitchFamily="49" charset="-128"/>
              </a:rPr>
              <a:t> Art   (2/3)</a:t>
            </a:r>
          </a:p>
        </p:txBody>
      </p:sp>
      <p:sp>
        <p:nvSpPr>
          <p:cNvPr id="3" name="Content Placeholder 2"/>
          <p:cNvSpPr>
            <a:spLocks noGrp="1"/>
          </p:cNvSpPr>
          <p:nvPr>
            <p:ph idx="1"/>
          </p:nvPr>
        </p:nvSpPr>
        <p:spPr/>
        <p:txBody>
          <a:bodyPr>
            <a:normAutofit/>
          </a:bodyPr>
          <a:lstStyle/>
          <a:p>
            <a:pPr marL="514350" indent="-514350">
              <a:buFont typeface="+mj-lt"/>
              <a:buAutoNum type="arabicPeriod" startAt="16"/>
            </a:pPr>
            <a:r>
              <a:rPr lang="fr-FR" sz="1600" dirty="0">
                <a:latin typeface="MS Gothic" panose="020B0609070205080204" pitchFamily="49" charset="-128"/>
                <a:ea typeface="MS Gothic" panose="020B0609070205080204" pitchFamily="49" charset="-128"/>
                <a:hlinkClick r:id="rId2"/>
              </a:rPr>
              <a:t>http://monicabonvicini.net/work/she-lies/ </a:t>
            </a:r>
            <a:endParaRPr lang="fr-FR" sz="1600" dirty="0">
              <a:latin typeface="MS Gothic" panose="020B0609070205080204" pitchFamily="49" charset="-128"/>
              <a:ea typeface="MS Gothic" panose="020B0609070205080204" pitchFamily="49" charset="-128"/>
              <a:hlinkClick r:id="rId3"/>
            </a:endParaRPr>
          </a:p>
          <a:p>
            <a:pPr marL="514350" indent="-514350">
              <a:buFont typeface="+mj-lt"/>
              <a:buAutoNum type="arabicPeriod" startAt="16"/>
            </a:pPr>
            <a:r>
              <a:rPr lang="fr-FR" sz="1600" dirty="0">
                <a:latin typeface="MS Gothic" panose="020B0609070205080204" pitchFamily="49" charset="-128"/>
                <a:ea typeface="MS Gothic" panose="020B0609070205080204" pitchFamily="49" charset="-128"/>
                <a:hlinkClick r:id="rId4"/>
              </a:rPr>
              <a:t>http://anishkapoor.com/111/turning-the-world-upside-down</a:t>
            </a:r>
            <a:endParaRPr lang="fr-FR" sz="1600" dirty="0">
              <a:latin typeface="MS Gothic" panose="020B0609070205080204" pitchFamily="49" charset="-128"/>
              <a:ea typeface="MS Gothic" panose="020B0609070205080204" pitchFamily="49" charset="-128"/>
              <a:hlinkClick r:id="rId3"/>
            </a:endParaRPr>
          </a:p>
          <a:p>
            <a:pPr marL="514350" indent="-514350">
              <a:buFont typeface="+mj-lt"/>
              <a:buAutoNum type="arabicPeriod" startAt="16"/>
            </a:pPr>
            <a:r>
              <a:rPr lang="fr-FR" sz="1600" dirty="0">
                <a:latin typeface="MS Gothic" panose="020B0609070205080204" pitchFamily="49" charset="-128"/>
                <a:ea typeface="MS Gothic" panose="020B0609070205080204" pitchFamily="49" charset="-128"/>
                <a:hlinkClick r:id="rId5"/>
              </a:rPr>
              <a:t>https://www.gpsmycity.com/attractions/sun-voyager-28054.html</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startAt="16"/>
            </a:pPr>
            <a:r>
              <a:rPr lang="fr-FR" sz="1600" dirty="0">
                <a:latin typeface="MS Gothic" panose="020B0609070205080204" pitchFamily="49" charset="-128"/>
                <a:ea typeface="MS Gothic" panose="020B0609070205080204" pitchFamily="49" charset="-128"/>
                <a:hlinkClick r:id="rId6"/>
              </a:rPr>
              <a:t>http://twistedsifter.com/2014/07/wire-fairy-sculptures-by-robin-wight/</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startAt="16"/>
            </a:pPr>
            <a:r>
              <a:rPr lang="fr-FR" sz="1600" dirty="0">
                <a:latin typeface="MS Gothic" panose="020B0609070205080204" pitchFamily="49" charset="-128"/>
                <a:ea typeface="MS Gothic" panose="020B0609070205080204" pitchFamily="49" charset="-128"/>
                <a:hlinkClick r:id="rId3"/>
              </a:rPr>
              <a:t>http://megaconstrucciones.net/?construccion=cristo-chiapas</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startAt="16"/>
            </a:pPr>
            <a:r>
              <a:rPr lang="fr-FR" sz="1600" dirty="0">
                <a:latin typeface="MS Gothic" panose="020B0609070205080204" pitchFamily="49" charset="-128"/>
                <a:ea typeface="MS Gothic" panose="020B0609070205080204" pitchFamily="49" charset="-128"/>
                <a:hlinkClick r:id="rId7"/>
              </a:rPr>
              <a:t>http://joanavasconcelos.com/det_en.aspx?f=2393&amp;o=933</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startAt="16"/>
            </a:pPr>
            <a:r>
              <a:rPr lang="fr-FR" sz="1600" dirty="0">
                <a:latin typeface="MS Gothic" panose="020B0609070205080204" pitchFamily="49" charset="-128"/>
                <a:ea typeface="MS Gothic" panose="020B0609070205080204" pitchFamily="49" charset="-128"/>
                <a:hlinkClick r:id="rId8"/>
              </a:rPr>
              <a:t>http://www.jeffkoons.com/artwork/celebration/sacred-heart</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startAt="16"/>
            </a:pPr>
            <a:r>
              <a:rPr lang="fr-FR" sz="1600" dirty="0">
                <a:latin typeface="MS Gothic" panose="020B0609070205080204" pitchFamily="49" charset="-128"/>
                <a:ea typeface="MS Gothic" panose="020B0609070205080204" pitchFamily="49" charset="-128"/>
                <a:hlinkClick r:id="rId9"/>
              </a:rPr>
              <a:t>http://www.bruvel.com/exhibitions/houston-art-fair-2015</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startAt="16"/>
            </a:pPr>
            <a:r>
              <a:rPr lang="fr-FR" sz="1600" dirty="0">
                <a:latin typeface="MS Gothic" panose="020B0609070205080204" pitchFamily="49" charset="-128"/>
                <a:ea typeface="MS Gothic" panose="020B0609070205080204" pitchFamily="49" charset="-128"/>
                <a:hlinkClick r:id="rId10"/>
              </a:rPr>
              <a:t>http://twistedsifter.com/2011/10/metalmorphosis-sculpture-david-cerny/</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startAt="16"/>
            </a:pPr>
            <a:r>
              <a:rPr lang="en-US" sz="1600" dirty="0">
                <a:latin typeface="MS Gothic" panose="020B0609070205080204" pitchFamily="49" charset="-128"/>
                <a:ea typeface="MS Gothic" panose="020B0609070205080204" pitchFamily="49" charset="-128"/>
                <a:hlinkClick r:id="rId11"/>
              </a:rPr>
              <a:t>https://www.dailyscandinavian.com/the-worlds-biggest-elk-statue-in-norway/</a:t>
            </a:r>
            <a:r>
              <a:rPr lang="en-US" sz="1600" dirty="0">
                <a:latin typeface="MS Gothic" panose="020B0609070205080204" pitchFamily="49" charset="-128"/>
                <a:ea typeface="MS Gothic" panose="020B0609070205080204" pitchFamily="49" charset="-128"/>
              </a:rPr>
              <a:t> </a:t>
            </a:r>
          </a:p>
          <a:p>
            <a:pPr marL="514350" indent="-514350">
              <a:buFont typeface="+mj-lt"/>
              <a:buAutoNum type="arabicPeriod" startAt="16"/>
            </a:pPr>
            <a:r>
              <a:rPr lang="fr-FR" sz="1600" dirty="0">
                <a:latin typeface="MS Gothic" panose="020B0609070205080204" pitchFamily="49" charset="-128"/>
                <a:ea typeface="MS Gothic" panose="020B0609070205080204" pitchFamily="49" charset="-128"/>
                <a:hlinkClick r:id="rId12"/>
              </a:rPr>
              <a:t>https://www.parisladouce.com/2013/03/paris-la-danse-de-la-fontaine-emergente.html</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startAt="16"/>
            </a:pPr>
            <a:r>
              <a:rPr lang="en-US" sz="1600" dirty="0">
                <a:latin typeface="MS Gothic" panose="020B0609070205080204" pitchFamily="49" charset="-128"/>
                <a:ea typeface="MS Gothic" panose="020B0609070205080204" pitchFamily="49" charset="-128"/>
                <a:hlinkClick r:id="rId13"/>
              </a:rPr>
              <a:t>http://www.barcelonaturisme.com/wv3/en/page/1232/peix-fish-frank-gehry.html </a:t>
            </a:r>
            <a:endParaRPr lang="en-US" sz="1600" dirty="0">
              <a:latin typeface="MS Gothic" panose="020B0609070205080204" pitchFamily="49" charset="-128"/>
              <a:ea typeface="MS Gothic" panose="020B0609070205080204" pitchFamily="49" charset="-128"/>
            </a:endParaRPr>
          </a:p>
          <a:p>
            <a:pPr marL="514350" indent="-514350">
              <a:buFont typeface="+mj-lt"/>
              <a:buAutoNum type="arabicPeriod" startAt="16"/>
            </a:pPr>
            <a:r>
              <a:rPr lang="en-US" sz="1600" dirty="0">
                <a:latin typeface="MS Gothic" panose="020B0609070205080204" pitchFamily="49" charset="-128"/>
                <a:ea typeface="MS Gothic" panose="020B0609070205080204" pitchFamily="49" charset="-128"/>
                <a:hlinkClick r:id="rId14"/>
              </a:rPr>
              <a:t>https://www.archdaily.com/792211/blossom-pavilion-atelier-deshaus/5799b693e58ece81bd00004a-blossom-pavilion-atelier-deshaus-photo</a:t>
            </a:r>
            <a:endParaRPr lang="fr-FR" sz="1600" dirty="0">
              <a:latin typeface="MS Gothic" panose="020B0609070205080204" pitchFamily="49" charset="-128"/>
              <a:ea typeface="MS Gothic" panose="020B0609070205080204" pitchFamily="49" charset="-128"/>
            </a:endParaRPr>
          </a:p>
        </p:txBody>
      </p:sp>
      <p:sp>
        <p:nvSpPr>
          <p:cNvPr id="5" name="Slide Number Placeholder 2">
            <a:extLst>
              <a:ext uri="{FF2B5EF4-FFF2-40B4-BE49-F238E27FC236}">
                <a16:creationId xmlns:a16="http://schemas.microsoft.com/office/drawing/2014/main" id="{95800E41-D1E3-423C-89EC-6B00652EF8CA}"/>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latin typeface="MS Gothic" panose="020B0609070205080204" pitchFamily="49" charset="-128"/>
                <a:ea typeface="MS Gothic" panose="020B0609070205080204" pitchFamily="49" charset="-128"/>
              </a:rPr>
              <a:t>29</a:t>
            </a:fld>
            <a:endParaRPr lang="fr-FR" dirty="0">
              <a:latin typeface="MS Gothic" panose="020B0609070205080204" pitchFamily="49" charset="-128"/>
              <a:ea typeface="MS Gothic" panose="020B0609070205080204" pitchFamily="49" charset="-128"/>
            </a:endParaRPr>
          </a:p>
        </p:txBody>
      </p:sp>
      <p:sp>
        <p:nvSpPr>
          <p:cNvPr id="6" name="Rectangle 5">
            <a:extLst>
              <a:ext uri="{FF2B5EF4-FFF2-40B4-BE49-F238E27FC236}">
                <a16:creationId xmlns:a16="http://schemas.microsoft.com/office/drawing/2014/main" id="{2992F98F-C222-47DF-9B5A-1A523DA13AC4}"/>
              </a:ext>
            </a:extLst>
          </p:cNvPr>
          <p:cNvSpPr/>
          <p:nvPr/>
        </p:nvSpPr>
        <p:spPr>
          <a:xfrm rot="1322741">
            <a:off x="7083351" y="556922"/>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latin typeface="MS Gothic" panose="020B0609070205080204" pitchFamily="49" charset="-128"/>
                <a:ea typeface="MS Gothic" panose="020B0609070205080204" pitchFamily="49" charset="-128"/>
              </a:rPr>
              <a:t>UPDATED 2019!</a:t>
            </a:r>
            <a:endParaRPr lang="en-US" b="1" dirty="0">
              <a:solidFill>
                <a:srgbClr val="FF00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03289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328826"/>
            <a:ext cx="9144001" cy="566738"/>
          </a:xfrm>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設計</a:t>
            </a:r>
            <a:r>
              <a:rPr lang="en-US" sz="2800" dirty="0">
                <a:latin typeface="ＭＳ Ｐゴシック" panose="020B0600070205080204" pitchFamily="50" charset="-128"/>
                <a:ea typeface="ＭＳ Ｐゴシック" panose="020B0600070205080204" pitchFamily="50" charset="-128"/>
              </a:rPr>
              <a:t>: A. </a:t>
            </a:r>
            <a:r>
              <a:rPr lang="en-US" sz="2800" dirty="0" err="1">
                <a:latin typeface="ＭＳ Ｐゴシック" panose="020B0600070205080204" pitchFamily="50" charset="-128"/>
                <a:ea typeface="ＭＳ Ｐゴシック" panose="020B0600070205080204" pitchFamily="50" charset="-128"/>
              </a:rPr>
              <a:t>Waterkeyn</a:t>
            </a:r>
            <a:r>
              <a:rPr lang="en-US"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建築家</a:t>
            </a:r>
            <a:r>
              <a:rPr lang="en-US" sz="2800" dirty="0">
                <a:latin typeface="ＭＳ Ｐゴシック" panose="020B0600070205080204" pitchFamily="50" charset="-128"/>
                <a:ea typeface="ＭＳ Ｐゴシック" panose="020B0600070205080204" pitchFamily="50" charset="-128"/>
              </a:rPr>
              <a:t>: A. and J. </a:t>
            </a:r>
            <a:r>
              <a:rPr lang="en-US" sz="2800" dirty="0" err="1">
                <a:latin typeface="ＭＳ Ｐゴシック" panose="020B0600070205080204" pitchFamily="50" charset="-128"/>
                <a:ea typeface="ＭＳ Ｐゴシック" panose="020B0600070205080204" pitchFamily="50" charset="-128"/>
              </a:rPr>
              <a:t>Polak</a:t>
            </a:r>
            <a:r>
              <a:rPr lang="ja-JP" altLang="en-US" sz="2800" dirty="0">
                <a:latin typeface="ＭＳ Ｐゴシック" panose="020B0600070205080204" pitchFamily="50" charset="-128"/>
                <a:ea typeface="ＭＳ Ｐゴシック" panose="020B0600070205080204" pitchFamily="50" charset="-128"/>
                <a:sym typeface="Wingdings" panose="05000000000000000000" pitchFamily="2" charset="2"/>
              </a:rPr>
              <a:t>（アトミウム</a:t>
            </a:r>
            <a:r>
              <a:rPr lang="en-US"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a:t>
            </a:r>
            <a:r>
              <a:rPr lang="en-GB" altLang="ja-JP" sz="2800" baseline="30000" dirty="0">
                <a:latin typeface="ＭＳ Ｐゴシック" panose="020B0600070205080204" pitchFamily="50" charset="-128"/>
                <a:ea typeface="ＭＳ Ｐゴシック" panose="020B0600070205080204" pitchFamily="50" charset="-128"/>
              </a:rPr>
              <a:t>3,4</a:t>
            </a:r>
            <a:endParaRPr lang="fr-FR" sz="2800" baseline="30000" dirty="0">
              <a:latin typeface="ＭＳ Ｐゴシック" panose="020B0600070205080204" pitchFamily="50" charset="-128"/>
              <a:ea typeface="ＭＳ Ｐゴシック" panose="020B0600070205080204" pitchFamily="50" charset="-128"/>
            </a:endParaRPr>
          </a:p>
        </p:txBody>
      </p:sp>
      <p:pic>
        <p:nvPicPr>
          <p:cNvPr id="3076"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187" y="8878"/>
            <a:ext cx="7200000" cy="53557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7504" y="5878255"/>
            <a:ext cx="8712968" cy="954107"/>
          </a:xfrm>
          <a:prstGeom prst="rect">
            <a:avLst/>
          </a:prstGeom>
          <a:noFill/>
        </p:spPr>
        <p:txBody>
          <a:bodyPr wrap="square" rtlCol="0">
            <a:spAutoFit/>
          </a:bodyPr>
          <a:lstStyle/>
          <a:p>
            <a:pPr algn="just"/>
            <a:r>
              <a:rPr lang="ja-JP" altLang="en-US" sz="1400" b="1" dirty="0">
                <a:latin typeface="+mj-ea"/>
                <a:ea typeface="+mj-ea"/>
              </a:rPr>
              <a:t>アトミウムは、</a:t>
            </a:r>
            <a:r>
              <a:rPr lang="en-US" sz="1400" b="1" dirty="0">
                <a:latin typeface="+mj-ea"/>
                <a:ea typeface="+mj-ea"/>
              </a:rPr>
              <a:t>1958</a:t>
            </a:r>
            <a:r>
              <a:rPr lang="ja-JP" altLang="en-US" sz="1400" b="1" dirty="0">
                <a:latin typeface="+mj-ea"/>
                <a:ea typeface="+mj-ea"/>
              </a:rPr>
              <a:t>年のブリュッセル万博のために建造された。</a:t>
            </a:r>
            <a:r>
              <a:rPr lang="en-US" sz="1400" b="1" dirty="0">
                <a:latin typeface="+mj-ea"/>
                <a:ea typeface="+mj-ea"/>
              </a:rPr>
              <a:t>9</a:t>
            </a:r>
            <a:r>
              <a:rPr lang="ja-JP" altLang="en-US" sz="1400" b="1" dirty="0">
                <a:latin typeface="+mj-ea"/>
                <a:ea typeface="+mj-ea"/>
              </a:rPr>
              <a:t>つの球体は、鉄の単位結晶格子の形状を</a:t>
            </a:r>
            <a:r>
              <a:rPr lang="en-US" sz="1400" b="1" dirty="0">
                <a:latin typeface="+mj-ea"/>
                <a:ea typeface="+mj-ea"/>
              </a:rPr>
              <a:t>1,650</a:t>
            </a:r>
            <a:r>
              <a:rPr lang="ja-JP" altLang="en-US" sz="1400" b="1" dirty="0">
                <a:latin typeface="+mj-ea"/>
                <a:ea typeface="+mj-ea"/>
              </a:rPr>
              <a:t>億倍の大きさで表現している。</a:t>
            </a:r>
            <a:r>
              <a:rPr lang="en-US" sz="1400" b="1" dirty="0">
                <a:latin typeface="+mj-ea"/>
                <a:ea typeface="+mj-ea"/>
              </a:rPr>
              <a:t>2004</a:t>
            </a:r>
            <a:r>
              <a:rPr lang="ja-JP" altLang="en-US" sz="1400" b="1" dirty="0">
                <a:latin typeface="+mj-ea"/>
                <a:ea typeface="+mj-ea"/>
              </a:rPr>
              <a:t>年から</a:t>
            </a:r>
            <a:r>
              <a:rPr lang="en-US" sz="1400" b="1" dirty="0">
                <a:latin typeface="+mj-ea"/>
                <a:ea typeface="+mj-ea"/>
              </a:rPr>
              <a:t>2006</a:t>
            </a:r>
            <a:r>
              <a:rPr lang="ja-JP" altLang="en-US" sz="1400" b="1" dirty="0">
                <a:latin typeface="+mj-ea"/>
                <a:ea typeface="+mj-ea"/>
              </a:rPr>
              <a:t>年まで行われた</a:t>
            </a:r>
            <a:r>
              <a:rPr lang="en-US" sz="1400" b="1" dirty="0">
                <a:latin typeface="+mj-ea"/>
                <a:ea typeface="+mj-ea"/>
              </a:rPr>
              <a:t>3</a:t>
            </a:r>
            <a:r>
              <a:rPr lang="ja-JP" altLang="en-US" sz="1400" b="1" dirty="0">
                <a:latin typeface="+mj-ea"/>
                <a:ea typeface="+mj-ea"/>
              </a:rPr>
              <a:t>年間の改修では、劣化したアルミニウム部はステンレス鋼に置換された。米ＣＮＮは、アトミウムを欧州で最も奇妙な建造物と報道している。今日では、アトミウムはブリュッセルの主要観光名所のひとつに数えられている。</a:t>
            </a:r>
            <a:endParaRPr lang="fr-FR" sz="1100" b="1" dirty="0">
              <a:latin typeface="+mj-ea"/>
              <a:ea typeface="+mj-ea"/>
            </a:endParaRPr>
          </a:p>
        </p:txBody>
      </p:sp>
      <p:sp>
        <p:nvSpPr>
          <p:cNvPr id="8" name="TextBox 7"/>
          <p:cNvSpPr txBox="1"/>
          <p:nvPr/>
        </p:nvSpPr>
        <p:spPr>
          <a:xfrm>
            <a:off x="7197566" y="0"/>
            <a:ext cx="1622906" cy="3108543"/>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ブリュッセル</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（ベルギー）</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使用材料：</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EN1</a:t>
            </a:r>
            <a:r>
              <a:rPr lang="nl-BE" sz="1400" dirty="0">
                <a:latin typeface="ＭＳ Ｐゴシック" panose="020B0600070205080204" pitchFamily="50" charset="-128"/>
                <a:ea typeface="ＭＳ Ｐゴシック" panose="020B0600070205080204" pitchFamily="50" charset="-128"/>
              </a:rPr>
              <a:t>.4404</a:t>
            </a:r>
          </a:p>
          <a:p>
            <a:r>
              <a:rPr lang="ja-JP" altLang="en-US" sz="1400"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(316L)</a:t>
            </a:r>
          </a:p>
          <a:p>
            <a:r>
              <a:rPr lang="ja-JP" altLang="en-US" sz="1400" dirty="0">
                <a:latin typeface="ＭＳ Ｐゴシック" panose="020B0600070205080204" pitchFamily="50" charset="-128"/>
                <a:ea typeface="ＭＳ Ｐゴシック" panose="020B0600070205080204" pitchFamily="50" charset="-128"/>
              </a:rPr>
              <a:t>　研磨仕上</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ja-JP" sz="1400" dirty="0">
                <a:latin typeface="ＭＳ Ｐゴシック" panose="020B0600070205080204" pitchFamily="50" charset="-128"/>
                <a:ea typeface="ＭＳ Ｐゴシック" panose="020B0600070205080204" pitchFamily="50" charset="-128"/>
              </a:rPr>
              <a:t>高さ</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102m</a:t>
            </a:r>
          </a:p>
          <a:p>
            <a:r>
              <a:rPr lang="ja-JP" altLang="en-US" sz="1400" dirty="0">
                <a:latin typeface="ＭＳ Ｐゴシック" panose="020B0600070205080204" pitchFamily="50" charset="-128"/>
                <a:ea typeface="ＭＳ Ｐゴシック" panose="020B0600070205080204" pitchFamily="50" charset="-128"/>
              </a:rPr>
              <a:t>　</a:t>
            </a:r>
            <a:r>
              <a:rPr lang="ja-JP" altLang="ja-JP" sz="1400" dirty="0">
                <a:latin typeface="ＭＳ Ｐゴシック" panose="020B0600070205080204" pitchFamily="50" charset="-128"/>
                <a:ea typeface="ＭＳ Ｐゴシック" panose="020B0600070205080204" pitchFamily="50" charset="-128"/>
              </a:rPr>
              <a:t>球径</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φ18m</a:t>
            </a:r>
            <a:endParaRPr lang="nl-BE"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重量：</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2400</a:t>
            </a:r>
            <a:r>
              <a:rPr lang="ja-JP" altLang="en-US" sz="1400" dirty="0">
                <a:latin typeface="ＭＳ Ｐゴシック" panose="020B0600070205080204" pitchFamily="50" charset="-128"/>
                <a:ea typeface="ＭＳ Ｐゴシック" panose="020B0600070205080204" pitchFamily="50" charset="-128"/>
              </a:rPr>
              <a:t>㌧</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1958</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10" name="Slide Number Placeholder 2">
            <a:extLst>
              <a:ext uri="{FF2B5EF4-FFF2-40B4-BE49-F238E27FC236}">
                <a16:creationId xmlns:a16="http://schemas.microsoft.com/office/drawing/2014/main" id="{B0D509D0-D985-40A1-BEC0-685A887DD3B5}"/>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3</a:t>
            </a:fld>
            <a:endParaRPr lang="fr-FR" dirty="0"/>
          </a:p>
        </p:txBody>
      </p:sp>
    </p:spTree>
    <p:extLst>
      <p:ext uri="{BB962C8B-B14F-4D97-AF65-F5344CB8AC3E}">
        <p14:creationId xmlns:p14="http://schemas.microsoft.com/office/powerpoint/2010/main" val="193977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err="1">
                <a:latin typeface="MS Gothic" panose="020B0609070205080204" pitchFamily="49" charset="-128"/>
                <a:ea typeface="MS Gothic" panose="020B0609070205080204" pitchFamily="49" charset="-128"/>
              </a:rPr>
              <a:t>References</a:t>
            </a:r>
            <a:r>
              <a:rPr lang="fr-FR" sz="3600" dirty="0">
                <a:latin typeface="MS Gothic" panose="020B0609070205080204" pitchFamily="49" charset="-128"/>
                <a:ea typeface="MS Gothic" panose="020B0609070205080204" pitchFamily="49" charset="-128"/>
              </a:rPr>
              <a:t> Art   (3/3)</a:t>
            </a:r>
          </a:p>
        </p:txBody>
      </p:sp>
      <p:sp>
        <p:nvSpPr>
          <p:cNvPr id="3" name="Content Placeholder 2"/>
          <p:cNvSpPr>
            <a:spLocks noGrp="1"/>
          </p:cNvSpPr>
          <p:nvPr>
            <p:ph idx="1"/>
          </p:nvPr>
        </p:nvSpPr>
        <p:spPr/>
        <p:txBody>
          <a:bodyPr>
            <a:noAutofit/>
          </a:bodyPr>
          <a:lstStyle/>
          <a:p>
            <a:pPr marL="514350" indent="-514350">
              <a:buFont typeface="+mj-lt"/>
              <a:buAutoNum type="arabicPeriod" startAt="29"/>
            </a:pPr>
            <a:r>
              <a:rPr lang="en-US" sz="1600" dirty="0">
                <a:latin typeface="MS Gothic" panose="020B0609070205080204" pitchFamily="49" charset="-128"/>
                <a:ea typeface="MS Gothic" panose="020B0609070205080204" pitchFamily="49" charset="-128"/>
                <a:hlinkClick r:id="rId2"/>
              </a:rPr>
              <a:t>https://mymodernmet.com/wire-sculptures-martin-debenham/</a:t>
            </a:r>
            <a:r>
              <a:rPr lang="en-US" sz="1600" dirty="0">
                <a:latin typeface="MS Gothic" panose="020B0609070205080204" pitchFamily="49" charset="-128"/>
                <a:ea typeface="MS Gothic" panose="020B0609070205080204" pitchFamily="49" charset="-128"/>
              </a:rPr>
              <a:t> </a:t>
            </a:r>
          </a:p>
          <a:p>
            <a:pPr marL="514350" indent="-514350">
              <a:buFont typeface="+mj-lt"/>
              <a:buAutoNum type="arabicPeriod" startAt="29"/>
            </a:pPr>
            <a:r>
              <a:rPr lang="fr-FR" sz="1600" dirty="0">
                <a:latin typeface="MS Gothic" panose="020B0609070205080204" pitchFamily="49" charset="-128"/>
                <a:ea typeface="MS Gothic" panose="020B0609070205080204" pitchFamily="49" charset="-128"/>
                <a:hlinkClick r:id="rId3"/>
              </a:rPr>
              <a:t>http://www.gahr-metalart.com/artworks/metal_wall_art.htm</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startAt="29"/>
            </a:pPr>
            <a:r>
              <a:rPr lang="fr-FR" sz="1600" dirty="0">
                <a:latin typeface="MS Gothic" panose="020B0609070205080204" pitchFamily="49" charset="-128"/>
                <a:ea typeface="MS Gothic" panose="020B0609070205080204" pitchFamily="49" charset="-128"/>
                <a:hlinkClick r:id="rId4"/>
              </a:rPr>
              <a:t>http://www.ralfonso.com</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startAt="29"/>
            </a:pPr>
            <a:r>
              <a:rPr lang="en-GB" sz="1600" dirty="0">
                <a:latin typeface="MS Gothic" panose="020B0609070205080204" pitchFamily="49" charset="-128"/>
                <a:ea typeface="MS Gothic" panose="020B0609070205080204" pitchFamily="49" charset="-128"/>
                <a:hlinkClick r:id="rId5"/>
              </a:rPr>
              <a:t>https://mymodernmet.com/sun-hyuk-kim-stainless-steel-sculptures/</a:t>
            </a:r>
            <a:endParaRPr lang="en-GB" sz="1600" dirty="0">
              <a:latin typeface="MS Gothic" panose="020B0609070205080204" pitchFamily="49" charset="-128"/>
              <a:ea typeface="MS Gothic" panose="020B0609070205080204" pitchFamily="49" charset="-128"/>
              <a:hlinkClick r:id="rId6"/>
            </a:endParaRPr>
          </a:p>
          <a:p>
            <a:pPr marL="514350" indent="-514350">
              <a:buFont typeface="+mj-lt"/>
              <a:buAutoNum type="arabicPeriod" startAt="29"/>
            </a:pPr>
            <a:r>
              <a:rPr lang="en-GB" sz="1600" dirty="0">
                <a:latin typeface="MS Gothic" panose="020B0609070205080204" pitchFamily="49" charset="-128"/>
                <a:ea typeface="MS Gothic" panose="020B0609070205080204" pitchFamily="49" charset="-128"/>
                <a:hlinkClick r:id="rId6"/>
              </a:rPr>
              <a:t>https://www.sunhyuk.com/sculpture</a:t>
            </a:r>
            <a:endParaRPr lang="fr-FR" sz="1600" dirty="0">
              <a:latin typeface="MS Gothic" panose="020B0609070205080204" pitchFamily="49" charset="-128"/>
              <a:ea typeface="MS Gothic" panose="020B0609070205080204" pitchFamily="49" charset="-128"/>
            </a:endParaRPr>
          </a:p>
        </p:txBody>
      </p:sp>
      <p:sp>
        <p:nvSpPr>
          <p:cNvPr id="5" name="Slide Number Placeholder 2">
            <a:extLst>
              <a:ext uri="{FF2B5EF4-FFF2-40B4-BE49-F238E27FC236}">
                <a16:creationId xmlns:a16="http://schemas.microsoft.com/office/drawing/2014/main" id="{C3A5AFFF-57EB-4470-89E7-3A8267647FD0}"/>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latin typeface="MS Gothic" panose="020B0609070205080204" pitchFamily="49" charset="-128"/>
                <a:ea typeface="MS Gothic" panose="020B0609070205080204" pitchFamily="49" charset="-128"/>
              </a:rPr>
              <a:t>30</a:t>
            </a:fld>
            <a:endParaRPr lang="fr-FR" dirty="0">
              <a:latin typeface="MS Gothic" panose="020B0609070205080204" pitchFamily="49" charset="-128"/>
              <a:ea typeface="MS Gothic" panose="020B0609070205080204" pitchFamily="49" charset="-128"/>
            </a:endParaRPr>
          </a:p>
        </p:txBody>
      </p:sp>
      <p:sp>
        <p:nvSpPr>
          <p:cNvPr id="6" name="Rectangle 5">
            <a:extLst>
              <a:ext uri="{FF2B5EF4-FFF2-40B4-BE49-F238E27FC236}">
                <a16:creationId xmlns:a16="http://schemas.microsoft.com/office/drawing/2014/main" id="{DF763B1A-DAE7-4751-B38C-46A14BD5C0A2}"/>
              </a:ext>
            </a:extLst>
          </p:cNvPr>
          <p:cNvSpPr/>
          <p:nvPr/>
        </p:nvSpPr>
        <p:spPr>
          <a:xfrm rot="1322741">
            <a:off x="7083351" y="556922"/>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latin typeface="MS Gothic" panose="020B0609070205080204" pitchFamily="49" charset="-128"/>
                <a:ea typeface="MS Gothic" panose="020B0609070205080204" pitchFamily="49" charset="-128"/>
              </a:rPr>
              <a:t>UPDATED 2019!</a:t>
            </a:r>
            <a:endParaRPr lang="en-US" b="1" dirty="0">
              <a:solidFill>
                <a:srgbClr val="FF00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21146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 y="5103807"/>
            <a:ext cx="8535688" cy="566738"/>
          </a:xfrm>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設計者</a:t>
            </a:r>
            <a:r>
              <a:rPr lang="en-US" sz="2800" dirty="0">
                <a:latin typeface="ＭＳ Ｐゴシック" panose="020B0600070205080204" pitchFamily="50" charset="-128"/>
                <a:ea typeface="ＭＳ Ｐゴシック" panose="020B0600070205080204" pitchFamily="50" charset="-128"/>
              </a:rPr>
              <a:t>: E. Saarinen Engineer: H. </a:t>
            </a:r>
            <a:r>
              <a:rPr lang="en-US" sz="2800" dirty="0" err="1">
                <a:latin typeface="ＭＳ Ｐゴシック" panose="020B0600070205080204" pitchFamily="50" charset="-128"/>
                <a:ea typeface="ＭＳ Ｐゴシック" panose="020B0600070205080204" pitchFamily="50" charset="-128"/>
              </a:rPr>
              <a:t>Bandel</a:t>
            </a:r>
            <a:r>
              <a:rPr lang="en-US" sz="2800" dirty="0">
                <a:latin typeface="ＭＳ Ｐゴシック" panose="020B0600070205080204" pitchFamily="50" charset="-128"/>
                <a:ea typeface="ＭＳ Ｐゴシック" panose="020B0600070205080204" pitchFamily="50" charset="-128"/>
              </a:rPr>
              <a:t>: </a:t>
            </a:r>
            <a:r>
              <a:rPr lang="fr-FR" sz="2800" dirty="0">
                <a:latin typeface="ＭＳ Ｐゴシック" panose="020B0600070205080204" pitchFamily="50" charset="-128"/>
                <a:ea typeface="ＭＳ Ｐゴシック" panose="020B0600070205080204" pitchFamily="50" charset="-128"/>
              </a:rPr>
              <a:t>Gateway Arch</a:t>
            </a:r>
            <a:r>
              <a:rPr lang="ja-JP" altLang="en-US" sz="2800" dirty="0">
                <a:latin typeface="ＭＳ Ｐゴシック" panose="020B0600070205080204" pitchFamily="50" charset="-128"/>
                <a:ea typeface="ＭＳ Ｐゴシック" panose="020B0600070205080204" pitchFamily="50" charset="-128"/>
              </a:rPr>
              <a:t>（ゲートウエイアーチ）</a:t>
            </a:r>
            <a:r>
              <a:rPr lang="en-GB" altLang="ja-JP" sz="2800" baseline="30000" dirty="0">
                <a:latin typeface="ＭＳ Ｐゴシック" panose="020B0600070205080204" pitchFamily="50" charset="-128"/>
                <a:ea typeface="ＭＳ Ｐゴシック" panose="020B0600070205080204" pitchFamily="50" charset="-128"/>
              </a:rPr>
              <a:t>5,6</a:t>
            </a:r>
            <a:endParaRPr lang="fr-FR" sz="2800" baseline="30000" dirty="0">
              <a:latin typeface="ＭＳ Ｐゴシック" panose="020B0600070205080204" pitchFamily="50" charset="-128"/>
              <a:ea typeface="ＭＳ Ｐゴシック" panose="020B0600070205080204" pitchFamily="50" charset="-128"/>
            </a:endParaRPr>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7200000" cy="47788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7504" y="5791564"/>
            <a:ext cx="8136904" cy="954107"/>
          </a:xfrm>
          <a:prstGeom prst="rect">
            <a:avLst/>
          </a:prstGeom>
          <a:noFill/>
        </p:spPr>
        <p:txBody>
          <a:bodyPr wrap="square" rtlCol="0">
            <a:spAutoFit/>
          </a:bodyPr>
          <a:lstStyle/>
          <a:p>
            <a:pPr algn="just"/>
            <a:r>
              <a:rPr lang="ja-JP" altLang="ja-JP" sz="1400" b="1" dirty="0">
                <a:latin typeface="ＭＳ Ｐゴシック" panose="020B0600070205080204" pitchFamily="50" charset="-128"/>
                <a:ea typeface="ＭＳ Ｐゴシック" panose="020B0600070205080204" pitchFamily="50" charset="-128"/>
                <a:cs typeface="Times New Roman"/>
              </a:rPr>
              <a:t>米国西部への進出の先駆けとなった開拓者に相応しく、かつ恒久的な公共記念建造物として創られたこの米国</a:t>
            </a:r>
            <a:r>
              <a:rPr lang="en-US" altLang="ja-JP" sz="1400" b="1" dirty="0">
                <a:latin typeface="ＭＳ Ｐゴシック" panose="020B0600070205080204" pitchFamily="50" charset="-128"/>
                <a:ea typeface="ＭＳ Ｐゴシック" panose="020B0600070205080204" pitchFamily="50" charset="-128"/>
                <a:cs typeface="Times New Roman"/>
              </a:rPr>
              <a:t>Missouri</a:t>
            </a:r>
            <a:r>
              <a:rPr lang="ja-JP" altLang="ja-JP" sz="1400" b="1" dirty="0">
                <a:latin typeface="ＭＳ Ｐゴシック" panose="020B0600070205080204" pitchFamily="50" charset="-128"/>
                <a:ea typeface="ＭＳ Ｐゴシック" panose="020B0600070205080204" pitchFamily="50" charset="-128"/>
                <a:cs typeface="Times New Roman"/>
              </a:rPr>
              <a:t>（ミズーリ）州、</a:t>
            </a:r>
            <a:r>
              <a:rPr lang="en-US" altLang="ja-JP" sz="1400" b="1" dirty="0">
                <a:latin typeface="ＭＳ Ｐゴシック" panose="020B0600070205080204" pitchFamily="50" charset="-128"/>
                <a:ea typeface="ＭＳ Ｐゴシック" panose="020B0600070205080204" pitchFamily="50" charset="-128"/>
                <a:cs typeface="Times New Roman"/>
              </a:rPr>
              <a:t>St Louis </a:t>
            </a:r>
            <a:r>
              <a:rPr lang="ja-JP" altLang="ja-JP" sz="1400" b="1" dirty="0">
                <a:latin typeface="ＭＳ Ｐゴシック" panose="020B0600070205080204" pitchFamily="50" charset="-128"/>
                <a:ea typeface="ＭＳ Ｐゴシック" panose="020B0600070205080204" pitchFamily="50" charset="-128"/>
                <a:cs typeface="Times New Roman"/>
              </a:rPr>
              <a:t>（セント・ルイス）のゲートウェイ・アーチは世界で最も高いアーチで、セント・ルイスのシンボルとなっている。総重量は</a:t>
            </a:r>
            <a:r>
              <a:rPr lang="en-US" altLang="ja-JP" sz="1400" b="1" dirty="0">
                <a:latin typeface="ＭＳ Ｐゴシック" panose="020B0600070205080204" pitchFamily="50" charset="-128"/>
                <a:ea typeface="ＭＳ Ｐゴシック" panose="020B0600070205080204" pitchFamily="50" charset="-128"/>
                <a:cs typeface="Times New Roman"/>
              </a:rPr>
              <a:t>4164</a:t>
            </a:r>
            <a:r>
              <a:rPr lang="ja-JP" altLang="ja-JP" sz="1400" b="1" dirty="0">
                <a:latin typeface="ＭＳ Ｐゴシック" panose="020B0600070205080204" pitchFamily="50" charset="-128"/>
                <a:ea typeface="ＭＳ Ｐゴシック" panose="020B0600070205080204" pitchFamily="50" charset="-128"/>
                <a:cs typeface="Times New Roman"/>
              </a:rPr>
              <a:t>トン、このうち</a:t>
            </a:r>
            <a:r>
              <a:rPr lang="en-US" altLang="ja-JP" sz="1400" b="1" dirty="0">
                <a:latin typeface="ＭＳ Ｐゴシック" panose="020B0600070205080204" pitchFamily="50" charset="-128"/>
                <a:ea typeface="ＭＳ Ｐゴシック" panose="020B0600070205080204" pitchFamily="50" charset="-128"/>
                <a:cs typeface="Times New Roman"/>
              </a:rPr>
              <a:t>803</a:t>
            </a:r>
            <a:r>
              <a:rPr lang="ja-JP" altLang="ja-JP" sz="1400" b="1" dirty="0">
                <a:latin typeface="ＭＳ Ｐゴシック" panose="020B0600070205080204" pitchFamily="50" charset="-128"/>
                <a:ea typeface="ＭＳ Ｐゴシック" panose="020B0600070205080204" pitchFamily="50" charset="-128"/>
                <a:cs typeface="Times New Roman"/>
              </a:rPr>
              <a:t>トンには</a:t>
            </a:r>
            <a:r>
              <a:rPr lang="en-US" altLang="ja-JP" sz="1400" b="1" dirty="0">
                <a:latin typeface="ＭＳ Ｐゴシック" panose="020B0600070205080204" pitchFamily="50" charset="-128"/>
                <a:ea typeface="ＭＳ Ｐゴシック" panose="020B0600070205080204" pitchFamily="50" charset="-128"/>
                <a:cs typeface="Times New Roman"/>
              </a:rPr>
              <a:t>AISI304</a:t>
            </a:r>
            <a:r>
              <a:rPr lang="ja-JP" altLang="ja-JP" sz="1400" b="1" dirty="0">
                <a:latin typeface="ＭＳ Ｐゴシック" panose="020B0600070205080204" pitchFamily="50" charset="-128"/>
                <a:ea typeface="ＭＳ Ｐゴシック" panose="020B0600070205080204" pitchFamily="50" charset="-128"/>
                <a:cs typeface="Times New Roman"/>
              </a:rPr>
              <a:t>のクラッド鋼板が使用されている。</a:t>
            </a:r>
            <a:endParaRPr lang="en-US" sz="1400" b="1" dirty="0">
              <a:latin typeface="ＭＳ Ｐゴシック" panose="020B0600070205080204" pitchFamily="50" charset="-128"/>
              <a:ea typeface="ＭＳ Ｐゴシック" panose="020B0600070205080204" pitchFamily="50" charset="-128"/>
            </a:endParaRPr>
          </a:p>
        </p:txBody>
      </p:sp>
      <p:sp>
        <p:nvSpPr>
          <p:cNvPr id="7" name="TextBox 6"/>
          <p:cNvSpPr txBox="1"/>
          <p:nvPr/>
        </p:nvSpPr>
        <p:spPr>
          <a:xfrm>
            <a:off x="7197566" y="0"/>
            <a:ext cx="1622906" cy="2677656"/>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セントルイス</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USA</a:t>
            </a:r>
            <a:r>
              <a:rPr lang="ja-JP" altLang="en-US" sz="1400" dirty="0">
                <a:latin typeface="ＭＳ Ｐゴシック" panose="020B0600070205080204" pitchFamily="50" charset="-128"/>
                <a:ea typeface="ＭＳ Ｐゴシック" panose="020B0600070205080204" pitchFamily="50" charset="-128"/>
              </a:rPr>
              <a:t>）</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nl-BE"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AISI 304</a:t>
            </a:r>
          </a:p>
          <a:p>
            <a:r>
              <a:rPr lang="ja-JP" altLang="en-US" sz="1400" dirty="0">
                <a:latin typeface="ＭＳ Ｐゴシック" panose="020B0600070205080204" pitchFamily="50" charset="-128"/>
                <a:ea typeface="ＭＳ Ｐゴシック" panose="020B0600070205080204" pitchFamily="50" charset="-128"/>
              </a:rPr>
              <a:t>　クラッド鋼板</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高さ　</a:t>
            </a:r>
            <a:r>
              <a:rPr lang="nl-BE" sz="1400" dirty="0">
                <a:latin typeface="ＭＳ Ｐゴシック" panose="020B0600070205080204" pitchFamily="50" charset="-128"/>
                <a:ea typeface="ＭＳ Ｐゴシック" panose="020B0600070205080204" pitchFamily="50" charset="-128"/>
              </a:rPr>
              <a:t>192m </a:t>
            </a:r>
          </a:p>
          <a:p>
            <a:r>
              <a:rPr lang="ja-JP" altLang="en-US" sz="1400" b="1" dirty="0">
                <a:latin typeface="ＭＳ Ｐゴシック" panose="020B0600070205080204" pitchFamily="50" charset="-128"/>
                <a:ea typeface="ＭＳ Ｐゴシック" panose="020B0600070205080204" pitchFamily="50" charset="-128"/>
              </a:rPr>
              <a:t>重量：</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4,164 </a:t>
            </a:r>
            <a:r>
              <a:rPr lang="ja-JP" altLang="en-US" sz="1400" dirty="0">
                <a:latin typeface="ＭＳ Ｐゴシック" panose="020B0600070205080204" pitchFamily="50" charset="-128"/>
                <a:ea typeface="ＭＳ Ｐゴシック" panose="020B0600070205080204" pitchFamily="50" charset="-128"/>
              </a:rPr>
              <a:t>㌧</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1965</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9" name="Slide Number Placeholder 2">
            <a:extLst>
              <a:ext uri="{FF2B5EF4-FFF2-40B4-BE49-F238E27FC236}">
                <a16:creationId xmlns:a16="http://schemas.microsoft.com/office/drawing/2014/main" id="{A1F18BD6-6BEE-410B-8EC8-259C5F22CE5E}"/>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4</a:t>
            </a:fld>
            <a:endParaRPr lang="fr-FR" dirty="0"/>
          </a:p>
        </p:txBody>
      </p:sp>
    </p:spTree>
    <p:extLst>
      <p:ext uri="{BB962C8B-B14F-4D97-AF65-F5344CB8AC3E}">
        <p14:creationId xmlns:p14="http://schemas.microsoft.com/office/powerpoint/2010/main" val="417428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57" y="5219082"/>
            <a:ext cx="7799219" cy="405265"/>
          </a:xfrm>
        </p:spPr>
        <p:txBody>
          <a:bodyPr>
            <a:noAutofit/>
          </a:bodyPr>
          <a:lstStyle/>
          <a:p>
            <a:r>
              <a:rPr lang="fr-FR" sz="2800" dirty="0">
                <a:latin typeface="ＭＳ Ｐゴシック" panose="020B0600070205080204" pitchFamily="50" charset="-128"/>
                <a:ea typeface="ＭＳ Ｐゴシック" panose="020B0600070205080204" pitchFamily="50" charset="-128"/>
              </a:rPr>
              <a:t>Sir Anish Kapoor: Cloud Gate</a:t>
            </a:r>
            <a:r>
              <a:rPr lang="ja-JP" altLang="en-US" sz="2800" dirty="0">
                <a:latin typeface="ＭＳ Ｐゴシック" panose="020B0600070205080204" pitchFamily="50" charset="-128"/>
                <a:ea typeface="ＭＳ Ｐゴシック" panose="020B0600070205080204" pitchFamily="50" charset="-128"/>
              </a:rPr>
              <a:t>（クラウドゲート）</a:t>
            </a:r>
            <a:r>
              <a:rPr lang="en-GB" altLang="ja-JP" sz="2800" baseline="30000" dirty="0">
                <a:latin typeface="ＭＳ Ｐゴシック" panose="020B0600070205080204" pitchFamily="50" charset="-128"/>
                <a:ea typeface="ＭＳ Ｐゴシック" panose="020B0600070205080204" pitchFamily="50" charset="-128"/>
              </a:rPr>
              <a:t>7,8</a:t>
            </a:r>
            <a:endParaRPr lang="fr-FR" sz="2800" baseline="30000" dirty="0">
              <a:latin typeface="ＭＳ Ｐゴシック" panose="020B0600070205080204" pitchFamily="50" charset="-128"/>
              <a:ea typeface="ＭＳ Ｐゴシック" panose="020B0600070205080204" pitchFamily="50" charset="-128"/>
            </a:endParaRPr>
          </a:p>
        </p:txBody>
      </p:sp>
      <p:pic>
        <p:nvPicPr>
          <p:cNvPr id="4101"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4" y="0"/>
            <a:ext cx="6878690" cy="51590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948264" y="-4792"/>
            <a:ext cx="2016224" cy="2677656"/>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シカゴ</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USA</a:t>
            </a:r>
            <a:r>
              <a:rPr lang="ja-JP" altLang="en-US" sz="1400" dirty="0">
                <a:latin typeface="ＭＳ Ｐゴシック" panose="020B0600070205080204" pitchFamily="50" charset="-128"/>
                <a:ea typeface="ＭＳ Ｐゴシック" panose="020B0600070205080204" pitchFamily="50" charset="-128"/>
              </a:rPr>
              <a:t>）</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a:latin typeface="ＭＳ Ｐゴシック" panose="020B0600070205080204" pitchFamily="50" charset="-128"/>
                <a:ea typeface="ＭＳ Ｐゴシック" panose="020B0600070205080204" pitchFamily="50" charset="-128"/>
              </a:rPr>
              <a:t>316</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研磨仕上</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10m×20m×13m</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重量：</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110</a:t>
            </a:r>
            <a:r>
              <a:rPr lang="nl-BE"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2004</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8" name="Title 1"/>
          <p:cNvSpPr txBox="1">
            <a:spLocks/>
          </p:cNvSpPr>
          <p:nvPr/>
        </p:nvSpPr>
        <p:spPr>
          <a:xfrm>
            <a:off x="94303" y="6060112"/>
            <a:ext cx="7020273"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fr-FR" dirty="0"/>
          </a:p>
        </p:txBody>
      </p:sp>
      <p:sp>
        <p:nvSpPr>
          <p:cNvPr id="4" name="正方形/長方形 3"/>
          <p:cNvSpPr/>
          <p:nvPr/>
        </p:nvSpPr>
        <p:spPr>
          <a:xfrm>
            <a:off x="179512" y="5588835"/>
            <a:ext cx="8424935" cy="1169551"/>
          </a:xfrm>
          <a:prstGeom prst="rect">
            <a:avLst/>
          </a:prstGeom>
        </p:spPr>
        <p:txBody>
          <a:bodyPr wrap="square">
            <a:spAutoFit/>
          </a:bodyPr>
          <a:lstStyle/>
          <a:p>
            <a:r>
              <a:rPr lang="ja-JP" altLang="ja-JP" sz="1400" b="1" dirty="0">
                <a:latin typeface="ＭＳ Ｐゴシック" panose="020B0600070205080204" pitchFamily="50" charset="-128"/>
                <a:ea typeface="ＭＳ Ｐゴシック" panose="020B0600070205080204" pitchFamily="50" charset="-128"/>
                <a:cs typeface="Times New Roman"/>
              </a:rPr>
              <a:t>クラウド・ゲート は英国の建築家</a:t>
            </a:r>
            <a:r>
              <a:rPr lang="en-US" altLang="ja-JP" sz="1400" b="1" dirty="0">
                <a:latin typeface="ＭＳ Ｐゴシック" panose="020B0600070205080204" pitchFamily="50" charset="-128"/>
                <a:ea typeface="ＭＳ Ｐゴシック" panose="020B0600070205080204" pitchFamily="50" charset="-128"/>
                <a:cs typeface="Times New Roman"/>
              </a:rPr>
              <a:t>Anish Kapoor</a:t>
            </a:r>
            <a:r>
              <a:rPr lang="ja-JP" altLang="ja-JP" sz="1400" b="1" dirty="0">
                <a:latin typeface="ＭＳ Ｐゴシック" panose="020B0600070205080204" pitchFamily="50" charset="-128"/>
                <a:ea typeface="ＭＳ Ｐゴシック" panose="020B0600070205080204" pitchFamily="50" charset="-128"/>
                <a:cs typeface="Times New Roman"/>
              </a:rPr>
              <a:t>の米国における最初の野外設置作品である。この重さ</a:t>
            </a:r>
            <a:r>
              <a:rPr lang="en-US" altLang="ja-JP" sz="1400" b="1" dirty="0">
                <a:latin typeface="ＭＳ Ｐゴシック" panose="020B0600070205080204" pitchFamily="50" charset="-128"/>
                <a:ea typeface="ＭＳ Ｐゴシック" panose="020B0600070205080204" pitchFamily="50" charset="-128"/>
                <a:cs typeface="Times New Roman"/>
              </a:rPr>
              <a:t>110</a:t>
            </a:r>
            <a:r>
              <a:rPr lang="ja-JP" altLang="ja-JP" sz="1400" b="1" dirty="0">
                <a:latin typeface="ＭＳ Ｐゴシック" panose="020B0600070205080204" pitchFamily="50" charset="-128"/>
                <a:ea typeface="ＭＳ Ｐゴシック" panose="020B0600070205080204" pitchFamily="50" charset="-128"/>
                <a:cs typeface="Times New Roman"/>
              </a:rPr>
              <a:t>トンで楕円形の建造物は高度研磨のステンレス厚板が継ぎ目なく鍛造され、シカゴの有名な高層ビル街とさらに上の雲を映し出している。高さ</a:t>
            </a:r>
            <a:r>
              <a:rPr lang="en-US" altLang="ja-JP" sz="1400" b="1" dirty="0">
                <a:latin typeface="ＭＳ Ｐゴシック" panose="020B0600070205080204" pitchFamily="50" charset="-128"/>
                <a:ea typeface="ＭＳ Ｐゴシック" panose="020B0600070205080204" pitchFamily="50" charset="-128"/>
                <a:cs typeface="Times New Roman"/>
              </a:rPr>
              <a:t>12 ft.</a:t>
            </a:r>
            <a:r>
              <a:rPr lang="ja-JP" altLang="ja-JP" sz="1400" b="1" dirty="0">
                <a:latin typeface="ＭＳ Ｐゴシック" panose="020B0600070205080204" pitchFamily="50" charset="-128"/>
                <a:ea typeface="ＭＳ Ｐゴシック" panose="020B0600070205080204" pitchFamily="50" charset="-128"/>
                <a:cs typeface="Times New Roman"/>
              </a:rPr>
              <a:t>のアーチは建造物の下に作られた凸型の部屋への「門」となっており、観光客は建造物の鏡のような表面を触って、色々な角度から自身の姿が映し出されるのを見ることができる。液体水銀をモチーフとした同建造物はこの種のものでは世界最大級であ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0" name="Slide Number Placeholder 2">
            <a:extLst>
              <a:ext uri="{FF2B5EF4-FFF2-40B4-BE49-F238E27FC236}">
                <a16:creationId xmlns:a16="http://schemas.microsoft.com/office/drawing/2014/main" id="{A86B5449-595A-4F53-83E0-10AE666B0C0C}"/>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5</a:t>
            </a:fld>
            <a:endParaRPr lang="fr-FR" dirty="0"/>
          </a:p>
        </p:txBody>
      </p:sp>
    </p:spTree>
    <p:extLst>
      <p:ext uri="{BB962C8B-B14F-4D97-AF65-F5344CB8AC3E}">
        <p14:creationId xmlns:p14="http://schemas.microsoft.com/office/powerpoint/2010/main" val="206892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 y="5462146"/>
            <a:ext cx="7200000" cy="405264"/>
          </a:xfrm>
        </p:spPr>
        <p:txBody>
          <a:bodyPr>
            <a:normAutofit/>
          </a:bodyPr>
          <a:lstStyle/>
          <a:p>
            <a:r>
              <a:rPr lang="fr-FR" sz="1800" dirty="0">
                <a:latin typeface="ＭＳ Ｐゴシック" panose="020B0600070205080204" pitchFamily="50" charset="-128"/>
                <a:ea typeface="ＭＳ Ｐゴシック" panose="020B0600070205080204" pitchFamily="50" charset="-128"/>
              </a:rPr>
              <a:t>Anilore Banon: Les Braves</a:t>
            </a:r>
            <a:r>
              <a:rPr lang="ja-JP" altLang="en-US" sz="1800" dirty="0">
                <a:latin typeface="ＭＳ Ｐゴシック" panose="020B0600070205080204" pitchFamily="50" charset="-128"/>
                <a:ea typeface="ＭＳ Ｐゴシック" panose="020B0600070205080204" pitchFamily="50" charset="-128"/>
              </a:rPr>
              <a:t>（勇者達） </a:t>
            </a:r>
            <a:r>
              <a:rPr lang="en-GB" altLang="ja-JP" sz="1800" baseline="30000" dirty="0">
                <a:latin typeface="ＭＳ Ｐゴシック" panose="020B0600070205080204" pitchFamily="50" charset="-128"/>
                <a:ea typeface="ＭＳ Ｐゴシック" panose="020B0600070205080204" pitchFamily="50" charset="-128"/>
              </a:rPr>
              <a:t>9 - 11</a:t>
            </a:r>
            <a:endParaRPr lang="fr-FR" sz="1800" baseline="30000" dirty="0">
              <a:latin typeface="ＭＳ Ｐゴシック" panose="020B0600070205080204" pitchFamily="50" charset="-128"/>
              <a:ea typeface="ＭＳ Ｐゴシック" panose="020B0600070205080204" pitchFamily="50" charset="-128"/>
            </a:endParaRP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7200000" cy="54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197566" y="0"/>
            <a:ext cx="1622906" cy="2031325"/>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ノルマンディ</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（フランス）</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2205 </a:t>
            </a:r>
            <a:r>
              <a:rPr lang="ja-JP" altLang="en-US" sz="1200" dirty="0">
                <a:latin typeface="ＭＳ Ｐゴシック" panose="020B0600070205080204" pitchFamily="50" charset="-128"/>
                <a:ea typeface="ＭＳ Ｐゴシック" panose="020B0600070205080204" pitchFamily="50" charset="-128"/>
              </a:rPr>
              <a:t>＆</a:t>
            </a:r>
            <a:r>
              <a:rPr lang="nl-BE" sz="1200"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316L</a:t>
            </a: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高さ　</a:t>
            </a:r>
            <a:r>
              <a:rPr lang="nl-BE" sz="1400" dirty="0">
                <a:latin typeface="ＭＳ Ｐゴシック" panose="020B0600070205080204" pitchFamily="50" charset="-128"/>
                <a:ea typeface="ＭＳ Ｐゴシック" panose="020B0600070205080204" pitchFamily="50" charset="-128"/>
              </a:rPr>
              <a:t>9m </a:t>
            </a:r>
            <a:endParaRPr lang="nl-BE" sz="12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2004</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323528" y="5842337"/>
            <a:ext cx="7344816" cy="954107"/>
          </a:xfrm>
          <a:prstGeom prst="rect">
            <a:avLst/>
          </a:prstGeom>
        </p:spPr>
        <p:txBody>
          <a:bodyPr wrap="square">
            <a:spAutoFit/>
          </a:bodyPr>
          <a:lstStyle/>
          <a:p>
            <a:r>
              <a:rPr lang="ja-JP" altLang="ja-JP" sz="1400" b="1" dirty="0">
                <a:latin typeface="ＭＳ Ｐゴシック" panose="020B0600070205080204" pitchFamily="50" charset="-128"/>
                <a:ea typeface="ＭＳ Ｐゴシック" panose="020B0600070205080204" pitchFamily="50" charset="-128"/>
              </a:rPr>
              <a:t>この記念碑はフランス、</a:t>
            </a:r>
            <a:r>
              <a:rPr lang="en-US" altLang="ja-JP" sz="1400" b="1" dirty="0">
                <a:latin typeface="ＭＳ Ｐゴシック" panose="020B0600070205080204" pitchFamily="50" charset="-128"/>
                <a:ea typeface="ＭＳ Ｐゴシック" panose="020B0600070205080204" pitchFamily="50" charset="-128"/>
              </a:rPr>
              <a:t>Normandy</a:t>
            </a:r>
            <a:r>
              <a:rPr lang="ja-JP" altLang="ja-JP" sz="1400" b="1" dirty="0">
                <a:latin typeface="ＭＳ Ｐゴシック" panose="020B0600070205080204" pitchFamily="50" charset="-128"/>
                <a:ea typeface="ＭＳ Ｐゴシック" panose="020B0600070205080204" pitchFamily="50" charset="-128"/>
              </a:rPr>
              <a:t>（ノルマンディ）の</a:t>
            </a:r>
            <a:r>
              <a:rPr lang="en-US" altLang="ja-JP" sz="1400" b="1" dirty="0">
                <a:latin typeface="ＭＳ Ｐゴシック" panose="020B0600070205080204" pitchFamily="50" charset="-128"/>
                <a:ea typeface="ＭＳ Ｐゴシック" panose="020B0600070205080204" pitchFamily="50" charset="-128"/>
              </a:rPr>
              <a:t>St. Laurent-sur-</a:t>
            </a:r>
            <a:r>
              <a:rPr lang="en-US" altLang="ja-JP" sz="1400" b="1" dirty="0" err="1">
                <a:latin typeface="ＭＳ Ｐゴシック" panose="020B0600070205080204" pitchFamily="50" charset="-128"/>
                <a:ea typeface="ＭＳ Ｐゴシック" panose="020B0600070205080204" pitchFamily="50" charset="-128"/>
              </a:rPr>
              <a:t>Mer</a:t>
            </a:r>
            <a:r>
              <a:rPr lang="ja-JP" altLang="ja-JP" sz="1400" b="1" dirty="0">
                <a:latin typeface="ＭＳ Ｐゴシック" panose="020B0600070205080204" pitchFamily="50" charset="-128"/>
                <a:ea typeface="ＭＳ Ｐゴシック" panose="020B0600070205080204" pitchFamily="50" charset="-128"/>
              </a:rPr>
              <a:t>村にある</a:t>
            </a:r>
            <a:r>
              <a:rPr lang="en-US" altLang="ja-JP" sz="1400" b="1" dirty="0">
                <a:latin typeface="ＭＳ Ｐゴシック" panose="020B0600070205080204" pitchFamily="50" charset="-128"/>
                <a:ea typeface="ＭＳ Ｐゴシック" panose="020B0600070205080204" pitchFamily="50" charset="-128"/>
              </a:rPr>
              <a:t>Omaha Beach</a:t>
            </a:r>
            <a:r>
              <a:rPr lang="ja-JP" altLang="ja-JP" sz="1400" b="1" dirty="0">
                <a:latin typeface="ＭＳ Ｐゴシック" panose="020B0600070205080204" pitchFamily="50" charset="-128"/>
                <a:ea typeface="ＭＳ Ｐゴシック" panose="020B0600070205080204" pitchFamily="50" charset="-128"/>
              </a:rPr>
              <a:t>（オマハ・ビーチ）と呼ばれる海岸に設置され、</a:t>
            </a:r>
            <a:r>
              <a:rPr lang="en-US" altLang="ja-JP" sz="1400" b="1" dirty="0">
                <a:latin typeface="ＭＳ Ｐゴシック" panose="020B0600070205080204" pitchFamily="50" charset="-128"/>
                <a:ea typeface="ＭＳ Ｐゴシック" panose="020B0600070205080204" pitchFamily="50" charset="-128"/>
              </a:rPr>
              <a:t>D-</a:t>
            </a:r>
            <a:r>
              <a:rPr lang="ja-JP" altLang="ja-JP" sz="1400" b="1" dirty="0">
                <a:latin typeface="ＭＳ Ｐゴシック" panose="020B0600070205080204" pitchFamily="50" charset="-128"/>
                <a:ea typeface="ＭＳ Ｐゴシック" panose="020B0600070205080204" pitchFamily="50" charset="-128"/>
              </a:rPr>
              <a:t>ディとして知られる</a:t>
            </a:r>
            <a:r>
              <a:rPr lang="en-US" altLang="ja-JP" sz="1400" b="1" dirty="0">
                <a:latin typeface="ＭＳ Ｐゴシック" panose="020B0600070205080204" pitchFamily="50" charset="-128"/>
                <a:ea typeface="ＭＳ Ｐゴシック" panose="020B0600070205080204" pitchFamily="50" charset="-128"/>
              </a:rPr>
              <a:t>1944</a:t>
            </a:r>
            <a:r>
              <a:rPr lang="ja-JP" altLang="ja-JP" sz="1400" b="1" dirty="0">
                <a:latin typeface="ＭＳ Ｐゴシック" panose="020B0600070205080204" pitchFamily="50" charset="-128"/>
                <a:ea typeface="ＭＳ Ｐゴシック" panose="020B0600070205080204" pitchFamily="50" charset="-128"/>
              </a:rPr>
              <a:t>年</a:t>
            </a:r>
            <a:r>
              <a:rPr lang="en-US" altLang="ja-JP" sz="1400" b="1" dirty="0">
                <a:latin typeface="ＭＳ Ｐゴシック" panose="020B0600070205080204" pitchFamily="50" charset="-128"/>
                <a:ea typeface="ＭＳ Ｐゴシック" panose="020B0600070205080204" pitchFamily="50" charset="-128"/>
              </a:rPr>
              <a:t>6</a:t>
            </a:r>
            <a:r>
              <a:rPr lang="ja-JP" altLang="ja-JP" sz="1400" b="1" dirty="0">
                <a:latin typeface="ＭＳ Ｐゴシック" panose="020B0600070205080204" pitchFamily="50" charset="-128"/>
                <a:ea typeface="ＭＳ Ｐゴシック" panose="020B0600070205080204" pitchFamily="50" charset="-128"/>
              </a:rPr>
              <a:t>月</a:t>
            </a:r>
            <a:r>
              <a:rPr lang="en-US" altLang="ja-JP" sz="1400" b="1" dirty="0">
                <a:latin typeface="ＭＳ Ｐゴシック" panose="020B0600070205080204" pitchFamily="50" charset="-128"/>
                <a:ea typeface="ＭＳ Ｐゴシック" panose="020B0600070205080204" pitchFamily="50" charset="-128"/>
              </a:rPr>
              <a:t>6</a:t>
            </a:r>
            <a:r>
              <a:rPr lang="ja-JP" altLang="ja-JP" sz="1400" b="1" dirty="0">
                <a:latin typeface="ＭＳ Ｐゴシック" panose="020B0600070205080204" pitchFamily="50" charset="-128"/>
                <a:ea typeface="ＭＳ Ｐゴシック" panose="020B0600070205080204" pitchFamily="50" charset="-128"/>
              </a:rPr>
              <a:t>日、ノルマンディの海岸で戦死した兵士を記念するものである。ノルマンディ上陸</a:t>
            </a:r>
            <a:r>
              <a:rPr lang="en-US" altLang="ja-JP" sz="1400" b="1" dirty="0">
                <a:latin typeface="ＭＳ Ｐゴシック" panose="020B0600070205080204" pitchFamily="50" charset="-128"/>
                <a:ea typeface="ＭＳ Ｐゴシック" panose="020B0600070205080204" pitchFamily="50" charset="-128"/>
              </a:rPr>
              <a:t>60</a:t>
            </a:r>
            <a:r>
              <a:rPr lang="ja-JP" altLang="ja-JP" sz="1400" b="1" dirty="0">
                <a:latin typeface="ＭＳ Ｐゴシック" panose="020B0600070205080204" pitchFamily="50" charset="-128"/>
                <a:ea typeface="ＭＳ Ｐゴシック" panose="020B0600070205080204" pitchFamily="50" charset="-128"/>
              </a:rPr>
              <a:t>周年に合わせ</a:t>
            </a:r>
            <a:r>
              <a:rPr lang="en-US" altLang="ja-JP" sz="1400" b="1" dirty="0">
                <a:latin typeface="ＭＳ Ｐゴシック" panose="020B0600070205080204" pitchFamily="50" charset="-128"/>
                <a:ea typeface="ＭＳ Ｐゴシック" panose="020B0600070205080204" pitchFamily="50" charset="-128"/>
              </a:rPr>
              <a:t>2004</a:t>
            </a:r>
            <a:r>
              <a:rPr lang="ja-JP" altLang="ja-JP" sz="1400" b="1" dirty="0">
                <a:latin typeface="ＭＳ Ｐゴシック" panose="020B0600070205080204" pitchFamily="50" charset="-128"/>
                <a:ea typeface="ＭＳ Ｐゴシック" panose="020B0600070205080204" pitchFamily="50" charset="-128"/>
              </a:rPr>
              <a:t>年</a:t>
            </a:r>
            <a:r>
              <a:rPr lang="en-US" altLang="ja-JP" sz="1400" b="1" dirty="0">
                <a:latin typeface="ＭＳ Ｐゴシック" panose="020B0600070205080204" pitchFamily="50" charset="-128"/>
                <a:ea typeface="ＭＳ Ｐゴシック" panose="020B0600070205080204" pitchFamily="50" charset="-128"/>
              </a:rPr>
              <a:t>6</a:t>
            </a:r>
            <a:r>
              <a:rPr lang="ja-JP" altLang="ja-JP" sz="1400" b="1" dirty="0">
                <a:latin typeface="ＭＳ Ｐゴシック" panose="020B0600070205080204" pitchFamily="50" charset="-128"/>
                <a:ea typeface="ＭＳ Ｐゴシック" panose="020B0600070205080204" pitchFamily="50" charset="-128"/>
              </a:rPr>
              <a:t>月</a:t>
            </a:r>
            <a:r>
              <a:rPr lang="en-US" altLang="ja-JP" sz="1400" b="1" dirty="0">
                <a:latin typeface="ＭＳ Ｐゴシック" panose="020B0600070205080204" pitchFamily="50" charset="-128"/>
                <a:ea typeface="ＭＳ Ｐゴシック" panose="020B0600070205080204" pitchFamily="50" charset="-128"/>
              </a:rPr>
              <a:t>5</a:t>
            </a:r>
            <a:r>
              <a:rPr lang="ja-JP" altLang="ja-JP" sz="1400" b="1" dirty="0">
                <a:latin typeface="ＭＳ Ｐゴシック" panose="020B0600070205080204" pitchFamily="50" charset="-128"/>
                <a:ea typeface="ＭＳ Ｐゴシック" panose="020B0600070205080204" pitchFamily="50" charset="-128"/>
              </a:rPr>
              <a:t>日に除幕された。</a:t>
            </a:r>
          </a:p>
        </p:txBody>
      </p:sp>
      <p:sp>
        <p:nvSpPr>
          <p:cNvPr id="9" name="Slide Number Placeholder 2">
            <a:extLst>
              <a:ext uri="{FF2B5EF4-FFF2-40B4-BE49-F238E27FC236}">
                <a16:creationId xmlns:a16="http://schemas.microsoft.com/office/drawing/2014/main" id="{51057FE9-F83C-4098-83B6-7B99E505E70C}"/>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6</a:t>
            </a:fld>
            <a:endParaRPr lang="fr-FR" dirty="0"/>
          </a:p>
        </p:txBody>
      </p:sp>
    </p:spTree>
    <p:extLst>
      <p:ext uri="{BB962C8B-B14F-4D97-AF65-F5344CB8AC3E}">
        <p14:creationId xmlns:p14="http://schemas.microsoft.com/office/powerpoint/2010/main" val="284100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5" y="5144208"/>
            <a:ext cx="7200000" cy="566738"/>
          </a:xfrm>
        </p:spPr>
        <p:txBody>
          <a:bodyPr>
            <a:normAutofit/>
          </a:bodyPr>
          <a:lstStyle/>
          <a:p>
            <a:r>
              <a:rPr lang="fr-FR" sz="2800" dirty="0">
                <a:latin typeface="ＭＳ Ｐゴシック" panose="020B0600070205080204" pitchFamily="50" charset="-128"/>
                <a:ea typeface="ＭＳ Ｐゴシック" panose="020B0600070205080204" pitchFamily="50" charset="-128"/>
              </a:rPr>
              <a:t>Jaume </a:t>
            </a:r>
            <a:r>
              <a:rPr lang="fr-FR" sz="2800" dirty="0" err="1">
                <a:latin typeface="ＭＳ Ｐゴシック" panose="020B0600070205080204" pitchFamily="50" charset="-128"/>
                <a:ea typeface="ＭＳ Ｐゴシック" panose="020B0600070205080204" pitchFamily="50" charset="-128"/>
              </a:rPr>
              <a:t>Plensa</a:t>
            </a:r>
            <a:r>
              <a:rPr lang="fr-FR" sz="2800" dirty="0">
                <a:latin typeface="ＭＳ Ｐゴシック" panose="020B0600070205080204" pitchFamily="50" charset="-128"/>
                <a:ea typeface="ＭＳ Ｐゴシック" panose="020B0600070205080204" pitchFamily="50" charset="-128"/>
              </a:rPr>
              <a:t>: </a:t>
            </a:r>
            <a:r>
              <a:rPr lang="en-US" sz="2800" dirty="0">
                <a:latin typeface="ＭＳ Ｐゴシック" panose="020B0600070205080204" pitchFamily="50" charset="-128"/>
                <a:ea typeface="ＭＳ Ｐゴシック" panose="020B0600070205080204" pitchFamily="50" charset="-128"/>
              </a:rPr>
              <a:t>Mirror I and II</a:t>
            </a:r>
            <a:r>
              <a:rPr lang="ja-JP" altLang="ja-JP" sz="2800" dirty="0">
                <a:latin typeface="ＭＳ Ｐゴシック" panose="020B0600070205080204" pitchFamily="50" charset="-128"/>
                <a:ea typeface="ＭＳ Ｐゴシック" panose="020B0600070205080204" pitchFamily="50" charset="-128"/>
              </a:rPr>
              <a:t>（鏡</a:t>
            </a:r>
            <a:r>
              <a:rPr lang="en-US" altLang="ja-JP" sz="2800" dirty="0">
                <a:latin typeface="ＭＳ Ｐゴシック" panose="020B0600070205080204" pitchFamily="50" charset="-128"/>
                <a:ea typeface="ＭＳ Ｐゴシック" panose="020B0600070205080204" pitchFamily="50" charset="-128"/>
              </a:rPr>
              <a:t> I </a:t>
            </a:r>
            <a:r>
              <a:rPr lang="ja-JP" altLang="ja-JP" sz="2800" dirty="0">
                <a:latin typeface="ＭＳ Ｐゴシック" panose="020B0600070205080204" pitchFamily="50" charset="-128"/>
                <a:ea typeface="ＭＳ Ｐゴシック" panose="020B0600070205080204" pitchFamily="50" charset="-128"/>
              </a:rPr>
              <a:t>＆</a:t>
            </a:r>
            <a:r>
              <a:rPr lang="en-US" altLang="ja-JP" sz="2800" dirty="0">
                <a:latin typeface="ＭＳ Ｐゴシック" panose="020B0600070205080204" pitchFamily="50" charset="-128"/>
                <a:ea typeface="ＭＳ Ｐゴシック" panose="020B0600070205080204" pitchFamily="50" charset="-128"/>
              </a:rPr>
              <a:t> II</a:t>
            </a:r>
            <a:r>
              <a:rPr lang="ja-JP" altLang="ja-JP" sz="2800" dirty="0">
                <a:latin typeface="ＭＳ Ｐゴシック" panose="020B0600070205080204" pitchFamily="50" charset="-128"/>
                <a:ea typeface="ＭＳ Ｐゴシック" panose="020B0600070205080204" pitchFamily="50" charset="-128"/>
              </a:rPr>
              <a:t>）</a:t>
            </a:r>
            <a:r>
              <a:rPr lang="en-GB" altLang="ja-JP" sz="2800" dirty="0">
                <a:latin typeface="ＭＳ Ｐゴシック" panose="020B0600070205080204" pitchFamily="50" charset="-128"/>
                <a:ea typeface="ＭＳ Ｐゴシック" panose="020B0600070205080204" pitchFamily="50" charset="-128"/>
              </a:rPr>
              <a:t> </a:t>
            </a:r>
            <a:r>
              <a:rPr lang="en-GB" altLang="ja-JP" sz="2800" baseline="30000" dirty="0">
                <a:latin typeface="ＭＳ Ｐゴシック" panose="020B0600070205080204" pitchFamily="50" charset="-128"/>
                <a:ea typeface="ＭＳ Ｐゴシック" panose="020B0600070205080204" pitchFamily="50" charset="-128"/>
              </a:rPr>
              <a:t>12,13</a:t>
            </a:r>
            <a:endParaRPr lang="fr-FR" sz="2800" baseline="30000" dirty="0">
              <a:latin typeface="ＭＳ Ｐゴシック" panose="020B0600070205080204" pitchFamily="50" charset="-128"/>
              <a:ea typeface="ＭＳ Ｐゴシック" panose="020B0600070205080204" pitchFamily="50" charset="-128"/>
            </a:endParaRPr>
          </a:p>
        </p:txBody>
      </p:sp>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7069186" cy="5277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069186" y="0"/>
            <a:ext cx="2057400" cy="2246769"/>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オハイオ</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USA)</a:t>
            </a:r>
            <a:endParaRPr lang="nl-BE"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（トレド美術館）</a:t>
            </a:r>
            <a:endParaRPr lang="nl-BE" altLang="ja-JP"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塗装ステンレス</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各</a:t>
            </a:r>
            <a:r>
              <a:rPr lang="en-US" sz="1400" b="1" dirty="0">
                <a:latin typeface="ＭＳ Ｐゴシック" panose="020B0600070205080204" pitchFamily="50" charset="-128"/>
                <a:ea typeface="ＭＳ Ｐゴシック" panose="020B0600070205080204" pitchFamily="50" charset="-128"/>
              </a:rPr>
              <a:t>377 x 235 x 245 cm</a:t>
            </a: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2010</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8" name="TextBox 7"/>
          <p:cNvSpPr txBox="1"/>
          <p:nvPr/>
        </p:nvSpPr>
        <p:spPr>
          <a:xfrm>
            <a:off x="35512" y="5642594"/>
            <a:ext cx="8604448" cy="1169551"/>
          </a:xfrm>
          <a:prstGeom prst="rect">
            <a:avLst/>
          </a:prstGeom>
          <a:noFill/>
        </p:spPr>
        <p:txBody>
          <a:bodyPr wrap="square" rtlCol="0">
            <a:spAutoFit/>
          </a:bodyPr>
          <a:lstStyle/>
          <a:p>
            <a:r>
              <a:rPr lang="ja-JP" altLang="ja-JP" sz="1400" b="1" dirty="0">
                <a:latin typeface="ＭＳ Ｐゴシック" panose="020B0600070205080204" pitchFamily="50" charset="-128"/>
                <a:ea typeface="ＭＳ Ｐゴシック" panose="020B0600070205080204" pitchFamily="50" charset="-128"/>
              </a:rPr>
              <a:t>この作品の基本的コンセプトは対話である。２つの人物像があたかも永遠の、声なき会話を行っているように向かい合っている。タイトルの「鏡」は人物像がお互いに他方の考えや夢を反映する行為を示している。２つの像の間には見学者が立って会話に「参加」するのに十分な空間がある。人物像はアラビア語、中国語、ギリシャ語、ヒンドゥー語、ヘブライ語、日本語、ラテン語およびロシア語からの８つの文字で作られている。作者はこの対話および交流が学習、またより重要な異民族や異文化間の理解の中心的役割を果たすものと考えている。</a:t>
            </a:r>
          </a:p>
        </p:txBody>
      </p:sp>
      <p:sp>
        <p:nvSpPr>
          <p:cNvPr id="10" name="Slide Number Placeholder 2">
            <a:extLst>
              <a:ext uri="{FF2B5EF4-FFF2-40B4-BE49-F238E27FC236}">
                <a16:creationId xmlns:a16="http://schemas.microsoft.com/office/drawing/2014/main" id="{D3E05597-CFC1-4E64-AFD1-DE29C170D09D}"/>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7</a:t>
            </a:fld>
            <a:endParaRPr lang="fr-FR" dirty="0"/>
          </a:p>
        </p:txBody>
      </p:sp>
    </p:spTree>
    <p:extLst>
      <p:ext uri="{BB962C8B-B14F-4D97-AF65-F5344CB8AC3E}">
        <p14:creationId xmlns:p14="http://schemas.microsoft.com/office/powerpoint/2010/main" val="117285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3" y="5219742"/>
            <a:ext cx="7200000" cy="566738"/>
          </a:xfrm>
        </p:spPr>
        <p:txBody>
          <a:bodyPr>
            <a:normAutofit/>
          </a:bodyPr>
          <a:lstStyle/>
          <a:p>
            <a:r>
              <a:rPr lang="fr-FR" sz="2800" dirty="0">
                <a:latin typeface="ＭＳ Ｐゴシック" panose="020B0600070205080204" pitchFamily="50" charset="-128"/>
                <a:ea typeface="ＭＳ Ｐゴシック" panose="020B0600070205080204" pitchFamily="50" charset="-128"/>
              </a:rPr>
              <a:t>Louise Bourgeois: Maman</a:t>
            </a:r>
            <a:r>
              <a:rPr lang="ja-JP" altLang="en-US" sz="2800" dirty="0">
                <a:latin typeface="ＭＳ Ｐゴシック" panose="020B0600070205080204" pitchFamily="50" charset="-128"/>
                <a:ea typeface="ＭＳ Ｐゴシック" panose="020B0600070205080204" pitchFamily="50" charset="-128"/>
              </a:rPr>
              <a:t>（ママン） </a:t>
            </a:r>
            <a:r>
              <a:rPr lang="en-GB" altLang="ja-JP" sz="2800" baseline="30000" dirty="0">
                <a:latin typeface="ＭＳ Ｐゴシック" panose="020B0600070205080204" pitchFamily="50" charset="-128"/>
                <a:ea typeface="ＭＳ Ｐゴシック" panose="020B0600070205080204" pitchFamily="50" charset="-128"/>
              </a:rPr>
              <a:t>14</a:t>
            </a:r>
            <a:endParaRPr lang="fr-FR" sz="2800" baseline="30000" dirty="0">
              <a:latin typeface="ＭＳ Ｐゴシック" panose="020B0600070205080204" pitchFamily="50" charset="-128"/>
              <a:ea typeface="ＭＳ Ｐゴシック" panose="020B0600070205080204" pitchFamily="50" charset="-128"/>
            </a:endParaRPr>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7200000" cy="52197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30840" y="5795401"/>
            <a:ext cx="8223047" cy="954107"/>
          </a:xfrm>
          <a:prstGeom prst="rect">
            <a:avLst/>
          </a:prstGeom>
          <a:noFill/>
        </p:spPr>
        <p:txBody>
          <a:bodyPr wrap="square" rtlCol="0">
            <a:spAutoFit/>
          </a:bodyPr>
          <a:lstStyle/>
          <a:p>
            <a:r>
              <a:rPr lang="ja-JP" altLang="ja-JP" sz="1400" b="1" dirty="0">
                <a:latin typeface="ＭＳ Ｐゴシック" panose="020B0600070205080204" pitchFamily="50" charset="-128"/>
                <a:ea typeface="ＭＳ Ｐゴシック" panose="020B0600070205080204" pitchFamily="50" charset="-128"/>
              </a:rPr>
              <a:t>この建造物のタイトル「ママン」は彫刻の中心に見られる躍動的な矛盾を強調している。なぜ蜘蛛なのか？理由は作者によれば「自分の親友は母親であり、彼女は慎重で、賢く、我慢強く、心を落ち着かせ、合理的で、上品で、繊細で、無くてはならず、こぎれいで、かつ蜘蛛のように役に立つ存在だった。また馬鹿げて、詮索好きで、人を困惑さめるような立ち入った質問に答えないことで彼女自身と私を守ってくれた。」</a:t>
            </a:r>
          </a:p>
        </p:txBody>
      </p:sp>
      <p:sp>
        <p:nvSpPr>
          <p:cNvPr id="7" name="TextBox 6"/>
          <p:cNvSpPr txBox="1"/>
          <p:nvPr/>
        </p:nvSpPr>
        <p:spPr>
          <a:xfrm>
            <a:off x="7197566" y="0"/>
            <a:ext cx="1766922" cy="2416046"/>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ビルバオ</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（スペイン）</a:t>
            </a:r>
            <a:endParaRPr lang="nl-BE" sz="14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（グーゲンハイム博物館）</a:t>
            </a:r>
            <a:endParaRPr lang="fr-FR" altLang="ja-JP" sz="11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青銅、大理石</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ステンレス</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fr-FR" sz="1400" dirty="0">
                <a:latin typeface="ＭＳ Ｐゴシック" panose="020B0600070205080204" pitchFamily="50" charset="-128"/>
                <a:ea typeface="ＭＳ Ｐゴシック" panose="020B0600070205080204" pitchFamily="50" charset="-128"/>
              </a:rPr>
              <a:t>9mx10mx12m</a:t>
            </a:r>
            <a:endParaRPr lang="nl-BE"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1999</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9" name="Slide Number Placeholder 2">
            <a:extLst>
              <a:ext uri="{FF2B5EF4-FFF2-40B4-BE49-F238E27FC236}">
                <a16:creationId xmlns:a16="http://schemas.microsoft.com/office/drawing/2014/main" id="{94463491-4B50-402A-B942-785DD0EE3802}"/>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8</a:t>
            </a:fld>
            <a:endParaRPr lang="fr-FR" dirty="0"/>
          </a:p>
        </p:txBody>
      </p:sp>
    </p:spTree>
    <p:extLst>
      <p:ext uri="{BB962C8B-B14F-4D97-AF65-F5344CB8AC3E}">
        <p14:creationId xmlns:p14="http://schemas.microsoft.com/office/powerpoint/2010/main" val="97305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 y="5377691"/>
            <a:ext cx="8580245" cy="566738"/>
          </a:xfrm>
        </p:spPr>
        <p:txBody>
          <a:bodyPr>
            <a:noAutofit/>
          </a:bodyPr>
          <a:lstStyle/>
          <a:p>
            <a:r>
              <a:rPr lang="fr-FR" sz="2800" dirty="0">
                <a:latin typeface="ＭＳ Ｐゴシック" panose="020B0600070205080204" pitchFamily="50" charset="-128"/>
                <a:ea typeface="ＭＳ Ｐゴシック" panose="020B0600070205080204" pitchFamily="50" charset="-128"/>
              </a:rPr>
              <a:t>Eila Hiltunen:  Sibelius Monument</a:t>
            </a:r>
            <a:r>
              <a:rPr lang="ja-JP" altLang="en-US" sz="2800" dirty="0">
                <a:latin typeface="ＭＳ Ｐゴシック" panose="020B0600070205080204" pitchFamily="50" charset="-128"/>
                <a:ea typeface="ＭＳ Ｐゴシック" panose="020B0600070205080204" pitchFamily="50" charset="-128"/>
              </a:rPr>
              <a:t>（シベリウス記念碑</a:t>
            </a:r>
            <a:r>
              <a:rPr lang="fr-FR" sz="2800" dirty="0">
                <a:latin typeface="ＭＳ Ｐゴシック" panose="020B0600070205080204" pitchFamily="50" charset="-128"/>
                <a:ea typeface="ＭＳ Ｐゴシック" panose="020B0600070205080204" pitchFamily="50" charset="-128"/>
              </a:rPr>
              <a:t>) </a:t>
            </a:r>
            <a:r>
              <a:rPr lang="fr-FR" sz="2800" baseline="30000" dirty="0">
                <a:latin typeface="ＭＳ Ｐゴシック" panose="020B0600070205080204" pitchFamily="50" charset="-128"/>
                <a:ea typeface="ＭＳ Ｐゴシック" panose="020B0600070205080204" pitchFamily="50" charset="-128"/>
              </a:rPr>
              <a:t>15</a:t>
            </a:r>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7200000" cy="53776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8851" y="6035211"/>
            <a:ext cx="8259587" cy="738664"/>
          </a:xfrm>
          <a:prstGeom prst="rect">
            <a:avLst/>
          </a:prstGeom>
          <a:noFill/>
        </p:spPr>
        <p:txBody>
          <a:bodyPr wrap="square" rtlCol="0">
            <a:spAutoFit/>
          </a:bodyPr>
          <a:lstStyle/>
          <a:p>
            <a:pPr algn="just"/>
            <a:r>
              <a:rPr lang="ja-JP" altLang="ja-JP" sz="1400" b="1" dirty="0">
                <a:latin typeface="ＭＳ Ｐゴシック" panose="020B0600070205080204" pitchFamily="50" charset="-128"/>
                <a:ea typeface="ＭＳ Ｐゴシック" panose="020B0600070205080204" pitchFamily="50" charset="-128"/>
              </a:rPr>
              <a:t>フィンランド、</a:t>
            </a:r>
            <a:r>
              <a:rPr lang="en-US" altLang="ja-JP" sz="1400" b="1" dirty="0">
                <a:latin typeface="ＭＳ Ｐゴシック" panose="020B0600070205080204" pitchFamily="50" charset="-128"/>
                <a:ea typeface="ＭＳ Ｐゴシック" panose="020B0600070205080204" pitchFamily="50" charset="-128"/>
              </a:rPr>
              <a:t>Helsinki</a:t>
            </a:r>
            <a:r>
              <a:rPr lang="ja-JP" altLang="ja-JP" sz="1400" b="1" dirty="0">
                <a:latin typeface="ＭＳ Ｐゴシック" panose="020B0600070205080204" pitchFamily="50" charset="-128"/>
                <a:ea typeface="ＭＳ Ｐゴシック" panose="020B0600070205080204" pitchFamily="50" charset="-128"/>
              </a:rPr>
              <a:t>（ヘルシンキ）のシベリウス記念碑はフィンランドの作曲家ジャン・シベリウスに捧げられている。重量が約</a:t>
            </a:r>
            <a:r>
              <a:rPr lang="en-US" altLang="ja-JP" sz="1400" b="1" dirty="0">
                <a:latin typeface="ＭＳ Ｐゴシック" panose="020B0600070205080204" pitchFamily="50" charset="-128"/>
                <a:ea typeface="ＭＳ Ｐゴシック" panose="020B0600070205080204" pitchFamily="50" charset="-128"/>
              </a:rPr>
              <a:t>24</a:t>
            </a:r>
            <a:r>
              <a:rPr lang="ja-JP" altLang="ja-JP" sz="1400" b="1" dirty="0">
                <a:latin typeface="ＭＳ Ｐゴシック" panose="020B0600070205080204" pitchFamily="50" charset="-128"/>
                <a:ea typeface="ＭＳ Ｐゴシック" panose="020B0600070205080204" pitchFamily="50" charset="-128"/>
              </a:rPr>
              <a:t>トンのこの彫刻作品はパイプオルガンに似た波のような形に溶接された</a:t>
            </a:r>
            <a:r>
              <a:rPr lang="en-US" altLang="ja-JP" sz="1400" b="1" dirty="0">
                <a:latin typeface="ＭＳ Ｐゴシック" panose="020B0600070205080204" pitchFamily="50" charset="-128"/>
                <a:ea typeface="ＭＳ Ｐゴシック" panose="020B0600070205080204" pitchFamily="50" charset="-128"/>
              </a:rPr>
              <a:t>600</a:t>
            </a:r>
            <a:r>
              <a:rPr lang="ja-JP" altLang="ja-JP" sz="1400" b="1" dirty="0">
                <a:latin typeface="ＭＳ Ｐゴシック" panose="020B0600070205080204" pitchFamily="50" charset="-128"/>
                <a:ea typeface="ＭＳ Ｐゴシック" panose="020B0600070205080204" pitchFamily="50" charset="-128"/>
              </a:rPr>
              <a:t>本を超えるステンレス鋼管で作られている</a:t>
            </a:r>
            <a:endParaRPr lang="fr-FR" sz="1400" b="1" dirty="0">
              <a:latin typeface="ＭＳ Ｐゴシック" panose="020B0600070205080204" pitchFamily="50" charset="-128"/>
              <a:ea typeface="ＭＳ Ｐゴシック" panose="020B0600070205080204" pitchFamily="50" charset="-128"/>
            </a:endParaRPr>
          </a:p>
        </p:txBody>
      </p:sp>
      <p:sp>
        <p:nvSpPr>
          <p:cNvPr id="7" name="TextBox 6"/>
          <p:cNvSpPr txBox="1"/>
          <p:nvPr/>
        </p:nvSpPr>
        <p:spPr>
          <a:xfrm>
            <a:off x="7197566" y="0"/>
            <a:ext cx="1946434" cy="2677656"/>
          </a:xfrm>
          <a:prstGeom prst="rect">
            <a:avLst/>
          </a:prstGeom>
          <a:noFill/>
        </p:spPr>
        <p:txBody>
          <a:bodyPr wrap="square" rtlCol="0">
            <a:spAutoFit/>
          </a:bodyPr>
          <a:lstStyle/>
          <a:p>
            <a:r>
              <a:rPr lang="ja-JP" altLang="en-US" sz="1400" b="1" dirty="0">
                <a:latin typeface="ＭＳ Ｐゴシック" panose="020B0600070205080204" pitchFamily="50" charset="-128"/>
                <a:ea typeface="ＭＳ Ｐゴシック" panose="020B0600070205080204" pitchFamily="50" charset="-128"/>
              </a:rPr>
              <a:t>設置場所：</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ヘルシンキ</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（フィンランド）</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材料：</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ステンレス鋼管</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大きさ：</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高さ</a:t>
            </a:r>
            <a:r>
              <a:rPr lang="en-US" sz="1400" dirty="0">
                <a:latin typeface="ＭＳ Ｐゴシック" panose="020B0600070205080204" pitchFamily="50" charset="-128"/>
                <a:ea typeface="ＭＳ Ｐゴシック" panose="020B0600070205080204" pitchFamily="50" charset="-128"/>
              </a:rPr>
              <a:t>8.5</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長さ</a:t>
            </a:r>
            <a:r>
              <a:rPr lang="en-US" altLang="ja-JP" sz="1400" dirty="0">
                <a:latin typeface="ＭＳ Ｐゴシック" panose="020B0600070205080204" pitchFamily="50" charset="-128"/>
                <a:ea typeface="ＭＳ Ｐゴシック" panose="020B0600070205080204" pitchFamily="50" charset="-128"/>
              </a:rPr>
              <a:t>1</a:t>
            </a:r>
            <a:r>
              <a:rPr lang="en-US" sz="1400" dirty="0">
                <a:latin typeface="ＭＳ Ｐゴシック" panose="020B0600070205080204" pitchFamily="50" charset="-128"/>
                <a:ea typeface="ＭＳ Ｐゴシック" panose="020B0600070205080204" pitchFamily="50" charset="-128"/>
              </a:rPr>
              <a:t>0.5m</a:t>
            </a: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奥行</a:t>
            </a:r>
            <a:r>
              <a:rPr lang="en-US" sz="1400" dirty="0">
                <a:latin typeface="ＭＳ Ｐゴシック" panose="020B0600070205080204" pitchFamily="50" charset="-128"/>
                <a:ea typeface="ＭＳ Ｐゴシック" panose="020B0600070205080204" pitchFamily="50" charset="-128"/>
              </a:rPr>
              <a:t>6.5m</a:t>
            </a:r>
            <a:endParaRPr lang="nl-BE"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重量：</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nl-BE" sz="1400" dirty="0">
                <a:latin typeface="ＭＳ Ｐゴシック" panose="020B0600070205080204" pitchFamily="50" charset="-128"/>
                <a:ea typeface="ＭＳ Ｐゴシック" panose="020B0600070205080204" pitchFamily="50" charset="-128"/>
              </a:rPr>
              <a:t>24 </a:t>
            </a:r>
            <a:r>
              <a:rPr lang="ja-JP" altLang="en-US" sz="1400" dirty="0">
                <a:latin typeface="ＭＳ Ｐゴシック" panose="020B0600070205080204" pitchFamily="50" charset="-128"/>
                <a:ea typeface="ＭＳ Ｐゴシック" panose="020B0600070205080204" pitchFamily="50" charset="-128"/>
              </a:rPr>
              <a:t>トン</a:t>
            </a:r>
            <a:endParaRPr lang="nl-BE" sz="1400"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建造年：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1967</a:t>
            </a:r>
            <a:r>
              <a:rPr lang="ja-JP" altLang="en-US" sz="1400" dirty="0">
                <a:latin typeface="ＭＳ Ｐゴシック" panose="020B0600070205080204" pitchFamily="50" charset="-128"/>
                <a:ea typeface="ＭＳ Ｐゴシック" panose="020B0600070205080204" pitchFamily="50" charset="-128"/>
              </a:rPr>
              <a:t>年</a:t>
            </a:r>
            <a:endParaRPr lang="nl-BE" sz="1400" dirty="0">
              <a:latin typeface="ＭＳ Ｐゴシック" panose="020B0600070205080204" pitchFamily="50" charset="-128"/>
              <a:ea typeface="ＭＳ Ｐゴシック" panose="020B0600070205080204" pitchFamily="50" charset="-128"/>
            </a:endParaRPr>
          </a:p>
        </p:txBody>
      </p:sp>
      <p:sp>
        <p:nvSpPr>
          <p:cNvPr id="9" name="Slide Number Placeholder 2">
            <a:extLst>
              <a:ext uri="{FF2B5EF4-FFF2-40B4-BE49-F238E27FC236}">
                <a16:creationId xmlns:a16="http://schemas.microsoft.com/office/drawing/2014/main" id="{8BD6FE12-361D-44DD-8A33-40DCCC56E64C}"/>
              </a:ext>
            </a:extLst>
          </p:cNvPr>
          <p:cNvSpPr>
            <a:spLocks noGrp="1"/>
          </p:cNvSpPr>
          <p:nvPr>
            <p:ph type="sldNum" sz="quarter" idx="12"/>
          </p:nvPr>
        </p:nvSpPr>
        <p:spPr>
          <a:xfrm>
            <a:off x="8712504" y="6453336"/>
            <a:ext cx="396000" cy="365125"/>
          </a:xfrm>
        </p:spPr>
        <p:txBody>
          <a:bodyPr lIns="0" tIns="0" rIns="0" bIns="0"/>
          <a:lstStyle/>
          <a:p>
            <a:fld id="{387D9DEA-C109-4EC7-BDCC-42D7A05A445D}" type="slidenum">
              <a:rPr lang="fr-FR" smtClean="0"/>
              <a:t>9</a:t>
            </a:fld>
            <a:endParaRPr lang="fr-FR" dirty="0"/>
          </a:p>
        </p:txBody>
      </p:sp>
    </p:spTree>
    <p:extLst>
      <p:ext uri="{BB962C8B-B14F-4D97-AF65-F5344CB8AC3E}">
        <p14:creationId xmlns:p14="http://schemas.microsoft.com/office/powerpoint/2010/main" val="4007880965"/>
      </p:ext>
    </p:extLst>
  </p:cSld>
  <p:clrMapOvr>
    <a:masterClrMapping/>
  </p:clrMapOvr>
</p:sld>
</file>

<file path=ppt/theme/theme1.xml><?xml version="1.0" encoding="utf-8"?>
<a:theme xmlns:a="http://schemas.openxmlformats.org/drawingml/2006/main" name="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 01 Why Stainless Steel</Template>
  <TotalTime>0</TotalTime>
  <Words>6777</Words>
  <Application>Microsoft Office PowerPoint</Application>
  <PresentationFormat>On-screen Show (4:3)</PresentationFormat>
  <Paragraphs>386</Paragraphs>
  <Slides>30</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MS Gothic</vt:lpstr>
      <vt:lpstr>ＭＳ Ｐゴシック</vt:lpstr>
      <vt:lpstr>Arial</vt:lpstr>
      <vt:lpstr>Calibri</vt:lpstr>
      <vt:lpstr>Wingdings</vt:lpstr>
      <vt:lpstr>Custom Design</vt:lpstr>
      <vt:lpstr>1_Custom Design</vt:lpstr>
      <vt:lpstr>2_Custom Design</vt:lpstr>
      <vt:lpstr>3_Custom Design</vt:lpstr>
      <vt:lpstr>建築・土木科講師用 補助教材</vt:lpstr>
      <vt:lpstr>Andy Scott: The Kelpies(ケルピーズ=馬の頭を持つ幻獣）1,2</vt:lpstr>
      <vt:lpstr>設計: A. Waterkeyn  建築家: A. and J. Polak（アトミウム ）3,4</vt:lpstr>
      <vt:lpstr>設計者: E. Saarinen Engineer: H. Bandel: Gateway Arch（ゲートウエイアーチ）5,6</vt:lpstr>
      <vt:lpstr>Sir Anish Kapoor: Cloud Gate（クラウドゲート）7,8</vt:lpstr>
      <vt:lpstr>Anilore Banon: Les Braves（勇者達） 9 - 11</vt:lpstr>
      <vt:lpstr>Jaume Plensa: Mirror I and II（鏡 I ＆ II） 12,13</vt:lpstr>
      <vt:lpstr>Louise Bourgeois: Maman（ママン） 14</vt:lpstr>
      <vt:lpstr>Eila Hiltunen:  Sibelius Monument（シベリウス記念碑) 15</vt:lpstr>
      <vt:lpstr>Monica Bonvicini: Hun Ligger (横たわる女性) 16</vt:lpstr>
      <vt:lpstr>Sir Anish Kapoor: Turning the world upside down （世界を逆さまに） 17</vt:lpstr>
      <vt:lpstr>Jon Gunnar Arnason: Sun Voyager（太陽へのボイジャー） 18</vt:lpstr>
      <vt:lpstr>Robin Wight: Fantasywire（ファンタジーワイヤー） 19</vt:lpstr>
      <vt:lpstr>Joana Vasconcelos: Marylin (マリリン) 21</vt:lpstr>
      <vt:lpstr>Architect Jaime Latapi Lopez: Cristo de Chiapas（チアバスのキリスト） 20</vt:lpstr>
      <vt:lpstr>Jeff Koons: Sacred Heart Red/Gold …(聖心、赤/黄金） 22</vt:lpstr>
      <vt:lpstr>Gil Bruvel: Dichotomy（二面性） 23</vt:lpstr>
      <vt:lpstr>David Černý: Metamorphosis（変形） 24</vt:lpstr>
      <vt:lpstr>Linda Bakke （リンダ・バッケ）: The Big Elk （ヘラジカ）25</vt:lpstr>
      <vt:lpstr>Chen Zhen (陈箴) : La danse de la fontaine émergente (噴水から出現するダンス)26</vt:lpstr>
      <vt:lpstr>PowerPoint Presentation</vt:lpstr>
      <vt:lpstr>PowerPoint Presentation</vt:lpstr>
      <vt:lpstr>PowerPoint Presentation</vt:lpstr>
      <vt:lpstr>Robert Gahr: Surge（大波） 30</vt:lpstr>
      <vt:lpstr>Ralfonso Karo: #1 Kinetic Wind Sculpture（動く風の彫刻）31</vt:lpstr>
      <vt:lpstr>Sun Hyuk Kim: Forgotten Memory （忘れられた記憶）32, 33</vt:lpstr>
      <vt:lpstr>更に多数の作品あり!</vt:lpstr>
      <vt:lpstr>References Art (1/3)</vt:lpstr>
      <vt:lpstr>References Art   (2/3)</vt:lpstr>
      <vt:lpstr>References Art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芸術作品</dc:title>
  <dc:creator>Bernard</dc:creator>
  <cp:keywords>ステンレス鋼, 教育, 建築家, 技術者（エンジニア）, 芸術作品</cp:keywords>
  <cp:lastModifiedBy>Jo Claes</cp:lastModifiedBy>
  <cp:revision>218</cp:revision>
  <cp:lastPrinted>2014-08-07T10:53:09Z</cp:lastPrinted>
  <dcterms:created xsi:type="dcterms:W3CDTF">2014-02-13T21:27:49Z</dcterms:created>
  <dcterms:modified xsi:type="dcterms:W3CDTF">2022-02-25T09:20:01Z</dcterms:modified>
</cp:coreProperties>
</file>