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2" r:id="rId3"/>
    <p:sldId id="313" r:id="rId4"/>
    <p:sldId id="285" r:id="rId5"/>
    <p:sldId id="328" r:id="rId6"/>
    <p:sldId id="329" r:id="rId7"/>
    <p:sldId id="330" r:id="rId8"/>
    <p:sldId id="331" r:id="rId9"/>
    <p:sldId id="332" r:id="rId10"/>
    <p:sldId id="333" r:id="rId11"/>
    <p:sldId id="316" r:id="rId12"/>
    <p:sldId id="278" r:id="rId13"/>
    <p:sldId id="280" r:id="rId14"/>
    <p:sldId id="325" r:id="rId15"/>
    <p:sldId id="327" r:id="rId16"/>
    <p:sldId id="334" r:id="rId17"/>
    <p:sldId id="335" r:id="rId18"/>
    <p:sldId id="336" r:id="rId19"/>
    <p:sldId id="317" r:id="rId20"/>
    <p:sldId id="326" r:id="rId21"/>
    <p:sldId id="318" r:id="rId22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E9C"/>
    <a:srgbClr val="3333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FE908-5067-47A2-9F40-AFDA10BB141E}" v="8" dt="2020-01-31T11:10:29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0232" autoAdjust="0"/>
  </p:normalViewPr>
  <p:slideViewPr>
    <p:cSldViewPr>
      <p:cViewPr varScale="1">
        <p:scale>
          <a:sx n="82" d="100"/>
          <a:sy n="82" d="100"/>
        </p:scale>
        <p:origin x="139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1A9FE908-5067-47A2-9F40-AFDA10BB141E}"/>
    <pc:docChg chg="modSld">
      <pc:chgData name="Jo Claes" userId="d64208f3-0076-4064-b6ac-7d8ee9dc279f" providerId="ADAL" clId="{1A9FE908-5067-47A2-9F40-AFDA10BB141E}" dt="2020-01-31T11:10:29.680" v="17"/>
      <pc:docMkLst>
        <pc:docMk/>
      </pc:docMkLst>
      <pc:sldChg chg="modSp">
        <pc:chgData name="Jo Claes" userId="d64208f3-0076-4064-b6ac-7d8ee9dc279f" providerId="ADAL" clId="{1A9FE908-5067-47A2-9F40-AFDA10BB141E}" dt="2020-01-31T11:06:42.777" v="8" actId="6549"/>
        <pc:sldMkLst>
          <pc:docMk/>
          <pc:sldMk cId="0" sldId="312"/>
        </pc:sldMkLst>
        <pc:graphicFrameChg chg="mod modGraphic">
          <ac:chgData name="Jo Claes" userId="d64208f3-0076-4064-b6ac-7d8ee9dc279f" providerId="ADAL" clId="{1A9FE908-5067-47A2-9F40-AFDA10BB141E}" dt="2020-01-31T11:06:42.777" v="8" actId="6549"/>
          <ac:graphicFrameMkLst>
            <pc:docMk/>
            <pc:sldMk cId="0" sldId="312"/>
            <ac:graphicFrameMk id="4" creationId="{00000000-0000-0000-0000-000000000000}"/>
          </ac:graphicFrameMkLst>
        </pc:graphicFrameChg>
      </pc:sldChg>
      <pc:sldChg chg="modSp">
        <pc:chgData name="Jo Claes" userId="d64208f3-0076-4064-b6ac-7d8ee9dc279f" providerId="ADAL" clId="{1A9FE908-5067-47A2-9F40-AFDA10BB141E}" dt="2020-01-31T11:09:43.605" v="16" actId="1035"/>
        <pc:sldMkLst>
          <pc:docMk/>
          <pc:sldMk cId="0" sldId="317"/>
        </pc:sldMkLst>
        <pc:spChg chg="mod">
          <ac:chgData name="Jo Claes" userId="d64208f3-0076-4064-b6ac-7d8ee9dc279f" providerId="ADAL" clId="{1A9FE908-5067-47A2-9F40-AFDA10BB141E}" dt="2020-01-31T11:09:43.605" v="16" actId="1035"/>
          <ac:spMkLst>
            <pc:docMk/>
            <pc:sldMk cId="0" sldId="317"/>
            <ac:spMk id="34818" creationId="{00000000-0000-0000-0000-000000000000}"/>
          </ac:spMkLst>
        </pc:spChg>
      </pc:sldChg>
      <pc:sldChg chg="modSp">
        <pc:chgData name="Jo Claes" userId="d64208f3-0076-4064-b6ac-7d8ee9dc279f" providerId="ADAL" clId="{1A9FE908-5067-47A2-9F40-AFDA10BB141E}" dt="2020-01-31T11:10:29.680" v="17"/>
        <pc:sldMkLst>
          <pc:docMk/>
          <pc:sldMk cId="0" sldId="326"/>
        </pc:sldMkLst>
        <pc:spChg chg="mod">
          <ac:chgData name="Jo Claes" userId="d64208f3-0076-4064-b6ac-7d8ee9dc279f" providerId="ADAL" clId="{1A9FE908-5067-47A2-9F40-AFDA10BB141E}" dt="2020-01-31T11:10:29.680" v="17"/>
          <ac:spMkLst>
            <pc:docMk/>
            <pc:sldMk cId="0" sldId="326"/>
            <ac:spMk id="35842" creationId="{00000000-0000-0000-0000-000000000000}"/>
          </ac:spMkLst>
        </pc:spChg>
      </pc:sldChg>
    </pc:docChg>
  </pc:docChgLst>
  <pc:docChgLst>
    <pc:chgData name="Jo Claes" userId="d64208f3-0076-4064-b6ac-7d8ee9dc279f" providerId="ADAL" clId="{FEE56221-2438-4E68-92B4-A225497BE102}"/>
    <pc:docChg chg="custSel modSld">
      <pc:chgData name="Jo Claes" userId="d64208f3-0076-4064-b6ac-7d8ee9dc279f" providerId="ADAL" clId="{FEE56221-2438-4E68-92B4-A225497BE102}" dt="2019-12-13T11:40:59.675" v="40" actId="171"/>
      <pc:docMkLst>
        <pc:docMk/>
      </pc:docMkLst>
      <pc:sldChg chg="addSp delSp modSp">
        <pc:chgData name="Jo Claes" userId="d64208f3-0076-4064-b6ac-7d8ee9dc279f" providerId="ADAL" clId="{FEE56221-2438-4E68-92B4-A225497BE102}" dt="2019-12-13T11:39:03.939" v="9" actId="171"/>
        <pc:sldMkLst>
          <pc:docMk/>
          <pc:sldMk cId="0" sldId="327"/>
        </pc:sldMkLst>
        <pc:spChg chg="mod">
          <ac:chgData name="Jo Claes" userId="d64208f3-0076-4064-b6ac-7d8ee9dc279f" providerId="ADAL" clId="{FEE56221-2438-4E68-92B4-A225497BE102}" dt="2019-12-13T11:38:59.020" v="8" actId="20577"/>
          <ac:spMkLst>
            <pc:docMk/>
            <pc:sldMk cId="0" sldId="327"/>
            <ac:spMk id="32771" creationId="{00000000-0000-0000-0000-000000000000}"/>
          </ac:spMkLst>
        </pc:spChg>
        <pc:picChg chg="add mod ord modCrop">
          <ac:chgData name="Jo Claes" userId="d64208f3-0076-4064-b6ac-7d8ee9dc279f" providerId="ADAL" clId="{FEE56221-2438-4E68-92B4-A225497BE102}" dt="2019-12-13T11:39:03.939" v="9" actId="171"/>
          <ac:picMkLst>
            <pc:docMk/>
            <pc:sldMk cId="0" sldId="327"/>
            <ac:picMk id="3" creationId="{6300E11D-2ACC-4A65-954E-4D8E6BA39A1E}"/>
          </ac:picMkLst>
        </pc:picChg>
        <pc:picChg chg="del">
          <ac:chgData name="Jo Claes" userId="d64208f3-0076-4064-b6ac-7d8ee9dc279f" providerId="ADAL" clId="{FEE56221-2438-4E68-92B4-A225497BE102}" dt="2019-12-13T11:38:36.268" v="0" actId="478"/>
          <ac:picMkLst>
            <pc:docMk/>
            <pc:sldMk cId="0" sldId="327"/>
            <ac:picMk id="4" creationId="{4DAE1697-4283-4811-BB26-3DE0C291F1FC}"/>
          </ac:picMkLst>
        </pc:picChg>
      </pc:sldChg>
      <pc:sldChg chg="addSp delSp modSp">
        <pc:chgData name="Jo Claes" userId="d64208f3-0076-4064-b6ac-7d8ee9dc279f" providerId="ADAL" clId="{FEE56221-2438-4E68-92B4-A225497BE102}" dt="2019-12-13T11:40:07.258" v="21" actId="1076"/>
        <pc:sldMkLst>
          <pc:docMk/>
          <pc:sldMk cId="2361378319" sldId="334"/>
        </pc:sldMkLst>
        <pc:spChg chg="mod">
          <ac:chgData name="Jo Claes" userId="d64208f3-0076-4064-b6ac-7d8ee9dc279f" providerId="ADAL" clId="{FEE56221-2438-4E68-92B4-A225497BE102}" dt="2019-12-13T11:39:34.379" v="18" actId="1076"/>
          <ac:spMkLst>
            <pc:docMk/>
            <pc:sldMk cId="2361378319" sldId="334"/>
            <ac:spMk id="4" creationId="{00000000-0000-0000-0000-000000000000}"/>
          </ac:spMkLst>
        </pc:spChg>
        <pc:spChg chg="add mod">
          <ac:chgData name="Jo Claes" userId="d64208f3-0076-4064-b6ac-7d8ee9dc279f" providerId="ADAL" clId="{FEE56221-2438-4E68-92B4-A225497BE102}" dt="2019-12-13T11:40:07.258" v="21" actId="1076"/>
          <ac:spMkLst>
            <pc:docMk/>
            <pc:sldMk cId="2361378319" sldId="334"/>
            <ac:spMk id="7" creationId="{AAC506AB-5F78-47E5-9024-F6AEA6F0B255}"/>
          </ac:spMkLst>
        </pc:spChg>
        <pc:picChg chg="del">
          <ac:chgData name="Jo Claes" userId="d64208f3-0076-4064-b6ac-7d8ee9dc279f" providerId="ADAL" clId="{FEE56221-2438-4E68-92B4-A225497BE102}" dt="2019-12-13T11:39:14.093" v="12" actId="478"/>
          <ac:picMkLst>
            <pc:docMk/>
            <pc:sldMk cId="2361378319" sldId="334"/>
            <ac:picMk id="5" creationId="{EFBE7421-DA98-4B42-87D0-27D0CB03DCB7}"/>
          </ac:picMkLst>
        </pc:picChg>
        <pc:picChg chg="add mod ord modCrop">
          <ac:chgData name="Jo Claes" userId="d64208f3-0076-4064-b6ac-7d8ee9dc279f" providerId="ADAL" clId="{FEE56221-2438-4E68-92B4-A225497BE102}" dt="2019-12-13T11:39:37.290" v="19" actId="1076"/>
          <ac:picMkLst>
            <pc:docMk/>
            <pc:sldMk cId="2361378319" sldId="334"/>
            <ac:picMk id="6" creationId="{64DF8175-9641-4C5A-AFB5-42651C9FF272}"/>
          </ac:picMkLst>
        </pc:picChg>
      </pc:sldChg>
      <pc:sldChg chg="addSp delSp modSp">
        <pc:chgData name="Jo Claes" userId="d64208f3-0076-4064-b6ac-7d8ee9dc279f" providerId="ADAL" clId="{FEE56221-2438-4E68-92B4-A225497BE102}" dt="2019-12-13T11:40:34.579" v="31" actId="171"/>
        <pc:sldMkLst>
          <pc:docMk/>
          <pc:sldMk cId="2176772743" sldId="335"/>
        </pc:sldMkLst>
        <pc:spChg chg="mod">
          <ac:chgData name="Jo Claes" userId="d64208f3-0076-4064-b6ac-7d8ee9dc279f" providerId="ADAL" clId="{FEE56221-2438-4E68-92B4-A225497BE102}" dt="2019-12-13T11:40:11.655" v="23" actId="20577"/>
          <ac:spMkLst>
            <pc:docMk/>
            <pc:sldMk cId="2176772743" sldId="335"/>
            <ac:spMk id="5" creationId="{00000000-0000-0000-0000-000000000000}"/>
          </ac:spMkLst>
        </pc:spChg>
        <pc:picChg chg="add mod ord modCrop">
          <ac:chgData name="Jo Claes" userId="d64208f3-0076-4064-b6ac-7d8ee9dc279f" providerId="ADAL" clId="{FEE56221-2438-4E68-92B4-A225497BE102}" dt="2019-12-13T11:40:34.579" v="31" actId="171"/>
          <ac:picMkLst>
            <pc:docMk/>
            <pc:sldMk cId="2176772743" sldId="335"/>
            <ac:picMk id="4" creationId="{4F28E2FD-A3E5-42A4-AFD2-95D26E499DF2}"/>
          </ac:picMkLst>
        </pc:picChg>
        <pc:picChg chg="del">
          <ac:chgData name="Jo Claes" userId="d64208f3-0076-4064-b6ac-7d8ee9dc279f" providerId="ADAL" clId="{FEE56221-2438-4E68-92B4-A225497BE102}" dt="2019-12-13T11:40:13.235" v="24" actId="478"/>
          <ac:picMkLst>
            <pc:docMk/>
            <pc:sldMk cId="2176772743" sldId="335"/>
            <ac:picMk id="6" creationId="{3531DE59-14BB-48F5-BE8B-AB0FCBB8AAC8}"/>
          </ac:picMkLst>
        </pc:picChg>
      </pc:sldChg>
      <pc:sldChg chg="addSp delSp modSp">
        <pc:chgData name="Jo Claes" userId="d64208f3-0076-4064-b6ac-7d8ee9dc279f" providerId="ADAL" clId="{FEE56221-2438-4E68-92B4-A225497BE102}" dt="2019-12-13T11:40:59.675" v="40" actId="171"/>
        <pc:sldMkLst>
          <pc:docMk/>
          <pc:sldMk cId="1649243030" sldId="336"/>
        </pc:sldMkLst>
        <pc:spChg chg="mod">
          <ac:chgData name="Jo Claes" userId="d64208f3-0076-4064-b6ac-7d8ee9dc279f" providerId="ADAL" clId="{FEE56221-2438-4E68-92B4-A225497BE102}" dt="2019-12-13T11:40:39.428" v="33" actId="20577"/>
          <ac:spMkLst>
            <pc:docMk/>
            <pc:sldMk cId="1649243030" sldId="336"/>
            <ac:spMk id="5" creationId="{00000000-0000-0000-0000-000000000000}"/>
          </ac:spMkLst>
        </pc:spChg>
        <pc:picChg chg="del">
          <ac:chgData name="Jo Claes" userId="d64208f3-0076-4064-b6ac-7d8ee9dc279f" providerId="ADAL" clId="{FEE56221-2438-4E68-92B4-A225497BE102}" dt="2019-12-13T11:40:41.267" v="34" actId="478"/>
          <ac:picMkLst>
            <pc:docMk/>
            <pc:sldMk cId="1649243030" sldId="336"/>
            <ac:picMk id="4" creationId="{FC7DA8FD-D04C-4DE4-90E4-F97A7CF15A66}"/>
          </ac:picMkLst>
        </pc:picChg>
        <pc:picChg chg="add mod ord modCrop">
          <ac:chgData name="Jo Claes" userId="d64208f3-0076-4064-b6ac-7d8ee9dc279f" providerId="ADAL" clId="{FEE56221-2438-4E68-92B4-A225497BE102}" dt="2019-12-13T11:40:59.675" v="40" actId="171"/>
          <ac:picMkLst>
            <pc:docMk/>
            <pc:sldMk cId="1649243030" sldId="336"/>
            <ac:picMk id="6" creationId="{9EA92D6A-E083-4230-902D-C337A2B5BD0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A974B1-DFA4-406D-9296-1ABF70816EA6}" type="datetimeFigureOut">
              <a:rPr lang="nl-BE"/>
              <a:pPr>
                <a:defRPr/>
              </a:pPr>
              <a:t>31/01/2020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B15122-9B1B-4AB0-905B-9063DA971E34}" type="slidenum">
              <a:rPr lang="nl-BE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E40A8E-503B-40F6-BC13-211835CF0A1D}" type="datetimeFigureOut">
              <a:rPr lang="fr-FR"/>
              <a:pPr>
                <a:defRPr/>
              </a:pPr>
              <a:t>31/01/2020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0DD0B1-23AB-4540-B2D4-028E43427E72}" type="slidenum">
              <a:rPr lang="fr-FR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5DC0E5-4AAA-4953-A10D-35A4896FD5BF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350E7E-4FEA-433C-875D-820B3B9B0598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284C5A-EB4A-42E1-B11F-DE784D34665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1C9C58-2E5E-473C-A0ED-597CD58A76B3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D96C-5F86-4262-B4EB-919ADC13C6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0CD4-A6C3-4906-BEC9-2FA16CDE0D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180B-B9DA-4297-9A2A-B805B9B5D4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BC87-E896-4A8F-B29D-AFE1F4AE55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6D12-991D-4522-8A7E-F341D7219D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48CF-8E5E-4CA0-BECE-607B80AB6D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2C20-CB55-4FEB-828B-95A434C325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E8BE-7815-41FF-B17C-538D7048A9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4546-D1D3-47DB-9A27-57A456DA81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EC85-088D-409E-8838-2E7EBA82FA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4596B-1EDD-4C71-A743-C4C99BE3E1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150" y="6597650"/>
            <a:ext cx="396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BBE3E-EE02-48CB-A88B-FEFE140D16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/>
              <a:t>Cosa sono gli acciai</a:t>
            </a:r>
            <a:r>
              <a:rPr lang="it-IT"/>
              <a:t> </a:t>
            </a:r>
            <a:r>
              <a:rPr lang="it-IT" sz="1600" dirty="0"/>
              <a:t>inossidabili?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A21E9C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A21E9C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21E9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ckelinstitute.org/~/Media/Files/TechnicalLiterature/CapabilitiesandLimitationsofArchitecturalMetalsandMetalsforCorrosionResistanceI_14057a_.pdf" TargetMode="External"/><Relationship Id="rId3" Type="http://schemas.openxmlformats.org/officeDocument/2006/relationships/hyperlink" Target="http://www.imoa.info/download_files/stainless-steel/Austenitics.pdf" TargetMode="External"/><Relationship Id="rId7" Type="http://schemas.openxmlformats.org/officeDocument/2006/relationships/hyperlink" Target="https://www.imoa.info/molybdenum-uses/molybdenum-grade-stainless-steels/architecture/structural-duplex-stainless.php?d=1" TargetMode="External"/><Relationship Id="rId12" Type="http://schemas.openxmlformats.org/officeDocument/2006/relationships/hyperlink" Target="https://www.worldstainless.org/about-stainless/what-is-stainless-steel/standards/" TargetMode="External"/><Relationship Id="rId2" Type="http://schemas.openxmlformats.org/officeDocument/2006/relationships/hyperlink" Target="http://www.amazon.com/s/ref=dp_byline_sr_book_1?ie=UTF8&amp;field-author=D.+Peckner&amp;search-alias=books&amp;text=D.+Peckner&amp;sort=relevancer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ainless.org/Files/issf/non-image-files/PDF/ISSF_Martensitic_Stainless_Steels.pdf" TargetMode="External"/><Relationship Id="rId11" Type="http://schemas.openxmlformats.org/officeDocument/2006/relationships/hyperlink" Target="http://www.bssa.org.uk/topics.php?article=370&amp;featured=1" TargetMode="External"/><Relationship Id="rId5" Type="http://schemas.openxmlformats.org/officeDocument/2006/relationships/hyperlink" Target="http://www.worldstainless.org/Files/issf/non-image-files/PDF/ISSF_The_Ferritic_Solution_English.pdf" TargetMode="External"/><Relationship Id="rId10" Type="http://schemas.openxmlformats.org/officeDocument/2006/relationships/hyperlink" Target="http://www.imoa.info/download_files/stainless-steel/2014-8-Specification-and-Guideline-list.pdf" TargetMode="External"/><Relationship Id="rId4" Type="http://schemas.openxmlformats.org/officeDocument/2006/relationships/hyperlink" Target="https://www.worldstainless.org/Files/issf/non-image-files/PDF/ISSFNew200seriessteelsAnopportunityorathreat_EN.pdf" TargetMode="External"/><Relationship Id="rId9" Type="http://schemas.openxmlformats.org/officeDocument/2006/relationships/hyperlink" Target="https://www.worldstainless.org/Files/issf/non-image-files/PDF/Euro_Inox/Tables_TechnicalProperties_EN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l4Z1UVWm3DE" TargetMode="External"/><Relationship Id="rId3" Type="http://schemas.openxmlformats.org/officeDocument/2006/relationships/hyperlink" Target="https://youtu.be/wzgE9WITqxw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youtu.be/E-GcuxtWcn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ngnT6dYo-M0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youtu.be/LdrK365xiJM" TargetMode="Externa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sa.org.uk/topics.php?article=46" TargetMode="External"/><Relationship Id="rId2" Type="http://schemas.openxmlformats.org/officeDocument/2006/relationships/hyperlink" Target="http://www.bssa.org.uk/topics.php?article=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ainless.org/Files/issf/non-image-files/PDF/ISSF_Stainless_Steel_in_Figures_2019_English_public_version.pdf" TargetMode="External"/><Relationship Id="rId5" Type="http://schemas.openxmlformats.org/officeDocument/2006/relationships/hyperlink" Target="http://www.worldstainless.org/ftp:/issf@78.129.166.137/issf/non-image-files/PDF/Euro_Inox/EN10088-4_EN.pdf" TargetMode="External"/><Relationship Id="rId4" Type="http://schemas.openxmlformats.org/officeDocument/2006/relationships/hyperlink" Target="http://www.worldstainless.org/Files/issf/non-image-files/PDF/Euro_Inox/EN10088-4_EN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Presentazione di supporto per i docenti di Architettura e Ingegneria civile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500" y="3886200"/>
            <a:ext cx="69850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A21E9C"/>
                </a:solidFill>
              </a:rPr>
              <a:t>Capitolo 04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A21E9C"/>
                </a:solidFill>
              </a:rPr>
              <a:t>Cosa sono gli acciai</a:t>
            </a:r>
            <a:r>
              <a:rPr lang="it-IT" dirty="0"/>
              <a:t> </a:t>
            </a:r>
            <a:r>
              <a:rPr lang="it-IT" sz="4000" b="1" dirty="0">
                <a:solidFill>
                  <a:srgbClr val="A21E9C"/>
                </a:solidFill>
              </a:rPr>
              <a:t>inossidabili?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9B2A89-1B86-4FE8-B28F-8E388CD7777E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it-IT" sz="3200"/>
              <a:t>Proprietà fisiche</a:t>
            </a:r>
            <a:r>
              <a:rPr lang="it-IT" sz="3200" baseline="50000"/>
              <a:t>9, 10</a:t>
            </a:r>
          </a:p>
        </p:txBody>
      </p:sp>
      <p:graphicFrame>
        <p:nvGraphicFramePr>
          <p:cNvPr id="25691" name="Group 9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26774"/>
              </p:ext>
            </p:extLst>
          </p:nvPr>
        </p:nvGraphicFramePr>
        <p:xfrm>
          <a:off x="457200" y="1600200"/>
          <a:ext cx="8218488" cy="4659630"/>
        </p:xfrm>
        <a:graphic>
          <a:graphicData uri="http://schemas.openxmlformats.org/drawingml/2006/table">
            <a:tbl>
              <a:tblPr/>
              <a:tblGrid>
                <a:gridCol w="169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Materiali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Modulo di elasticità Gpa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Coefficiente di dilatazione termica </a:t>
                      </a:r>
                      <a:b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r>
                        <a:rPr kumimoji="0" lang="nl-BE" sz="1400" b="1" i="0" u="none" strike="noStrike" cap="none" normalizeH="0" baseline="5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-6</a:t>
                      </a: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°K-1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Conducibilità termica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b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 m</a:t>
                      </a:r>
                      <a:r>
                        <a:rPr kumimoji="0" lang="nl-BE" sz="1400" b="1" i="0" u="none" strike="noStrike" cap="none" normalizeH="0" baseline="5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°K</a:t>
                      </a:r>
                      <a:r>
                        <a:rPr kumimoji="0" lang="nl-BE" sz="1400" b="1" i="0" u="none" strike="noStrike" cap="none" normalizeH="0" baseline="5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Ferromagnetismo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Densità Kg/dm³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Austenitici Cr-Ni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210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77933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77933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Austenitici Cr-Mn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210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77933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77933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Ferritici Cr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220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77933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Sì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Cr-Ni (Mo)-N duplex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210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77933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77933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Intermedio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Martensitici Cr-C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215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77933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Sì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Acciaio al carbonio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210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77933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Sì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Rame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135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380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8.3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Alluminio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230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Vetro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1,7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Calcestruzzo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6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1F6CD2-D916-49B2-9EB1-2C75CA0C6F83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/>
              <a:t>Norme sugli acciai</a:t>
            </a:r>
            <a:r>
              <a:rPr lang="it-IT"/>
              <a:t> </a:t>
            </a:r>
            <a:r>
              <a:rPr lang="it-IT" sz="2800"/>
              <a:t>inossidabili</a:t>
            </a:r>
          </a:p>
        </p:txBody>
      </p:sp>
      <p:graphicFrame>
        <p:nvGraphicFramePr>
          <p:cNvPr id="26646" name="Group 22"/>
          <p:cNvGraphicFramePr>
            <a:graphicFrameLocks noGrp="1"/>
          </p:cNvGraphicFramePr>
          <p:nvPr>
            <p:ph idx="1"/>
          </p:nvPr>
        </p:nvGraphicFramePr>
        <p:xfrm>
          <a:off x="455613" y="1268413"/>
          <a:ext cx="8229600" cy="5043806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58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Principali norme mondiali:</a:t>
                      </a: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ASTM/AISI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UNS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JIS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88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 maggior parte dei paesi fa riferimento alle norme sopra indicate, che sono ampiamente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accettate.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Molti dei gradi sono simili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 tutte le norme sopra indicate.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Elenco delle norme americane:         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rif. 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Elenco delle norme europee:             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rif. 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Sono disponibili le tabelle di corrispondenza: 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rif. 13 - 15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39" name="Picture 2" descr="http://www.greenseal.org/Portals/0/Images/iso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20938"/>
            <a:ext cx="6477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4" descr="https://www.memcachier.com/wp-content/uploads/2013/04/EU_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2457450"/>
            <a:ext cx="723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6" descr="http://www.europairservices.com/wp-content/uploads/2009/09/usa-fla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8463" y="2532063"/>
            <a:ext cx="7239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6" descr="http://www.europairservices.com/wp-content/uploads/2009/09/usa-fla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492375"/>
            <a:ext cx="723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8" descr="http://social.eli.ubc.ca/files/2011/08/japa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2470150"/>
            <a:ext cx="684213" cy="45402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2664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34BF47-2C14-491A-BA7B-63E94F8EEB7F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/>
              <a:t>Principali gradi in architettura, edilizia e costruzione:</a:t>
            </a:r>
            <a:br>
              <a:rPr lang="it-IT"/>
            </a:br>
            <a:r>
              <a:rPr lang="it-IT" sz="2800"/>
              <a:t>EN 10088-4 (per lamiere/nastri)</a:t>
            </a:r>
            <a:r>
              <a:rPr lang="it-IT" sz="1800" baseline="50000"/>
              <a:t>16, 17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7950" y="1600200"/>
          <a:ext cx="8712968" cy="487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9473">
                <a:tc>
                  <a:txBody>
                    <a:bodyPr/>
                    <a:lstStyle/>
                    <a:p>
                      <a:r>
                        <a:rPr lang="fr-FR" sz="1600" dirty="0"/>
                        <a:t>Grado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ASTM</a:t>
                      </a:r>
                    </a:p>
                    <a:p>
                      <a:r>
                        <a:rPr lang="fr-FR" sz="1400" dirty="0"/>
                        <a:t>UNS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</a:t>
                      </a:r>
                    </a:p>
                    <a:p>
                      <a:r>
                        <a:rPr lang="fr-FR" sz="1400" dirty="0"/>
                        <a:t>Wt%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Wt%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Wt%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Wt%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Altro</a:t>
                      </a:r>
                      <a:endParaRPr lang="it-IT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Wt%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Uso tipico </a:t>
                      </a:r>
                      <a:r>
                        <a:rPr lang="fr-FR" sz="1600" baseline="50000" dirty="0"/>
                        <a:t>3,4</a:t>
                      </a:r>
                      <a:endParaRPr lang="it-IT" sz="1600" baseline="5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66">
                <a:tc>
                  <a:txBody>
                    <a:bodyPr/>
                    <a:lstStyle/>
                    <a:p>
                      <a:r>
                        <a:rPr lang="fr-FR" sz="1600" dirty="0"/>
                        <a:t>4003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S40977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11,5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0,5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ambienti interni</a:t>
                      </a:r>
                      <a:r>
                        <a:rPr sz="1600" dirty="0"/>
                        <a:t>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riscaldati e non riscaldati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39">
                <a:tc>
                  <a:txBody>
                    <a:bodyPr/>
                    <a:lstStyle/>
                    <a:p>
                      <a:r>
                        <a:rPr lang="fr-FR" sz="1600" dirty="0"/>
                        <a:t>4016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430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16,5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rivestimenti</a:t>
                      </a:r>
                      <a:r>
                        <a:rPr sz="1600" dirty="0"/>
                        <a:t> </a:t>
                      </a:r>
                      <a:r>
                        <a:rPr lang="fr-FR" sz="1400" dirty="0"/>
                        <a:t>decorativi</a:t>
                      </a:r>
                      <a:r>
                        <a:rPr sz="1600" dirty="0"/>
                        <a:t> </a:t>
                      </a:r>
                      <a:r>
                        <a:rPr lang="fr-FR" sz="1400" dirty="0"/>
                        <a:t>per interni</a:t>
                      </a:r>
                      <a:r>
                        <a:rPr sz="1600" dirty="0"/>
                        <a:t> </a:t>
                      </a:r>
                      <a:endParaRPr lang="it-IT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21">
                <a:tc>
                  <a:txBody>
                    <a:bodyPr/>
                    <a:lstStyle/>
                    <a:p>
                      <a:r>
                        <a:rPr lang="fr-FR" sz="1600" dirty="0"/>
                        <a:t>4509</a:t>
                      </a:r>
                    </a:p>
                    <a:p>
                      <a:r>
                        <a:rPr lang="fr-FR" sz="1600" dirty="0"/>
                        <a:t>4510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S43932</a:t>
                      </a:r>
                    </a:p>
                    <a:p>
                      <a:r>
                        <a:rPr lang="fr-FR" sz="1600" dirty="0"/>
                        <a:t>439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18</a:t>
                      </a:r>
                    </a:p>
                    <a:p>
                      <a:r>
                        <a:rPr lang="fr-FR" sz="1600" dirty="0"/>
                        <a:t>17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Nb Ti</a:t>
                      </a:r>
                    </a:p>
                    <a:p>
                      <a:r>
                        <a:rPr lang="fr-FR" sz="1600" dirty="0"/>
                        <a:t>Ti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Copertura interna del tetto e prodotti per acqua piovana - spesso rivestiti con stagno per patina</a:t>
                      </a:r>
                      <a:endParaRPr lang="it-IT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68">
                <a:tc>
                  <a:txBody>
                    <a:bodyPr/>
                    <a:lstStyle/>
                    <a:p>
                      <a:r>
                        <a:rPr lang="fr-FR" sz="1600" dirty="0"/>
                        <a:t>4521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444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17,8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2,1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Ti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mercato</a:t>
                      </a:r>
                      <a:r>
                        <a:rPr sz="1600" dirty="0"/>
                        <a:t>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nazionale</a:t>
                      </a:r>
                      <a:r>
                        <a:rPr sz="1600" dirty="0"/>
                        <a:t>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delle tubazioni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62">
                <a:tc>
                  <a:txBody>
                    <a:bodyPr/>
                    <a:lstStyle/>
                    <a:p>
                      <a:r>
                        <a:rPr lang="fr-FR" sz="1600" dirty="0"/>
                        <a:t>4301</a:t>
                      </a:r>
                    </a:p>
                    <a:p>
                      <a:r>
                        <a:rPr lang="fr-FR" sz="1600" dirty="0"/>
                        <a:t>4307</a:t>
                      </a:r>
                    </a:p>
                    <a:p>
                      <a:r>
                        <a:rPr lang="fr-FR" sz="1600" dirty="0"/>
                        <a:t>4306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304</a:t>
                      </a:r>
                    </a:p>
                    <a:p>
                      <a:r>
                        <a:rPr lang="fr-FR" sz="1600" dirty="0"/>
                        <a:t>304L</a:t>
                      </a:r>
                    </a:p>
                    <a:p>
                      <a:r>
                        <a:rPr lang="fr-FR" sz="1600" dirty="0"/>
                        <a:t>304L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18,118,118,2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8,1</a:t>
                      </a:r>
                    </a:p>
                    <a:p>
                      <a:r>
                        <a:rPr lang="fr-FR" sz="1600" dirty="0"/>
                        <a:t>8,1</a:t>
                      </a:r>
                    </a:p>
                    <a:p>
                      <a:r>
                        <a:rPr lang="fr-FR" sz="1600" dirty="0"/>
                        <a:t>10,1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Costruzione di interni ed esterni in atmosfere industriali normali lontane dalla costa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8803">
                <a:tc>
                  <a:txBody>
                    <a:bodyPr/>
                    <a:lstStyle/>
                    <a:p>
                      <a:r>
                        <a:rPr lang="fr-FR" sz="1600" dirty="0"/>
                        <a:t>4401</a:t>
                      </a:r>
                    </a:p>
                    <a:p>
                      <a:r>
                        <a:rPr lang="fr-FR" sz="1600" dirty="0"/>
                        <a:t>4404</a:t>
                      </a:r>
                    </a:p>
                    <a:p>
                      <a:r>
                        <a:rPr lang="fr-FR" sz="1600" dirty="0"/>
                        <a:t>4571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316</a:t>
                      </a:r>
                    </a:p>
                    <a:p>
                      <a:r>
                        <a:rPr lang="fr-FR" sz="1600" dirty="0"/>
                        <a:t>316L</a:t>
                      </a:r>
                    </a:p>
                    <a:p>
                      <a:r>
                        <a:rPr lang="fr-FR" sz="1600" dirty="0"/>
                        <a:t>316Ti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17,2</a:t>
                      </a:r>
                    </a:p>
                    <a:p>
                      <a:r>
                        <a:rPr lang="fr-FR" sz="1600" dirty="0"/>
                        <a:t>17,2</a:t>
                      </a:r>
                    </a:p>
                    <a:p>
                      <a:r>
                        <a:rPr lang="fr-FR" sz="1600" dirty="0"/>
                        <a:t>16,8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10,1</a:t>
                      </a:r>
                    </a:p>
                    <a:p>
                      <a:r>
                        <a:rPr lang="fr-FR" sz="1600" dirty="0"/>
                        <a:t>10,1</a:t>
                      </a:r>
                    </a:p>
                    <a:p>
                      <a:r>
                        <a:rPr lang="fr-FR" sz="1600" dirty="0"/>
                        <a:t>10,9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2,1</a:t>
                      </a:r>
                    </a:p>
                    <a:p>
                      <a:r>
                        <a:rPr lang="fr-FR" sz="1600" dirty="0"/>
                        <a:t>2,1</a:t>
                      </a:r>
                    </a:p>
                    <a:p>
                      <a:r>
                        <a:rPr lang="fr-FR" sz="1600" dirty="0"/>
                        <a:t>2,1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Ti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Applicazioni umide in modo permanente, località in atmosfera costiera, ambienti industriali inquinati o vicino alle strade dove i sali antighiaccio possono costituire un problema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282">
                <a:tc>
                  <a:txBody>
                    <a:bodyPr/>
                    <a:lstStyle/>
                    <a:p>
                      <a:r>
                        <a:rPr lang="fr-FR" sz="1600" dirty="0"/>
                        <a:t>4529</a:t>
                      </a:r>
                    </a:p>
                    <a:p>
                      <a:r>
                        <a:rPr lang="fr-FR" sz="1600" dirty="0"/>
                        <a:t>4547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N08926</a:t>
                      </a:r>
                    </a:p>
                    <a:p>
                      <a:endParaRPr lang="it-IT" sz="1600" dirty="0"/>
                    </a:p>
                    <a:p>
                      <a:r>
                        <a:rPr lang="fr-FR" sz="1600" dirty="0"/>
                        <a:t>S31254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0,01</a:t>
                      </a:r>
                    </a:p>
                    <a:p>
                      <a:r>
                        <a:rPr lang="fr-FR" sz="1600" dirty="0"/>
                        <a:t>0,01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20,5</a:t>
                      </a:r>
                    </a:p>
                    <a:p>
                      <a:r>
                        <a:rPr lang="fr-FR" sz="1600" dirty="0"/>
                        <a:t>20,0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24,8</a:t>
                      </a:r>
                    </a:p>
                    <a:p>
                      <a:r>
                        <a:rPr lang="fr-FR" sz="1600" dirty="0"/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6,5</a:t>
                      </a:r>
                    </a:p>
                    <a:p>
                      <a:r>
                        <a:rPr lang="fr-FR" sz="1600" dirty="0"/>
                        <a:t>6,1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N, Cu</a:t>
                      </a:r>
                    </a:p>
                    <a:p>
                      <a:r>
                        <a:rPr lang="fr-FR" sz="1600" dirty="0"/>
                        <a:t>N, Cu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gallerie stradali e piscine coperte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733" name="TextBox 2"/>
          <p:cNvSpPr txBox="1">
            <a:spLocks noChangeArrowheads="1"/>
          </p:cNvSpPr>
          <p:nvPr/>
        </p:nvSpPr>
        <p:spPr bwMode="auto">
          <a:xfrm>
            <a:off x="107950" y="6524625"/>
            <a:ext cx="871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alibri" pitchFamily="34" charset="0"/>
              </a:rPr>
              <a:t>ABC = architettura, edilizia e costruzione</a:t>
            </a:r>
          </a:p>
        </p:txBody>
      </p:sp>
      <p:sp>
        <p:nvSpPr>
          <p:cNvPr id="277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93F42F-4470-4B4F-8AA1-A5486A85BF6F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/>
              <a:t>Principali gradi in architettura, edilizia e costruzione:</a:t>
            </a:r>
            <a:br>
              <a:rPr lang="it-IT"/>
            </a:br>
            <a:r>
              <a:rPr lang="it-IT" sz="2800"/>
              <a:t>EN 10088-5(per barre/fili/profilati)</a:t>
            </a:r>
            <a:r>
              <a:rPr lang="it-IT" sz="1800" baseline="50000"/>
              <a:t>18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750795"/>
              </p:ext>
            </p:extLst>
          </p:nvPr>
        </p:nvGraphicFramePr>
        <p:xfrm>
          <a:off x="179388" y="1484313"/>
          <a:ext cx="8568949" cy="527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84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6947">
                <a:tc>
                  <a:txBody>
                    <a:bodyPr/>
                    <a:lstStyle/>
                    <a:p>
                      <a:r>
                        <a:rPr lang="fr-FR" sz="1600" dirty="0"/>
                        <a:t>Grado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ASTM</a:t>
                      </a:r>
                    </a:p>
                    <a:p>
                      <a:r>
                        <a:rPr lang="fr-FR" sz="1600" dirty="0"/>
                        <a:t>UNS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</a:t>
                      </a:r>
                    </a:p>
                    <a:p>
                      <a:r>
                        <a:rPr lang="fr-FR" sz="1600" dirty="0"/>
                        <a:t>Wt%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Wt%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Wt%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Wt%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Altro</a:t>
                      </a:r>
                      <a:endParaRPr lang="it-IT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Wt%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Uso tipico </a:t>
                      </a:r>
                      <a:r>
                        <a:rPr lang="fr-FR" sz="1600" baseline="50000" dirty="0"/>
                        <a:t>6</a:t>
                      </a:r>
                      <a:endParaRPr lang="it-IT" sz="1600" baseline="5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27">
                <a:tc>
                  <a:txBody>
                    <a:bodyPr/>
                    <a:lstStyle/>
                    <a:p>
                      <a:r>
                        <a:rPr lang="fr-FR" sz="1600" dirty="0"/>
                        <a:t>4003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S40977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11,5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0,5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600" dirty="0"/>
                        <a:t>4016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430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16,5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Ganci per tegole</a:t>
                      </a:r>
                      <a:endParaRPr lang="it-IT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600" dirty="0"/>
                        <a:t>4542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630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16,0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4,0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Cu,Nb</a:t>
                      </a:r>
                      <a:endParaRPr lang="it-IT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Barre di ancoraggio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928">
                <a:tc>
                  <a:txBody>
                    <a:bodyPr/>
                    <a:lstStyle/>
                    <a:p>
                      <a:r>
                        <a:rPr lang="fr-FR" sz="1600" dirty="0"/>
                        <a:t>4301</a:t>
                      </a:r>
                    </a:p>
                    <a:p>
                      <a:r>
                        <a:rPr lang="fr-FR" sz="1600" dirty="0"/>
                        <a:t>4307</a:t>
                      </a:r>
                    </a:p>
                    <a:p>
                      <a:r>
                        <a:rPr lang="fr-FR" sz="1600" dirty="0"/>
                        <a:t>4311</a:t>
                      </a:r>
                    </a:p>
                    <a:p>
                      <a:r>
                        <a:rPr lang="fr-FR" sz="1600" dirty="0"/>
                        <a:t>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304</a:t>
                      </a:r>
                    </a:p>
                    <a:p>
                      <a:r>
                        <a:rPr lang="fr-FR" sz="1600" dirty="0"/>
                        <a:t>304L</a:t>
                      </a:r>
                    </a:p>
                    <a:p>
                      <a:r>
                        <a:rPr lang="fr-FR" sz="1600" dirty="0"/>
                        <a:t>304N</a:t>
                      </a:r>
                    </a:p>
                    <a:p>
                      <a:r>
                        <a:rPr lang="fr-FR" sz="1600" dirty="0"/>
                        <a:t>304Cu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18,1</a:t>
                      </a:r>
                    </a:p>
                    <a:p>
                      <a:r>
                        <a:rPr lang="fr-FR" sz="1600" dirty="0"/>
                        <a:t>18,1</a:t>
                      </a:r>
                    </a:p>
                    <a:p>
                      <a:r>
                        <a:rPr lang="fr-FR" sz="1600" dirty="0"/>
                        <a:t>18,1</a:t>
                      </a:r>
                    </a:p>
                    <a:p>
                      <a:r>
                        <a:rPr lang="fr-FR" sz="1600" dirty="0"/>
                        <a:t>17,1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8,1</a:t>
                      </a:r>
                    </a:p>
                    <a:p>
                      <a:r>
                        <a:rPr lang="fr-FR" sz="1600" dirty="0"/>
                        <a:t>8,1</a:t>
                      </a:r>
                    </a:p>
                    <a:p>
                      <a:r>
                        <a:rPr lang="fr-FR" sz="1600"/>
                        <a:t>8,6</a:t>
                      </a:r>
                    </a:p>
                    <a:p>
                      <a:r>
                        <a:rPr lang="fr-FR" sz="1600"/>
                        <a:t>8,6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N</a:t>
                      </a:r>
                    </a:p>
                    <a:p>
                      <a:r>
                        <a:rPr lang="fr-FR" sz="1600" dirty="0"/>
                        <a:t>Cu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  <a:p>
                      <a:endParaRPr lang="it-IT" sz="1400" dirty="0"/>
                    </a:p>
                    <a:p>
                      <a:r>
                        <a:rPr lang="fr-FR" sz="1400" dirty="0"/>
                        <a:t>Armatura</a:t>
                      </a:r>
                      <a:endParaRPr lang="it-IT" sz="1400" dirty="0"/>
                    </a:p>
                    <a:p>
                      <a:r>
                        <a:rPr lang="fr-FR" sz="1400" dirty="0"/>
                        <a:t>Dispositivi di fissaggio A2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fr-FR" sz="1600" dirty="0"/>
                        <a:t>4401</a:t>
                      </a:r>
                    </a:p>
                    <a:p>
                      <a:r>
                        <a:rPr lang="fr-FR" sz="1600" dirty="0"/>
                        <a:t>4404</a:t>
                      </a:r>
                    </a:p>
                    <a:p>
                      <a:r>
                        <a:rPr lang="fr-FR" sz="1600" dirty="0"/>
                        <a:t>4429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316</a:t>
                      </a:r>
                    </a:p>
                    <a:p>
                      <a:r>
                        <a:rPr lang="fr-FR" sz="1600" dirty="0"/>
                        <a:t>316L</a:t>
                      </a:r>
                    </a:p>
                    <a:p>
                      <a:r>
                        <a:rPr lang="fr-FR" sz="1600" dirty="0"/>
                        <a:t>« 316LN »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0,05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16,6</a:t>
                      </a:r>
                    </a:p>
                    <a:p>
                      <a:r>
                        <a:rPr lang="fr-FR" sz="1600" dirty="0"/>
                        <a:t>16,6</a:t>
                      </a:r>
                    </a:p>
                    <a:p>
                      <a:r>
                        <a:rPr lang="fr-FR" sz="1600" dirty="0"/>
                        <a:t>16,6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10,1</a:t>
                      </a:r>
                    </a:p>
                    <a:p>
                      <a:r>
                        <a:rPr lang="fr-FR" sz="1600" dirty="0"/>
                        <a:t>10,1</a:t>
                      </a:r>
                    </a:p>
                    <a:p>
                      <a:r>
                        <a:rPr lang="fr-FR" sz="1600" dirty="0"/>
                        <a:t>11,1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2,1</a:t>
                      </a:r>
                    </a:p>
                    <a:p>
                      <a:r>
                        <a:rPr lang="fr-FR" sz="1600" dirty="0"/>
                        <a:t>2,1</a:t>
                      </a:r>
                    </a:p>
                    <a:p>
                      <a:r>
                        <a:rPr lang="fr-FR" sz="1600" dirty="0"/>
                        <a:t>2,6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Costruzione di interni ed esterni in atmosfere industriali normali lontane dalla costa,</a:t>
                      </a:r>
                      <a:r>
                        <a:rPr sz="16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Armatura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543">
                <a:tc>
                  <a:txBody>
                    <a:bodyPr/>
                    <a:lstStyle/>
                    <a:p>
                      <a:r>
                        <a:rPr lang="fr-FR" sz="1600" dirty="0"/>
                        <a:t>4529</a:t>
                      </a:r>
                    </a:p>
                    <a:p>
                      <a:r>
                        <a:rPr lang="fr-FR" sz="1600" dirty="0"/>
                        <a:t>4547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« 926 »</a:t>
                      </a:r>
                    </a:p>
                    <a:p>
                      <a:r>
                        <a:rPr lang="fr-FR" sz="1600" dirty="0"/>
                        <a:t>S31254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0,01</a:t>
                      </a:r>
                    </a:p>
                    <a:p>
                      <a:r>
                        <a:rPr lang="fr-FR" sz="1600" dirty="0"/>
                        <a:t>0,01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20,5</a:t>
                      </a:r>
                    </a:p>
                    <a:p>
                      <a:r>
                        <a:rPr lang="fr-FR" sz="1600" dirty="0"/>
                        <a:t>20,0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24,8</a:t>
                      </a:r>
                    </a:p>
                    <a:p>
                      <a:r>
                        <a:rPr lang="fr-FR" sz="1600" dirty="0"/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6,5</a:t>
                      </a:r>
                    </a:p>
                    <a:p>
                      <a:r>
                        <a:rPr lang="fr-FR" sz="1600" dirty="0"/>
                        <a:t>6,1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N, Cu</a:t>
                      </a:r>
                    </a:p>
                    <a:p>
                      <a:r>
                        <a:rPr lang="fr-FR" sz="1600" dirty="0"/>
                        <a:t>N, Cu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Gallerie stradali e piscine coperte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600" dirty="0"/>
                        <a:t>4362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S32304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22,5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N, Cu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Armatura e</a:t>
                      </a:r>
                      <a:r>
                        <a:rPr sz="1600" dirty="0"/>
                        <a:t> </a:t>
                      </a:r>
                      <a:r>
                        <a:rPr lang="fr-FR" sz="1400" baseline="0" dirty="0"/>
                        <a:t>componenti meccanici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600" dirty="0"/>
                        <a:t>4462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S32205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21,5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2,8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Armatura e</a:t>
                      </a:r>
                      <a:r>
                        <a:rPr sz="1600" dirty="0"/>
                        <a:t> </a:t>
                      </a:r>
                      <a:r>
                        <a:rPr lang="fr-FR" sz="1400" baseline="0" dirty="0"/>
                        <a:t>componenti meccanici 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7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A99FEC-CF3D-402D-B0DF-5D1D6A10253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/>
              <a:t>Dettaglio della produzione di</a:t>
            </a:r>
            <a:r>
              <a:rPr lang="it-IT"/>
              <a:t> </a:t>
            </a:r>
            <a:r>
              <a:rPr lang="it-IT" sz="2800"/>
              <a:t>acciaio inossidabile</a:t>
            </a:r>
            <a:br>
              <a:rPr lang="it-IT"/>
            </a:br>
            <a:r>
              <a:rPr lang="it-IT"/>
              <a:t> </a:t>
            </a:r>
            <a:r>
              <a:rPr lang="it-IT" sz="2800"/>
              <a:t>nel mondo per famiglia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4FE83-1403-45DA-A916-BC7A8AB633B0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>
              <a:cs typeface="Arial" charset="0"/>
            </a:endParaRPr>
          </a:p>
        </p:txBody>
      </p:sp>
      <p:pic>
        <p:nvPicPr>
          <p:cNvPr id="31747" name="Picture 7"/>
          <p:cNvPicPr>
            <a:picLocks noChangeAspect="1"/>
          </p:cNvPicPr>
          <p:nvPr/>
        </p:nvPicPr>
        <p:blipFill>
          <a:blip r:embed="rId2"/>
          <a:srcRect l="4179"/>
          <a:stretch>
            <a:fillRect/>
          </a:stretch>
        </p:blipFill>
        <p:spPr bwMode="auto">
          <a:xfrm>
            <a:off x="1731963" y="1739900"/>
            <a:ext cx="586263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8"/>
          <p:cNvSpPr txBox="1">
            <a:spLocks noChangeArrowheads="1"/>
          </p:cNvSpPr>
          <p:nvPr/>
        </p:nvSpPr>
        <p:spPr bwMode="auto">
          <a:xfrm>
            <a:off x="358775" y="296863"/>
            <a:ext cx="66611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it-IT" sz="2400">
                <a:latin typeface="Calibri" pitchFamily="34" charset="0"/>
              </a:rPr>
              <a:t>Dettaglio della produzione mondiale per famiglia</a:t>
            </a:r>
            <a:r>
              <a:rPr lang="it-IT" sz="2400" baseline="50000">
                <a:latin typeface="Calibri" pitchFamily="34" charset="0"/>
              </a:rPr>
              <a:t>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825" y="6094413"/>
            <a:ext cx="83581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30" dirty="0">
                <a:latin typeface="+mn-lt"/>
                <a:cs typeface="+mn-cs"/>
              </a:rPr>
              <a:t>I prezzi elevati Ni favoriscono la sostituzione dei gradi popolari </a:t>
            </a:r>
            <a:r>
              <a:rPr lang="it-IT" spc="-30" dirty="0" err="1">
                <a:latin typeface="+mn-lt"/>
                <a:cs typeface="+mn-cs"/>
              </a:rPr>
              <a:t>CrNi</a:t>
            </a:r>
            <a:r>
              <a:rPr lang="it-IT" spc="-30" dirty="0">
                <a:latin typeface="+mn-lt"/>
                <a:cs typeface="+mn-cs"/>
              </a:rPr>
              <a:t> con i gradi Cr-Mn o Cr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I gradi duplex sono marginali oggi, ci si aspetta una crescita in futuro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0E11D-2ACC-4A65-954E-4D8E6BA39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9912" r="3538" b="2903"/>
          <a:stretch/>
        </p:blipFill>
        <p:spPr>
          <a:xfrm>
            <a:off x="250825" y="908050"/>
            <a:ext cx="8424936" cy="4987459"/>
          </a:xfrm>
          <a:prstGeom prst="rect">
            <a:avLst/>
          </a:prstGeom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 rot="1948694">
            <a:off x="7429500" y="341313"/>
            <a:ext cx="1403350" cy="615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Calibri" pitchFamily="34" charset="0"/>
              </a:rPr>
              <a:t>AGGIORNATO AL 2019  </a:t>
            </a:r>
            <a:r>
              <a:rPr lang="it-IT" b="1" dirty="0">
                <a:solidFill>
                  <a:srgbClr val="FF0000"/>
                </a:solidFill>
                <a:latin typeface="Calibri" pitchFamily="34" charset="0"/>
              </a:rPr>
              <a:t>!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2000" cy="1143000"/>
          </a:xfrm>
        </p:spPr>
        <p:txBody>
          <a:bodyPr>
            <a:noAutofit/>
          </a:bodyPr>
          <a:lstStyle/>
          <a:p>
            <a:r>
              <a:rPr lang="it-IT" sz="2800" dirty="0"/>
              <a:t>Produzione di acciaio inossidabile da acciaieria (slebi/lingotti) per regione in migliaia di tonnellate.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DF8175-9641-4C5A-AFB5-42651C9FF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026" r="4326"/>
          <a:stretch/>
        </p:blipFill>
        <p:spPr>
          <a:xfrm>
            <a:off x="522568" y="1844824"/>
            <a:ext cx="8291264" cy="510301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744490">
            <a:off x="7447800" y="1170138"/>
            <a:ext cx="14030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UPDATED 2019  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506AB-5F78-47E5-9024-F6AEA6F0B255}"/>
              </a:ext>
            </a:extLst>
          </p:cNvPr>
          <p:cNvSpPr txBox="1"/>
          <p:nvPr/>
        </p:nvSpPr>
        <p:spPr>
          <a:xfrm>
            <a:off x="443385" y="1383159"/>
            <a:ext cx="797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Produzione di acciaio inossidabile da acciaieria (slebi/lingotti) per regione in migliaia di tonnellate.</a:t>
            </a:r>
          </a:p>
          <a:p>
            <a:r>
              <a:rPr lang="nl-BE" sz="1200" dirty="0"/>
              <a:t>Altri: Brasile, Russia, Sudafrica, Corea del Sud, Indonesia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6137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8944" y="180120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dirty="0"/>
              <a:t>Tasso di crescita annuo composto della produzione di acciaio inossidabile da acciaieria (Milioni di tonnellate)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8E2FD-A3E5-42A4-AFD2-95D26E499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21026" r="5200" b="7653"/>
          <a:stretch/>
        </p:blipFill>
        <p:spPr>
          <a:xfrm>
            <a:off x="299795" y="1556792"/>
            <a:ext cx="8229600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744490">
            <a:off x="7073324" y="915903"/>
            <a:ext cx="14030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UPDATED 2019  ! </a:t>
            </a:r>
          </a:p>
        </p:txBody>
      </p:sp>
    </p:spTree>
    <p:extLst>
      <p:ext uri="{BB962C8B-B14F-4D97-AF65-F5344CB8AC3E}">
        <p14:creationId xmlns:p14="http://schemas.microsoft.com/office/powerpoint/2010/main" val="217677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8944" y="180120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dirty="0"/>
              <a:t>Consumo apparente di acciaio inossidabile per regione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92D6A-E083-4230-902D-C337A2B5B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19912" r="3181"/>
          <a:stretch/>
        </p:blipFill>
        <p:spPr>
          <a:xfrm>
            <a:off x="438944" y="1323368"/>
            <a:ext cx="8414172" cy="5175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744490">
            <a:off x="7397045" y="1123915"/>
            <a:ext cx="14030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UPDATED 2019  ! </a:t>
            </a:r>
          </a:p>
        </p:txBody>
      </p:sp>
    </p:spTree>
    <p:extLst>
      <p:ext uri="{BB962C8B-B14F-4D97-AF65-F5344CB8AC3E}">
        <p14:creationId xmlns:p14="http://schemas.microsoft.com/office/powerpoint/2010/main" val="1649243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Riferimenti (1/2)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44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2"/>
              </a:rPr>
              <a:t>http://www.worldstainless.org/Files/issf/non-image-files/PDF/TheStainlessSteelFamily.pdf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D. </a:t>
            </a:r>
            <a:r>
              <a:rPr lang="en-US" sz="1500" dirty="0" err="1"/>
              <a:t>Peckner</a:t>
            </a:r>
            <a:r>
              <a:rPr lang="en-US" sz="1500" dirty="0"/>
              <a:t> Handbook of Stainless Steels Hardcover – June, 1977 ISBN-13: 978-0070491472 ISBN-10: 007049147X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3"/>
              </a:rPr>
              <a:t>http://www.imoa.info/download_files/stainless-steel/Austenitics.pdf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New « 200 </a:t>
            </a:r>
            <a:r>
              <a:rPr lang="fr-FR" sz="1500" dirty="0" err="1"/>
              <a:t>series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 »: An </a:t>
            </a:r>
            <a:r>
              <a:rPr lang="fr-FR" sz="1500" dirty="0" err="1"/>
              <a:t>opportunity</a:t>
            </a:r>
            <a:r>
              <a:rPr lang="fr-FR" sz="1500" dirty="0"/>
              <a:t> or a </a:t>
            </a:r>
            <a:r>
              <a:rPr lang="fr-FR" sz="1500" dirty="0" err="1"/>
              <a:t>threat</a:t>
            </a:r>
            <a:r>
              <a:rPr lang="fr-FR" sz="1500" dirty="0"/>
              <a:t> to the image of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</a:t>
            </a:r>
            <a:r>
              <a:rPr lang="fr-FR" sz="1500" dirty="0"/>
              <a:t>? </a:t>
            </a:r>
            <a:r>
              <a:rPr lang="fr-FR" sz="1500" dirty="0">
                <a:hlinkClick r:id="rId4"/>
              </a:rPr>
              <a:t>https://www.worldstainless.org/Files/issf/non-image-files/PDF/ISSFNew200seriessteelsAnopportunityorathreat_EN.pdf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The </a:t>
            </a:r>
            <a:r>
              <a:rPr lang="fr-FR" sz="1500" dirty="0" err="1"/>
              <a:t>ferritic</a:t>
            </a:r>
            <a:r>
              <a:rPr lang="fr-FR" sz="1500" dirty="0"/>
              <a:t> solution: </a:t>
            </a:r>
            <a:r>
              <a:rPr lang="fr-FR" sz="1500" dirty="0">
                <a:hlinkClick r:id="rId5"/>
              </a:rPr>
              <a:t>http://www.worldstainless.org/Files/issf/non-image-files/PDF/ISSF_The_Ferritic_Solution_English.pdf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2"/>
              </a:rPr>
              <a:t>http://www.outokumpu.com/en/stainless-steel/about-stainless-steel/stainless-steel-types/pages/default.aspx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 err="1"/>
              <a:t>Martensitic</a:t>
            </a:r>
            <a:r>
              <a:rPr lang="fr-FR" sz="1500" dirty="0"/>
              <a:t>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 </a:t>
            </a:r>
            <a:r>
              <a:rPr lang="fr-FR" sz="1500" dirty="0">
                <a:hlinkClick r:id="rId6"/>
              </a:rPr>
              <a:t>https://www.worldstainless.org/Files/issf/non-image-files/PDF/ISSF_Martensitic_Stainless_Steels.pdf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Duplex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: </a:t>
            </a:r>
            <a:r>
              <a:rPr lang="fr-FR" sz="1500" dirty="0">
                <a:hlinkClick r:id="rId7"/>
              </a:rPr>
              <a:t>https://www.imoa.info/molybdenum-uses/molybdenum-grade-stainless-steels/architecture/structural-duplex-stainless.php?d=1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8"/>
              </a:rPr>
              <a:t>https://www.nickelinstitute.org/~/Media/Files/TechnicalLiterature/CapabilitiesandLimitationsofArchitecturalMetalsandMetalsforCorrosionResistanceI_14057a_.pdf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9"/>
              </a:rPr>
              <a:t>https://www.worldstainless.org/Files/issf/non-image-files/PDF/Euro_Inox/Tables_TechnicalProperties_EN.pdf</a:t>
            </a:r>
            <a:r>
              <a:rPr lang="fr-FR" sz="1500" dirty="0"/>
              <a:t> </a:t>
            </a:r>
            <a:endParaRPr lang="fr-FR" sz="15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10"/>
              </a:rPr>
              <a:t>http://www.imoa.info/download_files/stainless-steel/2014-8-Specification-and-Guideline-list.pdf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11"/>
              </a:rPr>
              <a:t>http://www.bssa.org.uk/topics.php?article=370&amp;featured=1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12"/>
              </a:rPr>
              <a:t>https://www.worldstainless.org/about-stainless/what-is-stainless-steel/standards/</a:t>
            </a:r>
            <a:endParaRPr lang="en-US" sz="1500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C69EB9-821F-4F91-80AF-12A0B4E3E8B2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Video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929067"/>
              </p:ext>
            </p:extLst>
          </p:nvPr>
        </p:nvGraphicFramePr>
        <p:xfrm>
          <a:off x="457200" y="1600200"/>
          <a:ext cx="8229600" cy="4709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7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dirty="0" err="1"/>
                        <a:t>L'acciaio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inossidabile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compie</a:t>
                      </a:r>
                      <a:r>
                        <a:rPr dirty="0"/>
                        <a:t> 100 </a:t>
                      </a:r>
                      <a:r>
                        <a:rPr dirty="0" err="1"/>
                        <a:t>anni</a:t>
                      </a:r>
                      <a:endParaRPr lang="it-IT" baseline="0" dirty="0"/>
                    </a:p>
                    <a:p>
                      <a:r>
                        <a:rPr lang="en-GB" strike="noStrike" dirty="0">
                          <a:hlinkClick r:id="rId2"/>
                        </a:rPr>
                        <a:t>https://youtu.be/E-GcuxtWcnc</a:t>
                      </a:r>
                      <a:endParaRPr lang="en-GB" strike="noStrik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7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Legato per un </a:t>
                      </a:r>
                      <a:r>
                        <a:rPr dirty="0" err="1"/>
                        <a:t>valore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che</a:t>
                      </a:r>
                      <a:r>
                        <a:rPr dirty="0"/>
                        <a:t> dura </a:t>
                      </a:r>
                      <a:r>
                        <a:rPr dirty="0" err="1"/>
                        <a:t>nel</a:t>
                      </a:r>
                      <a:r>
                        <a:rPr dirty="0"/>
                        <a:t> tempo</a:t>
                      </a:r>
                    </a:p>
                    <a:p>
                      <a:r>
                        <a:rPr lang="en-GB" strike="noStrike" dirty="0">
                          <a:hlinkClick r:id="rId3"/>
                        </a:rPr>
                        <a:t>https://youtu.be/wzgE9WITqxw</a:t>
                      </a:r>
                      <a:endParaRPr lang="en-GB" strike="noStrik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dirty="0" err="1"/>
                        <a:t>Autoriparante</a:t>
                      </a:r>
                      <a:r>
                        <a:rPr dirty="0"/>
                        <a:t>, per un </a:t>
                      </a:r>
                      <a:r>
                        <a:rPr dirty="0" err="1"/>
                        <a:t>valore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che</a:t>
                      </a:r>
                      <a:r>
                        <a:rPr dirty="0"/>
                        <a:t> dura </a:t>
                      </a:r>
                      <a:r>
                        <a:rPr dirty="0" err="1"/>
                        <a:t>nel</a:t>
                      </a:r>
                      <a:r>
                        <a:rPr dirty="0"/>
                        <a:t> tempo</a:t>
                      </a:r>
                    </a:p>
                    <a:p>
                      <a:r>
                        <a:rPr lang="en-GB" strike="noStrike" dirty="0">
                          <a:hlinkClick r:id="rId4"/>
                        </a:rPr>
                        <a:t>https://youtu.be/LdrK365xiJM</a:t>
                      </a:r>
                      <a:endParaRPr lang="en-GB" strike="noStrik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0FC0EE-DEB9-4ABC-8F66-7246CE177EB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cs typeface="Arial" charset="0"/>
            </a:endParaRPr>
          </a:p>
        </p:txBody>
      </p:sp>
      <p:pic>
        <p:nvPicPr>
          <p:cNvPr id="1741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00213"/>
            <a:ext cx="20891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868863"/>
            <a:ext cx="18002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3416300"/>
            <a:ext cx="18002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Riferimenti (2/2)</a:t>
            </a:r>
          </a:p>
        </p:txBody>
      </p:sp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309563" y="1319213"/>
            <a:ext cx="8229600" cy="4926012"/>
          </a:xfrm>
        </p:spPr>
        <p:txBody>
          <a:bodyPr/>
          <a:lstStyle/>
          <a:p>
            <a:pPr marL="514350" indent="-514350">
              <a:buFont typeface="+mj-lt"/>
              <a:buAutoNum type="arabicPeriod" startAt="14"/>
            </a:pPr>
            <a:r>
              <a:rPr lang="en-GB" sz="1500" dirty="0"/>
              <a:t>Chemical composition of stainless steel flat products for general purposes to EN 10088-2: </a:t>
            </a:r>
            <a:r>
              <a:rPr lang="fr-FR" sz="1500" dirty="0">
                <a:hlinkClick r:id="rId2"/>
              </a:rPr>
              <a:t>http://www.bssa.org.uk/topics.php?article=44</a:t>
            </a:r>
            <a:r>
              <a:rPr lang="fr-FR" sz="1500" dirty="0"/>
              <a:t> </a:t>
            </a:r>
            <a:endParaRPr lang="en-GB" sz="1500" dirty="0"/>
          </a:p>
          <a:p>
            <a:pPr marL="514350" indent="-514350">
              <a:buFont typeface="+mj-lt"/>
              <a:buAutoNum type="arabicPeriod" startAt="14"/>
            </a:pPr>
            <a:r>
              <a:rPr lang="en-GB" sz="1500" dirty="0"/>
              <a:t>Chemical composition of stainless steel long products for general purposes to EN 10088-3: </a:t>
            </a:r>
            <a:r>
              <a:rPr lang="fr-FR" sz="1500" dirty="0">
                <a:hlinkClick r:id="rId3"/>
              </a:rPr>
              <a:t>http://www.bssa.org.uk/topics.php?article=46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sz="1500" dirty="0"/>
              <a:t>EN 10088-4:2009 Stainless steels. Technical delivery conditions for sheet/plate and strip of corrosion resisting steels for construction purposes  </a:t>
            </a:r>
            <a:r>
              <a:rPr lang="en-US" sz="1500" dirty="0">
                <a:hlinkClick r:id="rId4"/>
              </a:rPr>
              <a:t>www.worldstainless.org/Files/issf/non-image-files/PDF/Euro_Inox/EN10088-4_EN.pdf</a:t>
            </a:r>
            <a:r>
              <a:rPr lang="en-US" sz="1500" dirty="0"/>
              <a:t>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FR" sz="1500" dirty="0"/>
              <a:t>Stainless </a:t>
            </a:r>
            <a:r>
              <a:rPr lang="fr-FR" sz="1500" dirty="0" err="1"/>
              <a:t>steel</a:t>
            </a:r>
            <a:r>
              <a:rPr lang="fr-FR" sz="1500" dirty="0"/>
              <a:t> flat </a:t>
            </a:r>
            <a:r>
              <a:rPr lang="fr-FR" sz="1500" dirty="0" err="1"/>
              <a:t>products</a:t>
            </a:r>
            <a:r>
              <a:rPr lang="fr-FR" sz="1500" dirty="0"/>
              <a:t> for building – the grades in EN 10088-4 </a:t>
            </a:r>
            <a:r>
              <a:rPr lang="fr-FR" sz="1500" dirty="0" err="1"/>
              <a:t>explained</a:t>
            </a:r>
            <a:r>
              <a:rPr lang="fr-FR" sz="1500" dirty="0"/>
              <a:t>: </a:t>
            </a:r>
            <a:r>
              <a:rPr lang="fr-FR" sz="1500" dirty="0">
                <a:hlinkClick r:id="rId5"/>
              </a:rPr>
              <a:t>https://www.worldstainless.org/files/issf/non-image-files/PDF/Euro_Inox/EN10088-4_EN.pdf</a:t>
            </a:r>
            <a:endParaRPr lang="fr-FR" sz="1500" dirty="0"/>
          </a:p>
          <a:p>
            <a:pPr marL="514350" indent="-514350">
              <a:buFont typeface="+mj-lt"/>
              <a:buAutoNum type="arabicPeriod" startAt="14"/>
            </a:pPr>
            <a:r>
              <a:rPr lang="en-US" sz="1500" dirty="0"/>
              <a:t>EN 10088-5: 2009 Stainless steels. Technical delivery conditions for bars, rods, wire, sections and bright products of corrosion resisting steels for construction purposes.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FR" sz="1500" dirty="0"/>
              <a:t>ISSF publication « Stainless Steel in Figures »: </a:t>
            </a:r>
            <a:r>
              <a:rPr lang="fr-FR" sz="1500" dirty="0">
                <a:hlinkClick r:id="rId6"/>
              </a:rPr>
              <a:t>https://www.worldstainless.org/Files/issf/non-image-files/PDF/ISSF_Stainless_Steel_in_Figures_2019_English_public_version.pdf</a:t>
            </a:r>
            <a:endParaRPr lang="en-US" sz="1500" dirty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5E3A5B-CDAA-4243-AC2B-73978A16DBA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Grazie!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E766E1-50A0-41B1-ABC8-EE8A8C2DB760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3188" y="115888"/>
            <a:ext cx="8229600" cy="1143000"/>
          </a:xfrm>
        </p:spPr>
        <p:txBody>
          <a:bodyPr/>
          <a:lstStyle/>
          <a:p>
            <a:r>
              <a:rPr lang="it-IT" sz="2800"/>
              <a:t>Gli acciai inossidabili sono leghe a base di ferro contenenti almeno il 10,5% di cromo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3635" t="43677" r="30656" b="2498"/>
          <a:stretch>
            <a:fillRect/>
          </a:stretch>
        </p:blipFill>
        <p:spPr bwMode="auto">
          <a:xfrm>
            <a:off x="5940425" y="4508500"/>
            <a:ext cx="29559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hteck 5"/>
          <p:cNvSpPr>
            <a:spLocks noChangeArrowheads="1"/>
          </p:cNvSpPr>
          <p:nvPr/>
        </p:nvSpPr>
        <p:spPr bwMode="auto">
          <a:xfrm>
            <a:off x="250825" y="5356225"/>
            <a:ext cx="55276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it-IT" dirty="0">
                <a:latin typeface="Calibri" pitchFamily="34" charset="0"/>
              </a:rPr>
              <a:t>L'aumento del contenuto di Cr intensifica l'efficacia della pellicola passiva... ma ci sono altri fattori importanti che influenzano la resistenza alla corrosione </a:t>
            </a:r>
          </a:p>
          <a:p>
            <a:r>
              <a:rPr lang="it-IT" dirty="0">
                <a:latin typeface="Calibri" pitchFamily="34" charset="0"/>
              </a:rPr>
              <a:t>(vedere capitolo 5)</a:t>
            </a:r>
            <a:endParaRPr lang="it-IT" dirty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18436" name="Group 12"/>
          <p:cNvGrpSpPr>
            <a:grpSpLocks/>
          </p:cNvGrpSpPr>
          <p:nvPr/>
        </p:nvGrpSpPr>
        <p:grpSpPr bwMode="auto">
          <a:xfrm>
            <a:off x="130175" y="1631950"/>
            <a:ext cx="7659688" cy="3348038"/>
            <a:chOff x="481948" y="893646"/>
            <a:chExt cx="7467919" cy="3192773"/>
          </a:xfrm>
        </p:grpSpPr>
        <p:grpSp>
          <p:nvGrpSpPr>
            <p:cNvPr id="18447" name="Gruppieren 12"/>
            <p:cNvGrpSpPr>
              <a:grpSpLocks/>
            </p:cNvGrpSpPr>
            <p:nvPr/>
          </p:nvGrpSpPr>
          <p:grpSpPr bwMode="auto">
            <a:xfrm>
              <a:off x="481948" y="1277796"/>
              <a:ext cx="7439434" cy="2808623"/>
              <a:chOff x="283663" y="659277"/>
              <a:chExt cx="6612877" cy="2456608"/>
            </a:xfrm>
          </p:grpSpPr>
          <p:pic>
            <p:nvPicPr>
              <p:cNvPr id="1845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6000" t="31378" r="7001"/>
              <a:stretch>
                <a:fillRect/>
              </a:stretch>
            </p:blipFill>
            <p:spPr bwMode="auto">
              <a:xfrm>
                <a:off x="283663" y="971985"/>
                <a:ext cx="4143404" cy="214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3" name="Rechteck 5"/>
              <p:cNvSpPr>
                <a:spLocks noChangeArrowheads="1"/>
              </p:cNvSpPr>
              <p:nvPr/>
            </p:nvSpPr>
            <p:spPr bwMode="auto">
              <a:xfrm>
                <a:off x="5007120" y="659277"/>
                <a:ext cx="1889420" cy="269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2000" b="1">
                    <a:latin typeface="Calibri" pitchFamily="34" charset="0"/>
                  </a:rPr>
                  <a:t>la resistenza alla corrosione</a:t>
                </a:r>
              </a:p>
            </p:txBody>
          </p:sp>
          <p:sp>
            <p:nvSpPr>
              <p:cNvPr id="7" name="Pfeil nach rechts 6"/>
              <p:cNvSpPr/>
              <p:nvPr/>
            </p:nvSpPr>
            <p:spPr>
              <a:xfrm flipV="1">
                <a:off x="4538988" y="712571"/>
                <a:ext cx="356330" cy="16287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448" name="Group 2"/>
            <p:cNvGrpSpPr>
              <a:grpSpLocks/>
            </p:cNvGrpSpPr>
            <p:nvPr/>
          </p:nvGrpSpPr>
          <p:grpSpPr bwMode="auto">
            <a:xfrm>
              <a:off x="481948" y="893646"/>
              <a:ext cx="7467919" cy="1608026"/>
              <a:chOff x="481948" y="893646"/>
              <a:chExt cx="7467919" cy="1608026"/>
            </a:xfrm>
          </p:grpSpPr>
          <p:sp>
            <p:nvSpPr>
              <p:cNvPr id="18449" name="TextBox 8"/>
              <p:cNvSpPr txBox="1">
                <a:spLocks noChangeArrowheads="1"/>
              </p:cNvSpPr>
              <p:nvPr/>
            </p:nvSpPr>
            <p:spPr bwMode="auto">
              <a:xfrm>
                <a:off x="3125007" y="893646"/>
                <a:ext cx="2079888" cy="616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>
                    <a:latin typeface="Calibri" pitchFamily="34" charset="0"/>
                  </a:rPr>
                  <a:t>Pellicola passiva superficiale</a:t>
                </a:r>
              </a:p>
              <a:p>
                <a:pPr algn="ctr"/>
                <a:r>
                  <a:rPr lang="it-IT">
                    <a:latin typeface="Calibri" pitchFamily="34" charset="0"/>
                  </a:rPr>
                  <a:t>~ 2nm di spessore</a:t>
                </a:r>
              </a:p>
            </p:txBody>
          </p:sp>
          <p:sp>
            <p:nvSpPr>
              <p:cNvPr id="18450" name="TextBox 10"/>
              <p:cNvSpPr txBox="1">
                <a:spLocks noChangeArrowheads="1"/>
              </p:cNvSpPr>
              <p:nvPr/>
            </p:nvSpPr>
            <p:spPr bwMode="auto">
              <a:xfrm>
                <a:off x="481948" y="897371"/>
                <a:ext cx="2079888" cy="61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>
                    <a:latin typeface="Calibri" pitchFamily="34" charset="0"/>
                  </a:rPr>
                  <a:t> Ossido superficiale (ruggine) &gt; 20μm  di spessore</a:t>
                </a:r>
              </a:p>
            </p:txBody>
          </p:sp>
          <p:sp>
            <p:nvSpPr>
              <p:cNvPr id="18451" name="Rechteck 5"/>
              <p:cNvSpPr>
                <a:spLocks noChangeArrowheads="1"/>
              </p:cNvSpPr>
              <p:nvPr/>
            </p:nvSpPr>
            <p:spPr bwMode="auto">
              <a:xfrm>
                <a:off x="5468815" y="1920239"/>
                <a:ext cx="2481052" cy="581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it-IT" sz="2000" b="1">
                    <a:latin typeface="Calibri" pitchFamily="34" charset="0"/>
                  </a:rPr>
                  <a:t>La pellicola passiva si forma in pochi minuti</a:t>
                </a:r>
                <a:endParaRPr lang="it-IT" sz="2000" b="1"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8437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05256-9792-4E3C-8F36-5E3031C6A0CB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  <p:sp>
        <p:nvSpPr>
          <p:cNvPr id="18438" name="ZoneTexte 16"/>
          <p:cNvSpPr txBox="1">
            <a:spLocks noChangeArrowheads="1"/>
          </p:cNvSpPr>
          <p:nvPr/>
        </p:nvSpPr>
        <p:spPr bwMode="auto">
          <a:xfrm>
            <a:off x="585788" y="3324225"/>
            <a:ext cx="1223962" cy="58102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B9B9B9"/>
              </a:gs>
              <a:gs pos="100000">
                <a:srgbClr val="DDDDDD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</a:pPr>
            <a:r>
              <a:rPr lang="it-IT" altLang="it-IT" sz="1600">
                <a:solidFill>
                  <a:srgbClr val="000000"/>
                </a:solidFill>
                <a:latin typeface="Calibri" pitchFamily="34" charset="0"/>
              </a:rPr>
              <a:t>Acciaio al carbonio</a:t>
            </a:r>
          </a:p>
        </p:txBody>
      </p:sp>
      <p:sp>
        <p:nvSpPr>
          <p:cNvPr id="16" name="ZoneTexte 17"/>
          <p:cNvSpPr txBox="1"/>
          <p:nvPr/>
        </p:nvSpPr>
        <p:spPr>
          <a:xfrm>
            <a:off x="3295593" y="3289457"/>
            <a:ext cx="1224136" cy="584775"/>
          </a:xfrm>
          <a:prstGeom prst="rect">
            <a:avLst/>
          </a:prstGeom>
          <a:gradFill flip="none" rotWithShape="1">
            <a:gsLst>
              <a:gs pos="0">
                <a:srgbClr val="DDDDDD">
                  <a:shade val="30000"/>
                  <a:satMod val="115000"/>
                </a:srgbClr>
              </a:gs>
              <a:gs pos="50000">
                <a:srgbClr val="DDDDDD">
                  <a:shade val="67500"/>
                  <a:satMod val="115000"/>
                </a:srgbClr>
              </a:gs>
              <a:gs pos="100000">
                <a:srgbClr val="DDDDD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</a:rPr>
              <a:t>Acciaio inossidabile</a:t>
            </a:r>
          </a:p>
        </p:txBody>
      </p:sp>
      <p:sp>
        <p:nvSpPr>
          <p:cNvPr id="18442" name="ZoneTexte 14"/>
          <p:cNvSpPr txBox="1">
            <a:spLocks noChangeArrowheads="1"/>
          </p:cNvSpPr>
          <p:nvPr/>
        </p:nvSpPr>
        <p:spPr bwMode="auto">
          <a:xfrm>
            <a:off x="250825" y="4511675"/>
            <a:ext cx="18716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</a:pPr>
            <a:r>
              <a:rPr lang="it-IT" altLang="it-IT" sz="1600">
                <a:solidFill>
                  <a:srgbClr val="000000"/>
                </a:solidFill>
                <a:latin typeface="Calibri" pitchFamily="34" charset="0"/>
              </a:rPr>
              <a:t>&lt; 10,5 % cromo</a:t>
            </a:r>
          </a:p>
        </p:txBody>
      </p:sp>
      <p:sp>
        <p:nvSpPr>
          <p:cNvPr id="18443" name="ZoneTexte 15"/>
          <p:cNvSpPr txBox="1">
            <a:spLocks noChangeArrowheads="1"/>
          </p:cNvSpPr>
          <p:nvPr/>
        </p:nvSpPr>
        <p:spPr bwMode="auto">
          <a:xfrm>
            <a:off x="3014663" y="4586288"/>
            <a:ext cx="18732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</a:pPr>
            <a:r>
              <a:rPr lang="it-IT" altLang="it-IT" sz="1600">
                <a:solidFill>
                  <a:srgbClr val="000000"/>
                </a:solidFill>
                <a:latin typeface="Calibri" pitchFamily="34" charset="0"/>
              </a:rPr>
              <a:t>&gt; 10,5 % cromo</a:t>
            </a:r>
          </a:p>
        </p:txBody>
      </p:sp>
      <p:sp>
        <p:nvSpPr>
          <p:cNvPr id="18444" name="ZoneTexte 18"/>
          <p:cNvSpPr txBox="1">
            <a:spLocks noChangeArrowheads="1"/>
          </p:cNvSpPr>
          <p:nvPr/>
        </p:nvSpPr>
        <p:spPr bwMode="auto">
          <a:xfrm>
            <a:off x="5988050" y="4546600"/>
            <a:ext cx="1152525" cy="152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SzPct val="100000"/>
            </a:pPr>
            <a:r>
              <a:rPr lang="it-IT" altLang="it-IT" sz="1000" b="1">
                <a:solidFill>
                  <a:srgbClr val="000000"/>
                </a:solidFill>
                <a:latin typeface="Calibri" pitchFamily="34" charset="0"/>
              </a:rPr>
              <a:t>Resistenza chimica</a:t>
            </a:r>
          </a:p>
        </p:txBody>
      </p:sp>
      <p:sp>
        <p:nvSpPr>
          <p:cNvPr id="18445" name="ZoneTexte 20"/>
          <p:cNvSpPr txBox="1">
            <a:spLocks noChangeArrowheads="1"/>
          </p:cNvSpPr>
          <p:nvPr/>
        </p:nvSpPr>
        <p:spPr bwMode="auto">
          <a:xfrm>
            <a:off x="6948488" y="4768850"/>
            <a:ext cx="1149350" cy="153988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SzPct val="100000"/>
            </a:pPr>
            <a:r>
              <a:rPr lang="it-IT" altLang="it-IT" sz="1000" b="1">
                <a:solidFill>
                  <a:srgbClr val="C00000"/>
                </a:solidFill>
                <a:latin typeface="Calibri" pitchFamily="34" charset="0"/>
              </a:rPr>
              <a:t>Limite di resistenza</a:t>
            </a:r>
          </a:p>
        </p:txBody>
      </p:sp>
      <p:sp>
        <p:nvSpPr>
          <p:cNvPr id="18446" name="ZoneTexte 19"/>
          <p:cNvSpPr txBox="1">
            <a:spLocks noChangeArrowheads="1"/>
          </p:cNvSpPr>
          <p:nvPr/>
        </p:nvSpPr>
        <p:spPr bwMode="auto">
          <a:xfrm>
            <a:off x="7450138" y="6384925"/>
            <a:ext cx="1404937" cy="1539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buSzPct val="100000"/>
            </a:pPr>
            <a:r>
              <a:rPr lang="it-IT" altLang="it-IT" sz="1000" b="1">
                <a:solidFill>
                  <a:srgbClr val="000000"/>
                </a:solidFill>
                <a:latin typeface="Calibri" pitchFamily="34" charset="0"/>
              </a:rPr>
              <a:t>Contenuto di cromo (%)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9F0A8B-D404-40AC-A527-7EF2958309DB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cs typeface="Arial" charset="0"/>
            </a:endParaRP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93700" y="47625"/>
            <a:ext cx="8515350" cy="6334125"/>
            <a:chOff x="393254" y="47958"/>
            <a:chExt cx="8515821" cy="6333370"/>
          </a:xfrm>
        </p:grpSpPr>
        <p:pic>
          <p:nvPicPr>
            <p:cNvPr id="19489" name="Picture 2"/>
            <p:cNvPicPr>
              <a:picLocks noChangeAspect="1" noChangeArrowheads="1"/>
            </p:cNvPicPr>
            <p:nvPr/>
          </p:nvPicPr>
          <p:blipFill>
            <a:blip r:embed="rId2"/>
            <a:srcRect t="7790"/>
            <a:stretch>
              <a:fillRect/>
            </a:stretch>
          </p:blipFill>
          <p:spPr bwMode="auto">
            <a:xfrm>
              <a:off x="393254" y="47958"/>
              <a:ext cx="8515821" cy="633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Picture 2"/>
            <p:cNvPicPr>
              <a:picLocks noChangeAspect="1" noChangeArrowheads="1"/>
            </p:cNvPicPr>
            <p:nvPr/>
          </p:nvPicPr>
          <p:blipFill>
            <a:blip r:embed="rId3"/>
            <a:srcRect t="10875"/>
            <a:stretch>
              <a:fillRect/>
            </a:stretch>
          </p:blipFill>
          <p:spPr bwMode="auto">
            <a:xfrm>
              <a:off x="586581" y="914399"/>
              <a:ext cx="771525" cy="63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4882" y="1532036"/>
              <a:ext cx="773484" cy="744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4415" y="3140967"/>
              <a:ext cx="773484" cy="446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3" name="TextBox 4"/>
            <p:cNvSpPr txBox="1">
              <a:spLocks noChangeArrowheads="1"/>
            </p:cNvSpPr>
            <p:nvPr/>
          </p:nvSpPr>
          <p:spPr bwMode="auto">
            <a:xfrm>
              <a:off x="514573" y="3075472"/>
              <a:ext cx="6730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800" b="1"/>
                <a:t>10-17%Cr</a:t>
              </a:r>
            </a:p>
            <a:p>
              <a:r>
                <a:rPr lang="it-IT" sz="800" b="1"/>
                <a:t>0,1-1,2%C</a:t>
              </a:r>
            </a:p>
            <a:p>
              <a:r>
                <a:rPr lang="it-IT" sz="800" b="1"/>
                <a:t>0-4%Ni</a:t>
              </a:r>
            </a:p>
          </p:txBody>
        </p:sp>
      </p:grpSp>
      <p:sp>
        <p:nvSpPr>
          <p:cNvPr id="19459" name="Text Box 115"/>
          <p:cNvSpPr txBox="1">
            <a:spLocks noChangeArrowheads="1"/>
          </p:cNvSpPr>
          <p:nvPr/>
        </p:nvSpPr>
        <p:spPr bwMode="auto">
          <a:xfrm>
            <a:off x="3203575" y="6122988"/>
            <a:ext cx="17272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Ferro (Fe) + cromo (Cr)</a:t>
            </a:r>
          </a:p>
        </p:txBody>
      </p:sp>
      <p:sp>
        <p:nvSpPr>
          <p:cNvPr id="19460" name="Text Box 113"/>
          <p:cNvSpPr txBox="1">
            <a:spLocks noChangeArrowheads="1"/>
          </p:cNvSpPr>
          <p:nvPr/>
        </p:nvSpPr>
        <p:spPr bwMode="auto">
          <a:xfrm>
            <a:off x="2520950" y="5732463"/>
            <a:ext cx="1187450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Cromo (Cr)</a:t>
            </a:r>
          </a:p>
        </p:txBody>
      </p:sp>
      <p:sp>
        <p:nvSpPr>
          <p:cNvPr id="19461" name="Text Box 114"/>
          <p:cNvSpPr txBox="1">
            <a:spLocks noChangeArrowheads="1"/>
          </p:cNvSpPr>
          <p:nvPr/>
        </p:nvSpPr>
        <p:spPr bwMode="auto">
          <a:xfrm>
            <a:off x="3867150" y="5732463"/>
            <a:ext cx="1281113" cy="401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Aggiunta di nickel (Ni)</a:t>
            </a:r>
          </a:p>
        </p:txBody>
      </p:sp>
      <p:sp>
        <p:nvSpPr>
          <p:cNvPr id="19462" name="Text Box 106"/>
          <p:cNvSpPr txBox="1">
            <a:spLocks noChangeArrowheads="1"/>
          </p:cNvSpPr>
          <p:nvPr/>
        </p:nvSpPr>
        <p:spPr bwMode="auto">
          <a:xfrm>
            <a:off x="514350" y="4559300"/>
            <a:ext cx="973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Struttura martensitica</a:t>
            </a:r>
          </a:p>
        </p:txBody>
      </p:sp>
      <p:sp>
        <p:nvSpPr>
          <p:cNvPr id="19463" name="Text Box 108"/>
          <p:cNvSpPr txBox="1">
            <a:spLocks noChangeArrowheads="1"/>
          </p:cNvSpPr>
          <p:nvPr/>
        </p:nvSpPr>
        <p:spPr bwMode="auto">
          <a:xfrm>
            <a:off x="1412875" y="4694238"/>
            <a:ext cx="78263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Aggiungere carbonio</a:t>
            </a:r>
          </a:p>
        </p:txBody>
      </p:sp>
      <p:sp>
        <p:nvSpPr>
          <p:cNvPr id="19464" name="Text Box 107"/>
          <p:cNvSpPr txBox="1">
            <a:spLocks noChangeArrowheads="1"/>
          </p:cNvSpPr>
          <p:nvPr/>
        </p:nvSpPr>
        <p:spPr bwMode="auto">
          <a:xfrm>
            <a:off x="2322513" y="4527550"/>
            <a:ext cx="792162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Struttura ferritica</a:t>
            </a:r>
          </a:p>
        </p:txBody>
      </p:sp>
      <p:sp>
        <p:nvSpPr>
          <p:cNvPr id="19465" name="Text Box 109"/>
          <p:cNvSpPr txBox="1">
            <a:spLocks noChangeArrowheads="1"/>
          </p:cNvSpPr>
          <p:nvPr/>
        </p:nvSpPr>
        <p:spPr bwMode="auto">
          <a:xfrm>
            <a:off x="3857625" y="4694238"/>
            <a:ext cx="77628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Aggiungere nickel</a:t>
            </a:r>
          </a:p>
        </p:txBody>
      </p:sp>
      <p:sp>
        <p:nvSpPr>
          <p:cNvPr id="19466" name="Text Box 110"/>
          <p:cNvSpPr txBox="1">
            <a:spLocks noChangeArrowheads="1"/>
          </p:cNvSpPr>
          <p:nvPr/>
        </p:nvSpPr>
        <p:spPr bwMode="auto">
          <a:xfrm>
            <a:off x="4786313" y="4506913"/>
            <a:ext cx="792162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Struttura duplex</a:t>
            </a:r>
          </a:p>
        </p:txBody>
      </p:sp>
      <p:sp>
        <p:nvSpPr>
          <p:cNvPr id="19467" name="Text Box 111"/>
          <p:cNvSpPr txBox="1">
            <a:spLocks noChangeArrowheads="1"/>
          </p:cNvSpPr>
          <p:nvPr/>
        </p:nvSpPr>
        <p:spPr bwMode="auto">
          <a:xfrm>
            <a:off x="6086475" y="4687888"/>
            <a:ext cx="10033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Aggiungere più nickel</a:t>
            </a:r>
          </a:p>
        </p:txBody>
      </p:sp>
      <p:sp>
        <p:nvSpPr>
          <p:cNvPr id="19468" name="Text Box 112"/>
          <p:cNvSpPr txBox="1">
            <a:spLocks noChangeArrowheads="1"/>
          </p:cNvSpPr>
          <p:nvPr/>
        </p:nvSpPr>
        <p:spPr bwMode="auto">
          <a:xfrm>
            <a:off x="7202488" y="4527550"/>
            <a:ext cx="792162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Struttura austenitica</a:t>
            </a:r>
          </a:p>
        </p:txBody>
      </p:sp>
      <p:sp>
        <p:nvSpPr>
          <p:cNvPr id="20" name="Text Box 104"/>
          <p:cNvSpPr txBox="1">
            <a:spLocks noChangeArrowheads="1"/>
          </p:cNvSpPr>
          <p:nvPr/>
        </p:nvSpPr>
        <p:spPr bwMode="auto">
          <a:xfrm>
            <a:off x="3108325" y="3943350"/>
            <a:ext cx="944563" cy="2619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100000"/>
              <a:defRPr/>
            </a:pPr>
            <a:r>
              <a:rPr lang="it-IT" altLang="it-IT" sz="1100" dirty="0">
                <a:solidFill>
                  <a:srgbClr val="000000"/>
                </a:solidFill>
              </a:rPr>
              <a:t>Magnetico</a:t>
            </a: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19470" name="Text Box 105"/>
          <p:cNvSpPr txBox="1">
            <a:spLocks noChangeArrowheads="1"/>
          </p:cNvSpPr>
          <p:nvPr/>
        </p:nvSpPr>
        <p:spPr bwMode="auto">
          <a:xfrm>
            <a:off x="6678613" y="3943350"/>
            <a:ext cx="104775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Non magnetico</a:t>
            </a:r>
          </a:p>
        </p:txBody>
      </p:sp>
      <p:sp>
        <p:nvSpPr>
          <p:cNvPr id="19471" name="Text Box 94"/>
          <p:cNvSpPr txBox="1">
            <a:spLocks noChangeArrowheads="1"/>
          </p:cNvSpPr>
          <p:nvPr/>
        </p:nvSpPr>
        <p:spPr bwMode="auto">
          <a:xfrm>
            <a:off x="506413" y="1879600"/>
            <a:ext cx="863600" cy="1184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Acciai inossidabili al cromo che possono essere rinforzati con il trattamento termico.</a:t>
            </a:r>
          </a:p>
        </p:txBody>
      </p:sp>
      <p:sp>
        <p:nvSpPr>
          <p:cNvPr id="23" name="ZoneTexte 114"/>
          <p:cNvSpPr txBox="1"/>
          <p:nvPr/>
        </p:nvSpPr>
        <p:spPr>
          <a:xfrm>
            <a:off x="584200" y="1125538"/>
            <a:ext cx="755650" cy="153987"/>
          </a:xfrm>
          <a:prstGeom prst="rect">
            <a:avLst/>
          </a:prstGeom>
          <a:solidFill>
            <a:schemeClr val="bg1"/>
          </a:solidFill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000" b="1" dirty="0">
                <a:solidFill>
                  <a:srgbClr val="000000"/>
                </a:solidFill>
              </a:rPr>
              <a:t>Martensitico</a:t>
            </a:r>
          </a:p>
        </p:txBody>
      </p:sp>
      <p:sp>
        <p:nvSpPr>
          <p:cNvPr id="24" name="ZoneTexte 115"/>
          <p:cNvSpPr txBox="1"/>
          <p:nvPr/>
        </p:nvSpPr>
        <p:spPr>
          <a:xfrm>
            <a:off x="2352675" y="1125538"/>
            <a:ext cx="531813" cy="169862"/>
          </a:xfrm>
          <a:prstGeom prst="rect">
            <a:avLst/>
          </a:prstGeom>
          <a:solidFill>
            <a:schemeClr val="bg1"/>
          </a:solidFill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100" b="1">
                <a:solidFill>
                  <a:srgbClr val="000000"/>
                </a:solidFill>
              </a:rPr>
              <a:t>Ferritico</a:t>
            </a:r>
          </a:p>
        </p:txBody>
      </p:sp>
      <p:sp>
        <p:nvSpPr>
          <p:cNvPr id="25" name="ZoneTexte 116"/>
          <p:cNvSpPr txBox="1"/>
          <p:nvPr/>
        </p:nvSpPr>
        <p:spPr bwMode="auto">
          <a:xfrm>
            <a:off x="1574800" y="1879600"/>
            <a:ext cx="458788" cy="307975"/>
          </a:xfrm>
          <a:prstGeom prst="rect">
            <a:avLst/>
          </a:prstGeom>
          <a:solidFill>
            <a:schemeClr val="bg1"/>
          </a:solidFill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000" b="1">
                <a:solidFill>
                  <a:srgbClr val="000000"/>
                </a:solidFill>
              </a:rPr>
              <a:t>Super</a:t>
            </a:r>
          </a:p>
          <a:p>
            <a:pPr algn="ctr">
              <a:buSzPct val="100000"/>
              <a:defRPr/>
            </a:pPr>
            <a:r>
              <a:rPr lang="it-IT" altLang="it-IT" sz="1000" b="1">
                <a:solidFill>
                  <a:srgbClr val="000000"/>
                </a:solidFill>
              </a:rPr>
              <a:t>Ferriti</a:t>
            </a:r>
          </a:p>
        </p:txBody>
      </p:sp>
      <p:sp>
        <p:nvSpPr>
          <p:cNvPr id="26" name="ZoneTexte 117"/>
          <p:cNvSpPr txBox="1"/>
          <p:nvPr/>
        </p:nvSpPr>
        <p:spPr bwMode="auto">
          <a:xfrm>
            <a:off x="2222500" y="1863725"/>
            <a:ext cx="790575" cy="304800"/>
          </a:xfrm>
          <a:prstGeom prst="rect">
            <a:avLst/>
          </a:prstGeom>
          <a:solidFill>
            <a:schemeClr val="bg1"/>
          </a:solidFill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000" b="1" dirty="0">
                <a:solidFill>
                  <a:srgbClr val="000000"/>
                </a:solidFill>
              </a:rPr>
              <a:t>Ferriti convenzionali </a:t>
            </a:r>
          </a:p>
        </p:txBody>
      </p:sp>
      <p:sp>
        <p:nvSpPr>
          <p:cNvPr id="27" name="ZoneTexte 118"/>
          <p:cNvSpPr txBox="1"/>
          <p:nvPr/>
        </p:nvSpPr>
        <p:spPr bwMode="auto">
          <a:xfrm>
            <a:off x="3122613" y="1841500"/>
            <a:ext cx="609600" cy="307975"/>
          </a:xfrm>
          <a:prstGeom prst="rect">
            <a:avLst/>
          </a:prstGeom>
          <a:solidFill>
            <a:schemeClr val="bg1"/>
          </a:solidFill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000" b="1">
                <a:solidFill>
                  <a:srgbClr val="000000"/>
                </a:solidFill>
              </a:rPr>
              <a:t>Ferriti di utilità</a:t>
            </a:r>
          </a:p>
        </p:txBody>
      </p:sp>
      <p:sp>
        <p:nvSpPr>
          <p:cNvPr id="19477" name="Text Box 98"/>
          <p:cNvSpPr txBox="1">
            <a:spLocks noChangeArrowheads="1"/>
          </p:cNvSpPr>
          <p:nvPr/>
        </p:nvSpPr>
        <p:spPr bwMode="auto">
          <a:xfrm>
            <a:off x="1408113" y="2311400"/>
            <a:ext cx="24495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Acciai inossidabili al cromo, ma con bassi livelli di carbonio, quindi non possono essere rinforzati con il trattamento termico.</a:t>
            </a:r>
          </a:p>
        </p:txBody>
      </p:sp>
      <p:sp>
        <p:nvSpPr>
          <p:cNvPr id="19478" name="Text Box 101"/>
          <p:cNvSpPr txBox="1">
            <a:spLocks noChangeArrowheads="1"/>
          </p:cNvSpPr>
          <p:nvPr/>
        </p:nvSpPr>
        <p:spPr bwMode="auto">
          <a:xfrm>
            <a:off x="1446213" y="2908300"/>
            <a:ext cx="2232025" cy="501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Generalmente ritenuti scarsamente saldabili ad eccezione dei gradi di utilità</a:t>
            </a:r>
          </a:p>
        </p:txBody>
      </p:sp>
      <p:sp>
        <p:nvSpPr>
          <p:cNvPr id="19479" name="Text Box 99"/>
          <p:cNvSpPr txBox="1">
            <a:spLocks noChangeArrowheads="1"/>
          </p:cNvSpPr>
          <p:nvPr/>
        </p:nvSpPr>
        <p:spPr bwMode="auto">
          <a:xfrm>
            <a:off x="3867150" y="2300288"/>
            <a:ext cx="2433638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Struttura cristallina mista ferrite-austenitico (duplex) Elevati livelli di Cr e bassi livelli di Ni rispetto ai gradi austenitici. Contiene azoto</a:t>
            </a:r>
            <a:r>
              <a:rPr lang="it-IT" altLang="it-IT" sz="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480" name="Text Box 102"/>
          <p:cNvSpPr txBox="1">
            <a:spLocks noChangeArrowheads="1"/>
          </p:cNvSpPr>
          <p:nvPr/>
        </p:nvSpPr>
        <p:spPr bwMode="auto">
          <a:xfrm>
            <a:off x="3895725" y="2946400"/>
            <a:ext cx="24050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Elevata forza e buona resistenza alla corrosione. Saldabile</a:t>
            </a:r>
          </a:p>
        </p:txBody>
      </p:sp>
      <p:sp>
        <p:nvSpPr>
          <p:cNvPr id="19481" name="Text Box 100"/>
          <p:cNvSpPr txBox="1">
            <a:spLocks noChangeArrowheads="1"/>
          </p:cNvSpPr>
          <p:nvPr/>
        </p:nvSpPr>
        <p:spPr bwMode="auto">
          <a:xfrm>
            <a:off x="6278563" y="2301875"/>
            <a:ext cx="23971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Acciai inossidabili contenenti Ni. La maggior parte dei gradi più comuni che sono responsabili del 70% dell'uso complessivo di acciaio inossidabile.</a:t>
            </a:r>
          </a:p>
        </p:txBody>
      </p:sp>
      <p:sp>
        <p:nvSpPr>
          <p:cNvPr id="19482" name="Text Box 103"/>
          <p:cNvSpPr txBox="1">
            <a:spLocks noChangeArrowheads="1"/>
          </p:cNvSpPr>
          <p:nvPr/>
        </p:nvSpPr>
        <p:spPr bwMode="auto">
          <a:xfrm>
            <a:off x="6278563" y="2938463"/>
            <a:ext cx="2397125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Eccellente resistenza alla corrosione e proprietà secondarie associate. Adatto a un'ampia gamma di applicazioni.</a:t>
            </a:r>
          </a:p>
        </p:txBody>
      </p:sp>
      <p:sp>
        <p:nvSpPr>
          <p:cNvPr id="34" name="ZoneTexte 113"/>
          <p:cNvSpPr txBox="1"/>
          <p:nvPr/>
        </p:nvSpPr>
        <p:spPr>
          <a:xfrm>
            <a:off x="4303713" y="179388"/>
            <a:ext cx="695325" cy="307975"/>
          </a:xfrm>
          <a:prstGeom prst="rect">
            <a:avLst/>
          </a:prstGeom>
          <a:solidFill>
            <a:schemeClr val="bg1"/>
          </a:solidFill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000" b="1" dirty="0">
                <a:solidFill>
                  <a:srgbClr val="000000"/>
                </a:solidFill>
              </a:rPr>
              <a:t>Acciai inossidabili</a:t>
            </a:r>
          </a:p>
        </p:txBody>
      </p:sp>
      <p:sp>
        <p:nvSpPr>
          <p:cNvPr id="35" name="ZoneTexte 119"/>
          <p:cNvSpPr txBox="1"/>
          <p:nvPr/>
        </p:nvSpPr>
        <p:spPr>
          <a:xfrm>
            <a:off x="7116763" y="1125538"/>
            <a:ext cx="754062" cy="169862"/>
          </a:xfrm>
          <a:prstGeom prst="rect">
            <a:avLst/>
          </a:prstGeom>
          <a:solidFill>
            <a:schemeClr val="bg1"/>
          </a:solidFill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100" b="1" dirty="0">
                <a:solidFill>
                  <a:srgbClr val="000000"/>
                </a:solidFill>
              </a:rPr>
              <a:t>Austenitico</a:t>
            </a:r>
          </a:p>
        </p:txBody>
      </p:sp>
      <p:sp>
        <p:nvSpPr>
          <p:cNvPr id="36" name="ZoneTexte 124"/>
          <p:cNvSpPr txBox="1"/>
          <p:nvPr/>
        </p:nvSpPr>
        <p:spPr bwMode="auto">
          <a:xfrm>
            <a:off x="3940175" y="1841500"/>
            <a:ext cx="622300" cy="307975"/>
          </a:xfrm>
          <a:prstGeom prst="rect">
            <a:avLst/>
          </a:prstGeom>
          <a:solidFill>
            <a:schemeClr val="bg1"/>
          </a:solidFill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000" b="1" dirty="0">
                <a:solidFill>
                  <a:srgbClr val="000000"/>
                </a:solidFill>
              </a:rPr>
              <a:t>Semplice </a:t>
            </a:r>
          </a:p>
          <a:p>
            <a:pPr algn="ctr">
              <a:buSzPct val="100000"/>
              <a:defRPr/>
            </a:pPr>
            <a:r>
              <a:rPr lang="it-IT" altLang="it-IT" sz="1000" b="1" dirty="0">
                <a:solidFill>
                  <a:srgbClr val="000000"/>
                </a:solidFill>
              </a:rPr>
              <a:t>Duplex</a:t>
            </a:r>
          </a:p>
        </p:txBody>
      </p:sp>
      <p:sp>
        <p:nvSpPr>
          <p:cNvPr id="37" name="ZoneTexte 120"/>
          <p:cNvSpPr txBox="1"/>
          <p:nvPr/>
        </p:nvSpPr>
        <p:spPr bwMode="auto">
          <a:xfrm>
            <a:off x="6324600" y="1824038"/>
            <a:ext cx="695325" cy="369887"/>
          </a:xfrm>
          <a:prstGeom prst="rect">
            <a:avLst/>
          </a:prstGeom>
          <a:solidFill>
            <a:schemeClr val="bg1"/>
          </a:solidFill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800" b="1" dirty="0">
                <a:solidFill>
                  <a:srgbClr val="000000"/>
                </a:solidFill>
              </a:rPr>
              <a:t>Convenzionale </a:t>
            </a:r>
          </a:p>
          <a:p>
            <a:pPr algn="ctr">
              <a:buSzPct val="100000"/>
              <a:defRPr/>
            </a:pPr>
            <a:r>
              <a:rPr lang="it-IT" altLang="it-IT" sz="800" b="1" dirty="0">
                <a:solidFill>
                  <a:srgbClr val="000000"/>
                </a:solidFill>
              </a:rPr>
              <a:t>Austenitico Cr Ni (</a:t>
            </a:r>
            <a:r>
              <a:rPr lang="it-IT" altLang="it-IT" sz="800" b="1" dirty="0" err="1">
                <a:solidFill>
                  <a:srgbClr val="000000"/>
                </a:solidFill>
              </a:rPr>
              <a:t>Mo</a:t>
            </a:r>
            <a:r>
              <a:rPr lang="it-IT" altLang="it-IT" sz="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8" name="ZoneTexte 121"/>
          <p:cNvSpPr txBox="1"/>
          <p:nvPr/>
        </p:nvSpPr>
        <p:spPr bwMode="auto">
          <a:xfrm>
            <a:off x="7202488" y="1881188"/>
            <a:ext cx="609600" cy="276225"/>
          </a:xfrm>
          <a:prstGeom prst="rect">
            <a:avLst/>
          </a:prstGeom>
          <a:solidFill>
            <a:schemeClr val="bg1"/>
          </a:solidFill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900" b="1" dirty="0">
                <a:solidFill>
                  <a:srgbClr val="000000"/>
                </a:solidFill>
              </a:rPr>
              <a:t>Austenitico Mn N Cr Ni</a:t>
            </a:r>
          </a:p>
        </p:txBody>
      </p:sp>
      <p:sp>
        <p:nvSpPr>
          <p:cNvPr id="39" name="ZoneTexte 122"/>
          <p:cNvSpPr txBox="1"/>
          <p:nvPr/>
        </p:nvSpPr>
        <p:spPr bwMode="auto">
          <a:xfrm>
            <a:off x="7939088" y="1760538"/>
            <a:ext cx="768350" cy="414337"/>
          </a:xfrm>
          <a:prstGeom prst="rect">
            <a:avLst/>
          </a:prstGeom>
          <a:solidFill>
            <a:schemeClr val="bg1"/>
          </a:solidFill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900" b="1" dirty="0">
                <a:solidFill>
                  <a:srgbClr val="000000"/>
                </a:solidFill>
              </a:rPr>
              <a:t>Austenitico resistente al calore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3200"/>
              <a:t>Gradi Cr-Ni (austenitici)</a:t>
            </a:r>
            <a:r>
              <a:rPr lang="it-IT" sz="3200" baseline="5000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636838"/>
            <a:ext cx="8229600" cy="3024187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it-IT" sz="1600" b="1" u="sng"/>
              <a:t>Proprietà comuni:</a:t>
            </a:r>
            <a:endParaRPr lang="it-IT" sz="1600"/>
          </a:p>
          <a:p>
            <a:pPr marL="0" indent="0">
              <a:buClr>
                <a:srgbClr val="FF0000"/>
              </a:buClr>
            </a:pPr>
            <a:r>
              <a:rPr lang="it-IT" sz="1500">
                <a:solidFill>
                  <a:srgbClr val="FF0000"/>
                </a:solidFill>
              </a:rPr>
              <a:t>ottima resistenza alla corrosione, direttamente proporzionale al contenuto in lega</a:t>
            </a:r>
          </a:p>
          <a:p>
            <a:pPr marL="0" indent="0">
              <a:buClr>
                <a:srgbClr val="FF0000"/>
              </a:buClr>
            </a:pPr>
            <a:r>
              <a:rPr lang="it-IT" sz="1500">
                <a:solidFill>
                  <a:srgbClr val="FF0000"/>
                </a:solidFill>
              </a:rPr>
              <a:t>... ma possono essere soggetti a rottura da tensocorrosione (stress-corrosion cracking, SCC) in ambiente con cloro (ad es. piscine)</a:t>
            </a:r>
          </a:p>
          <a:p>
            <a:pPr marL="0" indent="0"/>
            <a:endParaRPr lang="it-IT" sz="1500"/>
          </a:p>
          <a:p>
            <a:pPr marL="0" indent="0"/>
            <a:r>
              <a:rPr lang="it-IT" sz="1500">
                <a:solidFill>
                  <a:srgbClr val="A21E9C"/>
                </a:solidFill>
              </a:rPr>
              <a:t>Elevata duttilità e resistenza all'urto a qualsiasi temperatura (comprese quelle molto basse)</a:t>
            </a:r>
          </a:p>
          <a:p>
            <a:pPr marL="0" indent="0"/>
            <a:r>
              <a:rPr lang="it-IT" sz="1500">
                <a:solidFill>
                  <a:srgbClr val="A21E9C"/>
                </a:solidFill>
              </a:rPr>
              <a:t>La resistenza può essere incrementata con la lavorazione a freddo (ma non con il trattamento a caldo)</a:t>
            </a:r>
          </a:p>
          <a:p>
            <a:pPr marL="0" indent="0"/>
            <a:r>
              <a:rPr lang="it-IT" sz="1500">
                <a:solidFill>
                  <a:srgbClr val="A21E9C"/>
                </a:solidFill>
              </a:rPr>
              <a:t>Ottima resistenza al fuoco</a:t>
            </a:r>
          </a:p>
          <a:p>
            <a:pPr marL="0" indent="0"/>
            <a:endParaRPr lang="it-IT" sz="1500"/>
          </a:p>
          <a:p>
            <a:pPr marL="0" indent="0">
              <a:buClr>
                <a:srgbClr val="F79646"/>
              </a:buClr>
            </a:pPr>
            <a:r>
              <a:rPr lang="it-IT" sz="1500">
                <a:solidFill>
                  <a:srgbClr val="F79646"/>
                </a:solidFill>
              </a:rPr>
              <a:t>Ottime proprietà di sagomatura a caldo e a freddo (duttilità, allungamento)</a:t>
            </a:r>
          </a:p>
          <a:p>
            <a:pPr marL="0" indent="0">
              <a:buClr>
                <a:srgbClr val="F79646"/>
              </a:buClr>
            </a:pPr>
            <a:r>
              <a:rPr lang="it-IT" sz="1500">
                <a:solidFill>
                  <a:srgbClr val="F79646"/>
                </a:solidFill>
              </a:rPr>
              <a:t>Facile da saldare (TIG, MIG)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10FC00-9512-4A25-9943-EA10A8413C4C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cs typeface="Arial" charset="0"/>
            </a:endParaRPr>
          </a:p>
        </p:txBody>
      </p:sp>
      <p:graphicFrame>
        <p:nvGraphicFramePr>
          <p:cNvPr id="20510" name="Group 30"/>
          <p:cNvGraphicFramePr>
            <a:graphicFrameLocks noGrp="1"/>
          </p:cNvGraphicFramePr>
          <p:nvPr/>
        </p:nvGraphicFramePr>
        <p:xfrm>
          <a:off x="468313" y="1397000"/>
          <a:ext cx="8170862" cy="1114425"/>
        </p:xfrm>
        <a:graphic>
          <a:graphicData uri="http://schemas.openxmlformats.org/drawingml/2006/table">
            <a:tbl>
              <a:tblPr/>
              <a:tblGrid>
                <a:gridCol w="1366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Sottogruppi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Cr-Ni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Normalmente EN 1.4301/AISI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304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Cr: 18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Ni: 9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Fe: equilibrio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Cr-Ni-Mo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Normalmente EN 1.4401/AISI 316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Cr: 18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 10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Mo: 2.5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Fe: equilibrio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8313" y="6308725"/>
          <a:ext cx="77768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Codice colore: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Resistenza alla corrosione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Caratteristiche meccaniche</a:t>
                      </a:r>
                      <a:endParaRPr lang="it-IT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Fabbricazione</a:t>
                      </a:r>
                      <a:endParaRPr lang="it-IT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084888" y="5300663"/>
            <a:ext cx="2770187" cy="13477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</a:rPr>
              <a:t>I più conosciuti e i più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utilizzati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ancora oggi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3200"/>
              <a:t>Gradi Cr-Mn (austenitici con manganese)</a:t>
            </a:r>
            <a:r>
              <a:rPr lang="it-IT" sz="3200" baseline="5000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636838"/>
            <a:ext cx="8229600" cy="302418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b="1" u="sng" dirty="0"/>
              <a:t>Proprietà comuni:</a:t>
            </a:r>
            <a:endParaRPr lang="it-IT" sz="1600" dirty="0"/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it-IT" sz="1600" dirty="0">
                <a:solidFill>
                  <a:srgbClr val="FF0000"/>
                </a:solidFill>
              </a:rPr>
              <a:t>minore resistenza alla corrosione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it-IT" sz="1600" dirty="0">
                <a:solidFill>
                  <a:srgbClr val="FF0000"/>
                </a:solidFill>
              </a:rPr>
              <a:t>... ma di gran lunga più soggetto a SCC e a pitting (puntinatura), in particolare con bassi livelli di Ni e Cr</a:t>
            </a:r>
          </a:p>
          <a:p>
            <a:pPr fontAlgn="auto">
              <a:spcAft>
                <a:spcPts val="0"/>
              </a:spcAft>
              <a:defRPr/>
            </a:pPr>
            <a:endParaRPr lang="it-IT" sz="1600" dirty="0"/>
          </a:p>
          <a:p>
            <a:pPr fontAlgn="auto">
              <a:spcAft>
                <a:spcPts val="0"/>
              </a:spcAft>
              <a:defRPr/>
            </a:pPr>
            <a:r>
              <a:rPr lang="it-IT" sz="1600" dirty="0">
                <a:solidFill>
                  <a:srgbClr val="A21E9C"/>
                </a:solidFill>
              </a:rPr>
              <a:t>Resistenza maggiore</a:t>
            </a:r>
          </a:p>
          <a:p>
            <a:pPr fontAlgn="auto">
              <a:spcAft>
                <a:spcPts val="0"/>
              </a:spcAft>
              <a:defRPr/>
            </a:pPr>
            <a:endParaRPr lang="it-IT" sz="1600" dirty="0"/>
          </a:p>
          <a:p>
            <a:pPr fontAlgn="auto">
              <a:spcAft>
                <a:spcPts val="0"/>
              </a:spcAft>
              <a:buClr>
                <a:schemeClr val="accent6"/>
              </a:buClr>
              <a:defRPr/>
            </a:pPr>
            <a:r>
              <a:rPr lang="it-IT" sz="1600" dirty="0">
                <a:solidFill>
                  <a:schemeClr val="accent6"/>
                </a:solidFill>
              </a:rPr>
              <a:t>Scarse proprietà di sagomatura a freddo a causa dell'elevato indurimento da lavorazione</a:t>
            </a:r>
          </a:p>
          <a:p>
            <a:pPr fontAlgn="auto">
              <a:spcAft>
                <a:spcPts val="0"/>
              </a:spcAft>
              <a:buClr>
                <a:schemeClr val="accent6"/>
              </a:buClr>
              <a:defRPr/>
            </a:pPr>
            <a:r>
              <a:rPr lang="it-IT" sz="1600" dirty="0">
                <a:solidFill>
                  <a:schemeClr val="accent6"/>
                </a:solidFill>
              </a:rPr>
              <a:t>Scarsa lavorabilità alla macchina</a:t>
            </a:r>
          </a:p>
          <a:p>
            <a:pPr fontAlgn="auto">
              <a:spcAft>
                <a:spcPts val="0"/>
              </a:spcAft>
              <a:buClr>
                <a:schemeClr val="accent6"/>
              </a:buClr>
              <a:defRPr/>
            </a:pPr>
            <a:r>
              <a:rPr lang="it-IT" sz="1600" dirty="0">
                <a:solidFill>
                  <a:schemeClr val="accent6"/>
                </a:solidFill>
              </a:rPr>
              <a:t>Più difficili da saldare</a:t>
            </a:r>
          </a:p>
          <a:p>
            <a:pPr fontAlgn="auto">
              <a:spcAft>
                <a:spcPts val="0"/>
              </a:spcAft>
              <a:buClr>
                <a:schemeClr val="accent6"/>
              </a:buClr>
              <a:defRPr/>
            </a:pPr>
            <a:endParaRPr lang="it-IT" sz="1600" dirty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buClrTx/>
              <a:defRPr/>
            </a:pPr>
            <a:r>
              <a:rPr lang="it-IT" sz="1600" dirty="0"/>
              <a:t>Costano meno degli austenitici Cr-Ni ... ma più dei ferritici Cr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9737BB-3CE7-4C1A-A5BF-D377187F5F1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8313" y="1397000"/>
          <a:ext cx="8280920" cy="10109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59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nl-BE" u="sng" dirty="0"/>
                        <a:t>Grado tipico</a:t>
                      </a:r>
                      <a:r>
                        <a:t>: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Cr-Mn-Ni-N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Normalmente EN 1.4372/AISI 201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17</a:t>
                      </a:r>
                      <a:endParaRPr lang="it-IT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Mn: 7</a:t>
                      </a:r>
                      <a:endParaRPr lang="it-IT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4</a:t>
                      </a:r>
                      <a:endParaRPr lang="it-IT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N:0.15</a:t>
                      </a:r>
                      <a:endParaRPr lang="it-IT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</a:t>
                      </a:r>
                      <a:r>
                        <a:rPr lang="nl-BE" sz="1600" dirty="0"/>
                        <a:t>equilibrio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8313" y="6308725"/>
          <a:ext cx="77768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Codice colore: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Resistenza alla corrosione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Caratteristiche meccaniche</a:t>
                      </a:r>
                      <a:endParaRPr lang="it-IT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Fabbricazione</a:t>
                      </a:r>
                      <a:endParaRPr lang="it-IT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084888" y="5135563"/>
            <a:ext cx="2770187" cy="15128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</a:rPr>
              <a:t>Utilizzati</a:t>
            </a:r>
            <a:r>
              <a:rPr lang="it-IT"/>
              <a:t> </a:t>
            </a:r>
            <a:r>
              <a:rPr lang="it-IT" dirty="0">
                <a:solidFill>
                  <a:srgbClr val="0070C0"/>
                </a:solidFill>
              </a:rPr>
              <a:t>prevalentemente in India e Cina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3200"/>
              <a:t>Gradi Cr (ferritici)</a:t>
            </a:r>
            <a:r>
              <a:rPr lang="it-IT" sz="3200" baseline="5000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636838"/>
            <a:ext cx="8229600" cy="302418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b="1" u="sng" dirty="0"/>
              <a:t>Proprietà comuni:</a:t>
            </a:r>
            <a:endParaRPr lang="it-IT" sz="1600" dirty="0"/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it-IT" sz="1500" u="sng" dirty="0">
                <a:solidFill>
                  <a:srgbClr val="FF0000"/>
                </a:solidFill>
              </a:rPr>
              <a:t>insensibili alla rottura da tensocorrosione</a:t>
            </a:r>
          </a:p>
          <a:p>
            <a:pPr fontAlgn="auto">
              <a:spcAft>
                <a:spcPts val="0"/>
              </a:spcAft>
              <a:defRPr/>
            </a:pPr>
            <a:endParaRPr lang="it-IT" sz="600" dirty="0"/>
          </a:p>
          <a:p>
            <a:pPr fontAlgn="auto">
              <a:spcAft>
                <a:spcPts val="0"/>
              </a:spcAft>
              <a:defRPr/>
            </a:pPr>
            <a:r>
              <a:rPr lang="it-IT" sz="1500" dirty="0">
                <a:solidFill>
                  <a:srgbClr val="A21E9C"/>
                </a:solidFill>
              </a:rPr>
              <a:t>Buona duttilità (minore, comunque, rispetto ai gradi austenitici)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500" dirty="0">
                <a:solidFill>
                  <a:srgbClr val="A21E9C"/>
                </a:solidFill>
              </a:rPr>
              <a:t>Non adatti per l'uso a temperature molto basse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500" dirty="0">
                <a:solidFill>
                  <a:srgbClr val="A21E9C"/>
                </a:solidFill>
              </a:rPr>
              <a:t>La resistenza può essere alquanto incrementata con la lavorazione a freddo (ma non con il trattamento a caldo)</a:t>
            </a:r>
          </a:p>
          <a:p>
            <a:pPr fontAlgn="auto">
              <a:spcAft>
                <a:spcPts val="0"/>
              </a:spcAft>
              <a:defRPr/>
            </a:pPr>
            <a:endParaRPr lang="it-IT" sz="600" dirty="0"/>
          </a:p>
          <a:p>
            <a:pPr fontAlgn="auto">
              <a:spcAft>
                <a:spcPts val="0"/>
              </a:spcAft>
              <a:buClr>
                <a:schemeClr val="accent6"/>
              </a:buClr>
              <a:defRPr/>
            </a:pPr>
            <a:r>
              <a:rPr lang="it-IT" sz="1500" dirty="0">
                <a:solidFill>
                  <a:schemeClr val="accent6"/>
                </a:solidFill>
              </a:rPr>
              <a:t>Ottime proprietà di sagomatura a caldo: (meno ritorno elastico, minore usura degli utensili ma il minore allungamento richiede un processo di imbutitura profondamente diverso rispetto agli austenitici)</a:t>
            </a:r>
          </a:p>
          <a:p>
            <a:pPr fontAlgn="auto">
              <a:spcAft>
                <a:spcPts val="0"/>
              </a:spcAft>
              <a:buClr>
                <a:schemeClr val="accent6"/>
              </a:buClr>
              <a:defRPr/>
            </a:pPr>
            <a:r>
              <a:rPr lang="it-IT" sz="1500" u="sng" dirty="0">
                <a:solidFill>
                  <a:schemeClr val="accent6"/>
                </a:solidFill>
              </a:rPr>
              <a:t>I gradi stabilizzati (ossia con Nb e/o Ti) sono facili da saldare (TIG, MIG)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BCE2C5-4C8A-454B-9B5E-F3268E2F8CCE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8313" y="1397000"/>
          <a:ext cx="8280920" cy="11125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t>Sottogruppi: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spc="-70" baseline="0" dirty="0"/>
                        <a:t>Normalmente EN 1.4016/AISI 430</a:t>
                      </a:r>
                      <a:endParaRPr lang="it-IT" sz="1800" spc="-7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17</a:t>
                      </a:r>
                      <a:endParaRPr lang="it-IT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equilibrio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Cr-Mo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spc="-50" baseline="0" dirty="0"/>
                        <a:t>Normalmente EN1.4521/AISI 444</a:t>
                      </a:r>
                      <a:endParaRPr lang="it-IT" sz="1800" spc="-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18</a:t>
                      </a:r>
                      <a:endParaRPr lang="it-IT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Mo: 2</a:t>
                      </a:r>
                      <a:endParaRPr lang="it-IT" sz="1800" dirty="0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r>
                        <a:rPr lang="nl-BE" sz="1800" dirty="0"/>
                        <a:t>Ti+Ni: 0.4</a:t>
                      </a:r>
                      <a:endParaRPr lang="it-IT" sz="18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equilibrio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8313" y="6308725"/>
          <a:ext cx="77768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Codice colore: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Resistenza alla corrosione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Caratteristiche meccaniche</a:t>
                      </a:r>
                      <a:endParaRPr lang="it-IT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Fabbricazione</a:t>
                      </a:r>
                      <a:endParaRPr lang="it-IT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227763" y="5084763"/>
            <a:ext cx="2627312" cy="15843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70C0"/>
                </a:solidFill>
              </a:rPr>
              <a:t>Offrono un ottimo rapporto costo/prestazioni per molte applicazioni e sono sempre più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0070C0"/>
                </a:solidFill>
              </a:rPr>
              <a:t>utilizzati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3200"/>
              <a:t>Gradi Cr (martensitici)</a:t>
            </a:r>
            <a:r>
              <a:rPr lang="it-IT" sz="3200" baseline="5000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3213100"/>
            <a:ext cx="8229600" cy="302418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b="1" u="sng" dirty="0"/>
              <a:t>Proprietà comuni:</a:t>
            </a:r>
            <a:endParaRPr lang="it-IT" sz="1600" dirty="0"/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it-IT" sz="1500" dirty="0">
                <a:solidFill>
                  <a:srgbClr val="FF0000"/>
                </a:solidFill>
              </a:rPr>
              <a:t>Discreta-buona resistenza alla corrosione, direttamente proporzionale al contenuto in lega</a:t>
            </a:r>
          </a:p>
          <a:p>
            <a:pPr fontAlgn="auto">
              <a:spcAft>
                <a:spcPts val="0"/>
              </a:spcAft>
              <a:defRPr/>
            </a:pPr>
            <a:endParaRPr lang="it-IT" sz="600" dirty="0"/>
          </a:p>
          <a:p>
            <a:pPr fontAlgn="auto">
              <a:spcAft>
                <a:spcPts val="0"/>
              </a:spcAft>
              <a:defRPr/>
            </a:pPr>
            <a:r>
              <a:rPr lang="it-IT" sz="1500" u="sng" dirty="0">
                <a:solidFill>
                  <a:srgbClr val="A21E9C"/>
                </a:solidFill>
              </a:rPr>
              <a:t>Resistenza elevata</a:t>
            </a:r>
            <a:r>
              <a:rPr lang="it-IT" sz="1500" dirty="0"/>
              <a:t> </a:t>
            </a:r>
            <a:r>
              <a:rPr lang="it-IT" sz="1500" dirty="0">
                <a:solidFill>
                  <a:srgbClr val="A21E9C"/>
                </a:solidFill>
              </a:rPr>
              <a:t>ottenuta col trattamento a caldo (non con la lavorazione a freddo). Allungamento limitato. 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500" dirty="0">
                <a:solidFill>
                  <a:srgbClr val="A21E9C"/>
                </a:solidFill>
              </a:rPr>
              <a:t>Non adatti per l'uso a temperature molto basse</a:t>
            </a:r>
          </a:p>
          <a:p>
            <a:pPr fontAlgn="auto">
              <a:spcAft>
                <a:spcPts val="0"/>
              </a:spcAft>
              <a:defRPr/>
            </a:pPr>
            <a:endParaRPr lang="it-IT" sz="600" dirty="0"/>
          </a:p>
          <a:p>
            <a:pPr fontAlgn="auto">
              <a:spcAft>
                <a:spcPts val="0"/>
              </a:spcAft>
              <a:buClr>
                <a:schemeClr val="accent6"/>
              </a:buClr>
              <a:defRPr/>
            </a:pPr>
            <a:r>
              <a:rPr lang="it-IT" sz="1500" dirty="0">
                <a:solidFill>
                  <a:schemeClr val="accent6"/>
                </a:solidFill>
              </a:rPr>
              <a:t>Non adatti per la sagomatura, spesso processati con la lavorazione meccanica</a:t>
            </a:r>
          </a:p>
          <a:p>
            <a:pPr fontAlgn="auto">
              <a:spcAft>
                <a:spcPts val="0"/>
              </a:spcAft>
              <a:buClr>
                <a:schemeClr val="accent6"/>
              </a:buClr>
              <a:defRPr/>
            </a:pPr>
            <a:r>
              <a:rPr lang="it-IT" sz="1500" dirty="0">
                <a:solidFill>
                  <a:schemeClr val="accent6"/>
                </a:solidFill>
              </a:rPr>
              <a:t>Possono essere saldati (TIG, MIG), ma di solito richiedono un trattamento a caldo post-saldatura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81450B-8647-497A-8B8B-8F79C9E1F09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cs typeface="Arial" charset="0"/>
            </a:endParaRPr>
          </a:p>
        </p:txBody>
      </p:sp>
      <p:graphicFrame>
        <p:nvGraphicFramePr>
          <p:cNvPr id="23587" name="Group 35"/>
          <p:cNvGraphicFramePr>
            <a:graphicFrameLocks noGrp="1"/>
          </p:cNvGraphicFramePr>
          <p:nvPr/>
        </p:nvGraphicFramePr>
        <p:xfrm>
          <a:off x="468313" y="1397000"/>
          <a:ext cx="8186737" cy="1832611"/>
        </p:xfrm>
        <a:graphic>
          <a:graphicData uri="http://schemas.openxmlformats.org/drawingml/2006/table">
            <a:tbl>
              <a:tblPr/>
              <a:tblGrid>
                <a:gridCol w="168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66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Sottogruppi: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C-Cr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Normalmente EN1.4021/AISI 420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Cr: 13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C:0.2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Fe: equilibrio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C-Cr-Ni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Normalmente EN1.4057/AISI431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Cr: 16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Ni: 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C: 0.2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Fe: equilibrio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Indurenti per precipitazione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Normalmente EN1.4542/AISI630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Cr: 17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Ni: 4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Cu:4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Fe: equilibrio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8313" y="6308725"/>
          <a:ext cx="77768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Codice colore: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Resistenza alla corrosione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Caratteristiche meccaniche</a:t>
                      </a:r>
                      <a:endParaRPr lang="it-IT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Fabbricazione</a:t>
                      </a:r>
                      <a:endParaRPr lang="it-IT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011863" y="5373688"/>
            <a:ext cx="2843212" cy="12747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dirty="0">
                <a:solidFill>
                  <a:srgbClr val="0070C0"/>
                </a:solidFill>
              </a:rPr>
              <a:t>Sono utilizzati come acciai per costruzioni meccaniche</a:t>
            </a:r>
            <a:r>
              <a:rPr lang="it-IT" sz="1500" dirty="0"/>
              <a:t> </a:t>
            </a:r>
            <a:r>
              <a:rPr lang="it-IT" sz="1500" dirty="0">
                <a:solidFill>
                  <a:srgbClr val="0070C0"/>
                </a:solidFill>
              </a:rPr>
              <a:t>con resistenza alla corrosione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3200"/>
              <a:t>Duplex (austenitici-ferritici)</a:t>
            </a:r>
            <a:r>
              <a:rPr lang="it-IT" sz="3200" baseline="5000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708275"/>
            <a:ext cx="8229600" cy="302418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b="1" u="sng" dirty="0"/>
              <a:t>Proprietà comuni:</a:t>
            </a:r>
            <a:endParaRPr lang="it-IT" sz="1600" dirty="0"/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it-IT" sz="1600" dirty="0">
                <a:solidFill>
                  <a:srgbClr val="FF0000"/>
                </a:solidFill>
              </a:rPr>
              <a:t>eccellente resistenza alla corrosione, direttamente proporzionale al contenuto in lega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it-IT" sz="1600" u="sng" dirty="0">
                <a:solidFill>
                  <a:srgbClr val="FF0000"/>
                </a:solidFill>
              </a:rPr>
              <a:t>Insensibili alla rottura da tensocorrosione</a:t>
            </a:r>
          </a:p>
          <a:p>
            <a:pPr fontAlgn="auto">
              <a:spcAft>
                <a:spcPts val="0"/>
              </a:spcAft>
              <a:defRPr/>
            </a:pPr>
            <a:endParaRPr lang="it-IT" sz="600" dirty="0"/>
          </a:p>
          <a:p>
            <a:pPr fontAlgn="auto">
              <a:spcAft>
                <a:spcPts val="0"/>
              </a:spcAft>
              <a:defRPr/>
            </a:pPr>
            <a:r>
              <a:rPr lang="it-IT" sz="1600" u="sng" dirty="0">
                <a:solidFill>
                  <a:srgbClr val="A21E9C"/>
                </a:solidFill>
              </a:rPr>
              <a:t>Elevata resistenza</a:t>
            </a:r>
            <a:r>
              <a:rPr lang="it-IT" sz="1600" dirty="0">
                <a:solidFill>
                  <a:srgbClr val="A21E9C"/>
                </a:solidFill>
              </a:rPr>
              <a:t>, buona duttilità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600" dirty="0">
                <a:solidFill>
                  <a:srgbClr val="A21E9C"/>
                </a:solidFill>
              </a:rPr>
              <a:t>La resistenza può essere incrementata con la lavorazione a freddo (ma non con il trattamento a caldo)</a:t>
            </a:r>
          </a:p>
          <a:p>
            <a:pPr fontAlgn="auto">
              <a:spcAft>
                <a:spcPts val="0"/>
              </a:spcAft>
              <a:defRPr/>
            </a:pPr>
            <a:endParaRPr lang="it-IT" sz="600" dirty="0"/>
          </a:p>
          <a:p>
            <a:pPr fontAlgn="auto">
              <a:spcAft>
                <a:spcPts val="0"/>
              </a:spcAft>
              <a:buClr>
                <a:schemeClr val="accent6"/>
              </a:buClr>
              <a:defRPr/>
            </a:pPr>
            <a:r>
              <a:rPr lang="it-IT" sz="1600" dirty="0">
                <a:solidFill>
                  <a:schemeClr val="accent6"/>
                </a:solidFill>
              </a:rPr>
              <a:t>Ottime proprietà di sagomatura a caldo e a freddo (duttilità, allungamento)</a:t>
            </a:r>
          </a:p>
          <a:p>
            <a:pPr fontAlgn="auto">
              <a:spcAft>
                <a:spcPts val="0"/>
              </a:spcAft>
              <a:buClr>
                <a:schemeClr val="accent6"/>
              </a:buClr>
              <a:defRPr/>
            </a:pPr>
            <a:r>
              <a:rPr lang="it-IT" sz="1600" dirty="0">
                <a:solidFill>
                  <a:schemeClr val="accent6"/>
                </a:solidFill>
              </a:rPr>
              <a:t>Saldabili (TIG, MIG)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CEEF68-04E1-498E-B6DB-DF0319989F00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8313" y="1397000"/>
          <a:ext cx="8187975" cy="11125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68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t>Sottogruppi: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Cr-Ni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Normalmente EN1.4362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23</a:t>
                      </a:r>
                      <a:endParaRPr lang="it-IT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4</a:t>
                      </a:r>
                      <a:endParaRPr lang="it-IT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Fe: equilibrio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Cr-Ni-Mo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Normalmente EN1.4462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Cr: 22</a:t>
                      </a:r>
                      <a:endParaRPr lang="it-IT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Ni: 5</a:t>
                      </a:r>
                      <a:endParaRPr lang="it-IT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Mo: 3</a:t>
                      </a:r>
                      <a:endParaRPr lang="it-IT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Fe: equilibrio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8313" y="6308725"/>
          <a:ext cx="777686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Codice colore: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Resistenza alla corrosione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Caratteristiche meccaniche</a:t>
                      </a:r>
                      <a:endParaRPr lang="it-IT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Fabbricazione</a:t>
                      </a:r>
                      <a:endParaRPr lang="it-IT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084888" y="5135563"/>
            <a:ext cx="2770187" cy="15128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dirty="0">
                <a:solidFill>
                  <a:srgbClr val="0070C0"/>
                </a:solidFill>
              </a:rPr>
              <a:t>Offrono la miglior combinazione di proprietà meccaniche e di resistenza alla</a:t>
            </a:r>
            <a:r>
              <a:rPr lang="it-IT" sz="1500" dirty="0"/>
              <a:t> </a:t>
            </a:r>
            <a:r>
              <a:rPr lang="it-IT" sz="1500" dirty="0">
                <a:solidFill>
                  <a:srgbClr val="0070C0"/>
                </a:solidFill>
              </a:rPr>
              <a:t>corrosione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Videos</Template>
  <TotalTime>2559</TotalTime>
  <Words>1987</Words>
  <Application>Microsoft Office PowerPoint</Application>
  <PresentationFormat>On-screen Show (4:3)</PresentationFormat>
  <Paragraphs>576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3_Custom Design</vt:lpstr>
      <vt:lpstr>Presentazione di supporto per i docenti di Architettura e Ingegneria civile</vt:lpstr>
      <vt:lpstr>Video</vt:lpstr>
      <vt:lpstr>Gli acciai inossidabili sono leghe a base di ferro contenenti almeno il 10,5% di cromo</vt:lpstr>
      <vt:lpstr>PowerPoint Presentation</vt:lpstr>
      <vt:lpstr>Gradi Cr-Ni (austenitici)4</vt:lpstr>
      <vt:lpstr>Gradi Cr-Mn (austenitici con manganese)5</vt:lpstr>
      <vt:lpstr>Gradi Cr (ferritici)6</vt:lpstr>
      <vt:lpstr>Gradi Cr (martensitici)7</vt:lpstr>
      <vt:lpstr>Duplex (austenitici-ferritici)8</vt:lpstr>
      <vt:lpstr>Proprietà fisiche9, 10</vt:lpstr>
      <vt:lpstr>Norme sugli acciai inossidabili</vt:lpstr>
      <vt:lpstr>Principali gradi in architettura, edilizia e costruzione: EN 10088-4 (per lamiere/nastri)16, 17</vt:lpstr>
      <vt:lpstr>Principali gradi in architettura, edilizia e costruzione: EN 10088-5(per barre/fili/profilati)18</vt:lpstr>
      <vt:lpstr>Dettaglio della produzione di acciaio inossidabile  nel mondo per famiglia</vt:lpstr>
      <vt:lpstr>PowerPoint Presentation</vt:lpstr>
      <vt:lpstr>Produzione di acciaio inossidabile da acciaieria (slebi/lingotti) per regione in migliaia di tonnellate.</vt:lpstr>
      <vt:lpstr>Tasso di crescita annuo composto della produzione di acciaio inossidabile da acciaieria (Milioni di tonnellate)</vt:lpstr>
      <vt:lpstr>Consumo apparente di acciaio inossidabile per regione</vt:lpstr>
      <vt:lpstr>Riferimenti (1/2)</vt:lpstr>
      <vt:lpstr>Riferimenti (2/2)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sono gli acciai inossidabili?</dc:title>
  <dc:creator>Bernard</dc:creator>
  <cp:keywords>acciaio inossidabile, formazione, architettura, ingegneria civile</cp:keywords>
  <cp:lastModifiedBy>Jo Claes</cp:lastModifiedBy>
  <cp:revision>361</cp:revision>
  <cp:lastPrinted>2015-04-09T09:24:22Z</cp:lastPrinted>
  <dcterms:created xsi:type="dcterms:W3CDTF">2013-06-29T15:24:20Z</dcterms:created>
  <dcterms:modified xsi:type="dcterms:W3CDTF">2020-01-31T11:10:37Z</dcterms:modified>
</cp:coreProperties>
</file>