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1"/>
  </p:notesMasterIdLst>
  <p:sldIdLst>
    <p:sldId id="257" r:id="rId2"/>
    <p:sldId id="271" r:id="rId3"/>
    <p:sldId id="282" r:id="rId4"/>
    <p:sldId id="284" r:id="rId5"/>
    <p:sldId id="279" r:id="rId6"/>
    <p:sldId id="286" r:id="rId7"/>
    <p:sldId id="288" r:id="rId8"/>
    <p:sldId id="283" r:id="rId9"/>
    <p:sldId id="287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2947F-BB0C-43CA-BF76-AAFB81C5E284}" v="2" dt="2020-01-28T13:12:34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073" autoAdjust="0"/>
  </p:normalViewPr>
  <p:slideViewPr>
    <p:cSldViewPr>
      <p:cViewPr varScale="1">
        <p:scale>
          <a:sx n="82" d="100"/>
          <a:sy n="82" d="100"/>
        </p:scale>
        <p:origin x="140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B0F2947F-BB0C-43CA-BF76-AAFB81C5E284}"/>
    <pc:docChg chg="modSld">
      <pc:chgData name="Jo Claes" userId="d64208f3-0076-4064-b6ac-7d8ee9dc279f" providerId="ADAL" clId="{B0F2947F-BB0C-43CA-BF76-AAFB81C5E284}" dt="2020-01-28T13:12:39.080" v="21" actId="20577"/>
      <pc:docMkLst>
        <pc:docMk/>
      </pc:docMkLst>
      <pc:sldChg chg="modSp">
        <pc:chgData name="Jo Claes" userId="d64208f3-0076-4064-b6ac-7d8ee9dc279f" providerId="ADAL" clId="{B0F2947F-BB0C-43CA-BF76-AAFB81C5E284}" dt="2020-01-28T13:12:39.080" v="21" actId="20577"/>
        <pc:sldMkLst>
          <pc:docMk/>
          <pc:sldMk cId="3408130515" sldId="283"/>
        </pc:sldMkLst>
        <pc:spChg chg="mod">
          <ac:chgData name="Jo Claes" userId="d64208f3-0076-4064-b6ac-7d8ee9dc279f" providerId="ADAL" clId="{B0F2947F-BB0C-43CA-BF76-AAFB81C5E284}" dt="2020-01-28T13:12:39.080" v="21" actId="20577"/>
          <ac:spMkLst>
            <pc:docMk/>
            <pc:sldMk cId="3408130515" sldId="283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65D0D-69CC-462A-8475-FC18CE11B484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4649C-BB8F-48FC-8C06-FD9FB253CC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10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72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4649C-BB8F-48FC-8C06-FD9FB253CC7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13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4649C-BB8F-48FC-8C06-FD9FB253CC7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13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950" y="285376"/>
            <a:ext cx="4250765" cy="155389"/>
          </a:xfrm>
          <a:prstGeom prst="rect">
            <a:avLst/>
          </a:prstGeom>
        </p:spPr>
        <p:txBody>
          <a:bodyPr lIns="0" tIns="0" bIns="0"/>
          <a:lstStyle>
            <a:lvl1pPr algn="l">
              <a:defRPr sz="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>
          <a:xfrm>
            <a:off x="361950" y="937315"/>
            <a:ext cx="7795079" cy="2918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200" b="0">
                <a:solidFill>
                  <a:srgbClr val="3A46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61949" y="1490101"/>
            <a:ext cx="7795079" cy="2698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/>
            </a:lvl1pPr>
            <a:lvl2pPr marL="0" indent="-162000">
              <a:lnSpc>
                <a:spcPts val="1440"/>
              </a:lnSpc>
              <a:spcBef>
                <a:spcPts val="0"/>
              </a:spcBef>
              <a:buFont typeface="Lucida Grande"/>
              <a:buChar char="»"/>
              <a:defRPr sz="1200"/>
            </a:lvl2pPr>
            <a:lvl3pPr marL="360363" indent="-161925">
              <a:lnSpc>
                <a:spcPts val="144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3pPr>
            <a:lvl4pPr marL="0" indent="-162000">
              <a:lnSpc>
                <a:spcPts val="1440"/>
              </a:lnSpc>
              <a:spcBef>
                <a:spcPts val="0"/>
              </a:spcBef>
              <a:buFont typeface="Lucida Grande"/>
              <a:buChar char="»"/>
              <a:defRPr sz="1200"/>
            </a:lvl4pPr>
            <a:lvl5pPr marL="0" indent="-162000">
              <a:lnSpc>
                <a:spcPts val="1440"/>
              </a:lnSpc>
              <a:spcBef>
                <a:spcPts val="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330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BE" dirty="0" err="1"/>
              <a:t>Forms</a:t>
            </a:r>
            <a:r>
              <a:rPr lang="fr-BE" dirty="0"/>
              <a:t> and </a:t>
            </a:r>
            <a:r>
              <a:rPr lang="fr-BE" dirty="0" err="1"/>
              <a:t>availability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66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666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666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uP8L-WppI" TargetMode="External"/><Relationship Id="rId7" Type="http://schemas.openxmlformats.org/officeDocument/2006/relationships/hyperlink" Target="https://www.youtube.com/watch?v=HAeoDf6Ch_Q" TargetMode="External"/><Relationship Id="rId2" Type="http://schemas.openxmlformats.org/officeDocument/2006/relationships/hyperlink" Target="http://www.youtube.com/watch?v=5zwgI-pQ6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cKB5vW2SbQ" TargetMode="External"/><Relationship Id="rId5" Type="http://schemas.openxmlformats.org/officeDocument/2006/relationships/hyperlink" Target="http://www.youtube.com/watch?v=_qb1_bdMC5o" TargetMode="External"/><Relationship Id="rId4" Type="http://schemas.openxmlformats.org/officeDocument/2006/relationships/hyperlink" Target="https://www.columbus.co.za/processes/making-stainless-steel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stainless.org/about-issf/issf-member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3BVK2X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Supporting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for </a:t>
            </a:r>
            <a:r>
              <a:rPr lang="fr-FR" dirty="0" err="1"/>
              <a:t>lecturers</a:t>
            </a:r>
            <a:r>
              <a:rPr lang="fr-FR" dirty="0"/>
              <a:t> of Architecture/Civil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b="1" dirty="0" err="1">
                <a:solidFill>
                  <a:srgbClr val="006666"/>
                </a:solidFill>
              </a:rPr>
              <a:t>Chapter</a:t>
            </a:r>
            <a:r>
              <a:rPr lang="fr-FR" sz="4000" b="1" dirty="0">
                <a:solidFill>
                  <a:srgbClr val="006666"/>
                </a:solidFill>
              </a:rPr>
              <a:t> 10</a:t>
            </a:r>
          </a:p>
          <a:p>
            <a:r>
              <a:rPr lang="fr-FR" sz="4000" b="1" dirty="0" err="1">
                <a:solidFill>
                  <a:srgbClr val="006666"/>
                </a:solidFill>
              </a:rPr>
              <a:t>Forms</a:t>
            </a:r>
            <a:r>
              <a:rPr lang="fr-FR" sz="4000" b="1" dirty="0">
                <a:solidFill>
                  <a:srgbClr val="006666"/>
                </a:solidFill>
              </a:rPr>
              <a:t> and </a:t>
            </a:r>
            <a:r>
              <a:rPr lang="fr-FR" sz="4000" b="1" dirty="0" err="1">
                <a:solidFill>
                  <a:srgbClr val="006666"/>
                </a:solidFill>
              </a:rPr>
              <a:t>availability</a:t>
            </a:r>
            <a:endParaRPr lang="fr-FR" sz="4000" b="1" dirty="0">
              <a:solidFill>
                <a:srgbClr val="00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026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Why</a:t>
            </a:r>
            <a:r>
              <a:rPr lang="fr-FR" sz="3600" dirty="0"/>
              <a:t> « </a:t>
            </a:r>
            <a:r>
              <a:rPr lang="fr-FR" sz="3600" dirty="0" err="1"/>
              <a:t>Forms</a:t>
            </a:r>
            <a:r>
              <a:rPr lang="fr-FR" sz="3600" dirty="0"/>
              <a:t> and </a:t>
            </a:r>
            <a:r>
              <a:rPr lang="fr-FR" sz="3600" dirty="0" err="1"/>
              <a:t>Availability</a:t>
            </a:r>
            <a:r>
              <a:rPr lang="fr-FR" sz="3600" dirty="0"/>
              <a:t> »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Delivery times and </a:t>
            </a:r>
            <a:r>
              <a:rPr lang="fr-FR" dirty="0" err="1"/>
              <a:t>costs</a:t>
            </a:r>
            <a:r>
              <a:rPr lang="fr-FR" dirty="0"/>
              <a:t> are major issues for </a:t>
            </a:r>
            <a:r>
              <a:rPr lang="fr-FR" dirty="0" err="1"/>
              <a:t>architects</a:t>
            </a:r>
            <a:r>
              <a:rPr lang="fr-FR" dirty="0"/>
              <a:t> &amp; civil </a:t>
            </a:r>
            <a:r>
              <a:rPr lang="fr-FR" dirty="0" err="1"/>
              <a:t>engineers</a:t>
            </a:r>
            <a:endParaRPr lang="fr-FR" dirty="0"/>
          </a:p>
          <a:p>
            <a:r>
              <a:rPr lang="fr-FR" dirty="0" err="1"/>
              <a:t>While</a:t>
            </a:r>
            <a:r>
              <a:rPr lang="fr-FR" dirty="0"/>
              <a:t> all </a:t>
            </a:r>
            <a:r>
              <a:rPr lang="fr-FR" dirty="0" err="1"/>
              <a:t>stainless</a:t>
            </a:r>
            <a:r>
              <a:rPr lang="fr-FR" dirty="0"/>
              <a:t> </a:t>
            </a:r>
            <a:r>
              <a:rPr lang="fr-FR" dirty="0" err="1"/>
              <a:t>steel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 </a:t>
            </a:r>
            <a:r>
              <a:rPr lang="fr-FR" dirty="0" err="1"/>
              <a:t>start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 </a:t>
            </a:r>
            <a:r>
              <a:rPr lang="fr-FR" dirty="0" err="1"/>
              <a:t>melting</a:t>
            </a:r>
            <a:r>
              <a:rPr lang="fr-FR" dirty="0"/>
              <a:t> shop</a:t>
            </a:r>
          </a:p>
          <a:p>
            <a:pPr lvl="1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processing</a:t>
            </a:r>
            <a:r>
              <a:rPr lang="fr-FR" dirty="0"/>
              <a:t> routes for </a:t>
            </a:r>
            <a:r>
              <a:rPr lang="fr-FR" dirty="0" err="1"/>
              <a:t>stainless</a:t>
            </a:r>
            <a:r>
              <a:rPr lang="fr-FR" dirty="0"/>
              <a:t> </a:t>
            </a:r>
            <a:r>
              <a:rPr lang="fr-FR" dirty="0" err="1"/>
              <a:t>products</a:t>
            </a:r>
            <a:endParaRPr lang="fr-FR" dirty="0"/>
          </a:p>
          <a:p>
            <a:pPr lvl="1"/>
            <a:r>
              <a:rPr lang="fr-FR" dirty="0"/>
              <a:t>And </a:t>
            </a:r>
            <a:r>
              <a:rPr lang="fr-FR" dirty="0" err="1"/>
              <a:t>stockholders</a:t>
            </a:r>
            <a:r>
              <a:rPr lang="fr-FR" dirty="0"/>
              <a:t>, traders </a:t>
            </a:r>
            <a:r>
              <a:rPr lang="fr-FR" dirty="0" err="1"/>
              <a:t>providing</a:t>
            </a:r>
            <a:r>
              <a:rPr lang="fr-FR" dirty="0"/>
              <a:t> service packages</a:t>
            </a:r>
          </a:p>
          <a:p>
            <a:r>
              <a:rPr lang="fr-FR" dirty="0"/>
              <a:t>And </a:t>
            </a:r>
            <a:r>
              <a:rPr lang="fr-FR" dirty="0" err="1"/>
              <a:t>therefore</a:t>
            </a:r>
            <a:r>
              <a:rPr lang="fr-FR" dirty="0"/>
              <a:t> Delivery times and </a:t>
            </a:r>
            <a:r>
              <a:rPr lang="fr-FR" dirty="0" err="1"/>
              <a:t>Costs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vary</a:t>
            </a:r>
            <a:r>
              <a:rPr lang="fr-FR" dirty="0"/>
              <a:t> </a:t>
            </a:r>
            <a:r>
              <a:rPr lang="fr-FR" dirty="0" err="1"/>
              <a:t>widely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556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Some background information</a:t>
            </a:r>
            <a:br>
              <a:rPr lang="fr-FR"/>
            </a:br>
            <a:r>
              <a:rPr lang="fr-FR"/>
              <a:t>How stainless steel is produced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>
                <a:hlinkClick r:id="rId2"/>
              </a:rPr>
              <a:t>Video</a:t>
            </a:r>
            <a:r>
              <a:rPr lang="fr-FR" dirty="0"/>
              <a:t>: </a:t>
            </a:r>
            <a:r>
              <a:rPr lang="fr-FR" dirty="0" err="1"/>
              <a:t>Steelmaking</a:t>
            </a:r>
            <a:r>
              <a:rPr lang="fr-FR" dirty="0"/>
              <a:t> and Hot Rolling of </a:t>
            </a:r>
            <a:r>
              <a:rPr lang="fr-FR" dirty="0" err="1"/>
              <a:t>coils</a:t>
            </a:r>
            <a:r>
              <a:rPr lang="fr-FR" dirty="0"/>
              <a:t> </a:t>
            </a:r>
          </a:p>
          <a:p>
            <a:r>
              <a:rPr lang="fr-FR" dirty="0" err="1">
                <a:hlinkClick r:id="rId3"/>
              </a:rPr>
              <a:t>Video</a:t>
            </a:r>
            <a:r>
              <a:rPr lang="fr-FR" dirty="0"/>
              <a:t>: Hot Rolling of </a:t>
            </a:r>
            <a:r>
              <a:rPr lang="fr-FR" dirty="0" err="1"/>
              <a:t>coils</a:t>
            </a:r>
            <a:r>
              <a:rPr lang="fr-FR" dirty="0"/>
              <a:t> </a:t>
            </a:r>
          </a:p>
          <a:p>
            <a:r>
              <a:rPr lang="fr-FR" dirty="0" err="1">
                <a:hlinkClick r:id="rId4"/>
              </a:rPr>
              <a:t>Video</a:t>
            </a:r>
            <a:r>
              <a:rPr lang="fr-FR" dirty="0"/>
              <a:t>: Cold </a:t>
            </a:r>
            <a:r>
              <a:rPr lang="fr-FR" dirty="0" err="1"/>
              <a:t>rolling</a:t>
            </a:r>
            <a:r>
              <a:rPr lang="fr-FR" dirty="0"/>
              <a:t> of </a:t>
            </a:r>
            <a:r>
              <a:rPr lang="fr-FR" dirty="0" err="1"/>
              <a:t>coils</a:t>
            </a:r>
            <a:endParaRPr lang="fr-FR" dirty="0"/>
          </a:p>
          <a:p>
            <a:r>
              <a:rPr lang="fr-FR" dirty="0" err="1">
                <a:hlinkClick r:id="rId5"/>
              </a:rPr>
              <a:t>Video</a:t>
            </a:r>
            <a:r>
              <a:rPr lang="fr-FR" dirty="0"/>
              <a:t>:  </a:t>
            </a:r>
            <a:r>
              <a:rPr lang="fr-FR" dirty="0" err="1"/>
              <a:t>Steelmaking</a:t>
            </a:r>
            <a:r>
              <a:rPr lang="fr-FR" dirty="0"/>
              <a:t> and hot </a:t>
            </a:r>
            <a:r>
              <a:rPr lang="fr-FR" dirty="0" err="1"/>
              <a:t>rolling</a:t>
            </a:r>
            <a:r>
              <a:rPr lang="fr-FR" dirty="0"/>
              <a:t> of bars  </a:t>
            </a:r>
          </a:p>
          <a:p>
            <a:r>
              <a:rPr lang="fr-FR" dirty="0" err="1">
                <a:hlinkClick r:id="rId6"/>
              </a:rPr>
              <a:t>Video</a:t>
            </a:r>
            <a:r>
              <a:rPr lang="fr-FR" dirty="0"/>
              <a:t>: </a:t>
            </a:r>
            <a:r>
              <a:rPr lang="fr-FR" dirty="0" err="1"/>
              <a:t>Wire</a:t>
            </a:r>
            <a:r>
              <a:rPr lang="fr-FR" dirty="0"/>
              <a:t> </a:t>
            </a:r>
            <a:r>
              <a:rPr lang="fr-FR" dirty="0" err="1"/>
              <a:t>rod</a:t>
            </a:r>
            <a:r>
              <a:rPr lang="fr-FR" dirty="0"/>
              <a:t> </a:t>
            </a:r>
            <a:r>
              <a:rPr lang="fr-FR" dirty="0" err="1"/>
              <a:t>rolling</a:t>
            </a:r>
            <a:endParaRPr lang="fr-FR" dirty="0"/>
          </a:p>
          <a:p>
            <a:r>
              <a:rPr lang="fr-FR" dirty="0" err="1">
                <a:hlinkClick r:id="rId7"/>
              </a:rPr>
              <a:t>Video</a:t>
            </a:r>
            <a:r>
              <a:rPr lang="fr-FR" dirty="0"/>
              <a:t>: </a:t>
            </a:r>
            <a:r>
              <a:rPr lang="fr-FR" dirty="0" err="1"/>
              <a:t>Wire</a:t>
            </a:r>
            <a:r>
              <a:rPr lang="fr-FR" dirty="0"/>
              <a:t> </a:t>
            </a:r>
            <a:r>
              <a:rPr lang="fr-FR" dirty="0" err="1"/>
              <a:t>rod</a:t>
            </a:r>
            <a:r>
              <a:rPr lang="fr-FR" dirty="0"/>
              <a:t> </a:t>
            </a:r>
            <a:r>
              <a:rPr lang="fr-FR" dirty="0" err="1"/>
              <a:t>rolling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01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13924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4" imgW="305" imgH="305" progId="TCLayout.ActiveDocument.1">
                  <p:embed/>
                </p:oleObj>
              </mc:Choice>
              <mc:Fallback>
                <p:oleObj name="think-cell Folie" r:id="rId4" imgW="305" imgH="305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4739402" y="4833143"/>
            <a:ext cx="1558825" cy="684089"/>
          </a:xfrm>
          <a:prstGeom prst="homePlate">
            <a:avLst>
              <a:gd name="adj" fmla="val 19122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34000" anchor="ctr"/>
          <a:lstStyle/>
          <a:p>
            <a:pPr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Distributors </a:t>
            </a:r>
          </a:p>
          <a:p>
            <a:pPr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(of which mill-owned )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Stainless Steel Supply Chain</a:t>
            </a:r>
            <a:endParaRPr lang="en-GB" sz="28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220497" y="4831793"/>
            <a:ext cx="1658682" cy="685439"/>
          </a:xfrm>
          <a:prstGeom prst="homePlate">
            <a:avLst>
              <a:gd name="adj" fmla="val 19122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34000" anchor="ctr"/>
          <a:lstStyle/>
          <a:p>
            <a:pPr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Standard Component  Manufacturing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203847" y="1502036"/>
            <a:ext cx="1849653" cy="1266792"/>
          </a:xfrm>
          <a:prstGeom prst="homePlate">
            <a:avLst>
              <a:gd name="adj" fmla="val 16729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70000" anchor="ctr"/>
          <a:lstStyle/>
          <a:p>
            <a:pPr marL="174625"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Distributors</a:t>
            </a:r>
          </a:p>
          <a:p>
            <a:pPr marL="174625"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(of which mill-owned)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673378" y="1502036"/>
            <a:ext cx="1733671" cy="1266792"/>
          </a:xfrm>
          <a:prstGeom prst="homePlate">
            <a:avLst>
              <a:gd name="adj" fmla="val 16729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Stainless Steel Mill</a:t>
            </a:r>
          </a:p>
          <a:p>
            <a:pPr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Ex-mill sales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53501" y="2943000"/>
            <a:ext cx="18000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Customized: 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Cut to length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Cut to shape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Polishing …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8725" y="3046409"/>
            <a:ext cx="939084" cy="2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en-US" sz="1000" b="1" dirty="0">
                <a:latin typeface="+mn-lt"/>
              </a:rPr>
              <a:t>Products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7852908" y="1409702"/>
            <a:ext cx="702115" cy="18466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33450">
              <a:buClrTx/>
            </a:pPr>
            <a:r>
              <a:rPr lang="en-US" sz="1200" dirty="0"/>
              <a:t>SIMPLIFIED</a:t>
            </a:r>
          </a:p>
        </p:txBody>
      </p:sp>
      <p:cxnSp>
        <p:nvCxnSpPr>
          <p:cNvPr id="19" name="AutoShape 5"/>
          <p:cNvCxnSpPr>
            <a:cxnSpLocks noChangeShapeType="1"/>
            <a:stCxn id="17" idx="2"/>
            <a:endCxn id="17" idx="0"/>
          </p:cNvCxnSpPr>
          <p:nvPr/>
        </p:nvCxnSpPr>
        <p:spPr bwMode="auto">
          <a:xfrm>
            <a:off x="7852908" y="1409702"/>
            <a:ext cx="70211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6"/>
          <p:cNvCxnSpPr>
            <a:cxnSpLocks noChangeShapeType="1"/>
            <a:stCxn id="17" idx="4"/>
            <a:endCxn id="17" idx="6"/>
          </p:cNvCxnSpPr>
          <p:nvPr/>
        </p:nvCxnSpPr>
        <p:spPr bwMode="auto">
          <a:xfrm>
            <a:off x="7852908" y="1594368"/>
            <a:ext cx="70211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604275" y="2943000"/>
            <a:ext cx="166734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Coils, Sheets, Plates 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Bars, Wire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Reinforcing bar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203848" y="5661248"/>
            <a:ext cx="166734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Fasteners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Tubes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Valves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Fittings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51690" y="3717032"/>
            <a:ext cx="939084" cy="2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en-US" sz="1000" b="1" dirty="0">
                <a:latin typeface="+mn-lt"/>
              </a:rPr>
              <a:t>Service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604275" y="3717032"/>
            <a:ext cx="173367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Minimum weight  1 slab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Production on order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Lead time 2 – 3weeks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Lowest price /Kg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3253501" y="3717032"/>
            <a:ext cx="196657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Small orders 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Available from stock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Short delivery times (1-3 days)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Price premium for service 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4739402" y="5661248"/>
            <a:ext cx="18000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Available from stock</a:t>
            </a:r>
          </a:p>
          <a:p>
            <a:pPr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Short delivery times (1-3 days)</a:t>
            </a:r>
          </a:p>
          <a:p>
            <a:pPr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Price premium for service 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6372400" y="2943001"/>
            <a:ext cx="1800000" cy="1480248"/>
          </a:xfrm>
          <a:prstGeom prst="homePlate">
            <a:avLst>
              <a:gd name="adj" fmla="val 16729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70000" anchor="ctr"/>
          <a:lstStyle/>
          <a:p>
            <a:pPr marL="174625"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Fabricators</a:t>
            </a:r>
          </a:p>
          <a:p>
            <a:pPr marL="174625"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+ </a:t>
            </a:r>
          </a:p>
          <a:p>
            <a:pPr marL="174625"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Specific finishes (such as color)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220497" y="5501786"/>
            <a:ext cx="939084" cy="27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en-US" sz="1000" b="1" dirty="0">
                <a:latin typeface="+mn-lt"/>
              </a:rPr>
              <a:t>Products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821979" y="5501786"/>
            <a:ext cx="939084" cy="27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en-US" sz="1000" b="1" dirty="0">
                <a:latin typeface="+mn-lt"/>
              </a:rPr>
              <a:t>Service</a:t>
            </a: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1670604" y="4833143"/>
            <a:ext cx="1658682" cy="685439"/>
          </a:xfrm>
          <a:prstGeom prst="homePlate">
            <a:avLst>
              <a:gd name="adj" fmla="val 19122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34000" anchor="ctr"/>
          <a:lstStyle/>
          <a:p>
            <a:pPr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Stainless Steel  Mill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025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fr-BE" sz="2800" dirty="0"/>
              <a:t>Flat </a:t>
            </a:r>
            <a:r>
              <a:rPr lang="fr-BE" sz="2800" dirty="0" err="1"/>
              <a:t>products</a:t>
            </a:r>
            <a:endParaRPr lang="en-GB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931587"/>
              </p:ext>
            </p:extLst>
          </p:nvPr>
        </p:nvGraphicFramePr>
        <p:xfrm>
          <a:off x="446856" y="1124743"/>
          <a:ext cx="8229600" cy="5364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750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Ex-</a:t>
                      </a:r>
                      <a:r>
                        <a:rPr lang="fr-BE" dirty="0" err="1">
                          <a:solidFill>
                            <a:schemeClr val="tx1"/>
                          </a:solidFill>
                        </a:rPr>
                        <a:t>mill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Custom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331"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Cold-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rolled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coil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Cold-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rolled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strip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Cold-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Rolled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polished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sheet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Laser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cut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shape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Plates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I-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beam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fr-BE" sz="1400" baseline="0" dirty="0">
                          <a:solidFill>
                            <a:schemeClr val="tx1"/>
                          </a:solidFill>
                        </a:rPr>
                        <a:t> plate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Door &amp; Window profiles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Clamps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4192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Standard tubes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Profiled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 tubes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Tube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fittings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Railings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9" descr="https://encrypted-tbn3.gstatic.com/images?q=tbn:ANd9GcRkQDDpGa7dCHADGiIncghtrM7C7M92gTs2_pSqgwh79u-Y46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916832"/>
            <a:ext cx="1441579" cy="12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44" y="1916832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16832"/>
            <a:ext cx="1655254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0" descr="http://www.stlpipesupply.com/wp-content/uploads/2012/03/Polished-Stainless-Steel-Sheet-316L.jpe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1" y="3573016"/>
            <a:ext cx="1440000" cy="12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r="8442"/>
          <a:stretch/>
        </p:blipFill>
        <p:spPr bwMode="auto">
          <a:xfrm>
            <a:off x="6876256" y="3573016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7"/>
          <a:stretch/>
        </p:blipFill>
        <p:spPr bwMode="auto">
          <a:xfrm>
            <a:off x="2627944" y="3573016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r="1276"/>
          <a:stretch/>
        </p:blipFill>
        <p:spPr bwMode="auto">
          <a:xfrm>
            <a:off x="541131" y="530120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5301208"/>
            <a:ext cx="2064464" cy="1227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944" y="530120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3"/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/>
          <a:stretch/>
        </p:blipFill>
        <p:spPr bwMode="auto">
          <a:xfrm>
            <a:off x="6876256" y="530120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1916832"/>
            <a:ext cx="1440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1224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906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fr-BE" sz="2800" dirty="0"/>
              <a:t>Long </a:t>
            </a:r>
            <a:r>
              <a:rPr lang="fr-BE" sz="2800" dirty="0" err="1"/>
              <a:t>Products</a:t>
            </a:r>
            <a:endParaRPr lang="en-GB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857549"/>
              </p:ext>
            </p:extLst>
          </p:nvPr>
        </p:nvGraphicFramePr>
        <p:xfrm>
          <a:off x="457838" y="1105692"/>
          <a:ext cx="8330212" cy="549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133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Ex-</a:t>
                      </a:r>
                      <a:r>
                        <a:rPr lang="fr-BE" sz="1800" dirty="0" err="1">
                          <a:solidFill>
                            <a:schemeClr val="tx1"/>
                          </a:solidFill>
                        </a:rPr>
                        <a:t>mill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Custom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Bars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Tie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-bars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Threaded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bars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Handles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74"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Reinforcing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 Bar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Cables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Concrete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Anchors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Sunbreaker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93"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Wire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 Rod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Mesh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Fasteners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Mesh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shower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 curtain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6215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AutoShape 5" descr="http://www.paxonite.co.za/wp-content/uploads/2013/11/Stainless-Steel-Round-Bars.jpg"/>
          <p:cNvSpPr>
            <a:spLocks noChangeAspect="1" noChangeArrowheads="1"/>
          </p:cNvSpPr>
          <p:nvPr/>
        </p:nvSpPr>
        <p:spPr bwMode="auto">
          <a:xfrm>
            <a:off x="155575" y="-1989138"/>
            <a:ext cx="6696075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8" y="5373216"/>
            <a:ext cx="2014353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4248" y="5373216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AutoShape 14" descr="http://www.s3i.co.uk/image/s3i/SSTBhero.jpg"/>
          <p:cNvSpPr>
            <a:spLocks noChangeAspect="1" noChangeArrowheads="1"/>
          </p:cNvSpPr>
          <p:nvPr/>
        </p:nvSpPr>
        <p:spPr bwMode="auto">
          <a:xfrm>
            <a:off x="155575" y="-13716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utoShape 19" descr="http://www.customsinfo.com/Portals/129262/images/threaded-stainless-steel-rod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" name="Picture 3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12" y="364502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6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12" y="191696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9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1"/>
          <a:stretch/>
        </p:blipFill>
        <p:spPr bwMode="auto">
          <a:xfrm>
            <a:off x="539712" y="5373216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1867" y="535641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15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1867" y="191696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8" y="3645024"/>
            <a:ext cx="1238866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/>
          <a:stretch/>
        </p:blipFill>
        <p:spPr bwMode="auto">
          <a:xfrm>
            <a:off x="2621867" y="364502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8" y="1916968"/>
            <a:ext cx="1224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4248" y="1916968"/>
            <a:ext cx="2081665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23323"/>
            <a:ext cx="1224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808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Future trends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5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/>
              <a:t>The </a:t>
            </a:r>
            <a:r>
              <a:rPr lang="fr-FR" sz="2400" dirty="0" err="1"/>
              <a:t>urgency</a:t>
            </a:r>
            <a:r>
              <a:rPr lang="fr-FR" sz="2400" dirty="0"/>
              <a:t> of </a:t>
            </a:r>
            <a:r>
              <a:rPr lang="fr-FR" sz="2400" dirty="0" err="1"/>
              <a:t>climate</a:t>
            </a:r>
            <a:r>
              <a:rPr lang="fr-FR" sz="2400" dirty="0"/>
              <a:t> change mitigation and of a </a:t>
            </a:r>
            <a:r>
              <a:rPr lang="fr-FR" sz="2400" dirty="0" err="1"/>
              <a:t>sustainable</a:t>
            </a:r>
            <a:r>
              <a:rPr lang="fr-FR" sz="2400" dirty="0"/>
              <a:t> </a:t>
            </a:r>
            <a:r>
              <a:rPr lang="fr-FR" sz="2400" dirty="0" err="1"/>
              <a:t>economy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drive major changes in the </a:t>
            </a:r>
            <a:r>
              <a:rPr lang="fr-FR" sz="2400" dirty="0" err="1"/>
              <a:t>years</a:t>
            </a:r>
            <a:r>
              <a:rPr lang="fr-FR" sz="2400" dirty="0"/>
              <a:t> to come. </a:t>
            </a:r>
          </a:p>
          <a:p>
            <a:pPr algn="just"/>
            <a:endParaRPr lang="fr-FR" sz="2400" dirty="0"/>
          </a:p>
          <a:p>
            <a:pPr marL="0" indent="0" algn="just">
              <a:buNone/>
            </a:pPr>
            <a:r>
              <a:rPr lang="fr-FR" sz="2400" u="sng" dirty="0"/>
              <a:t>A new </a:t>
            </a:r>
            <a:r>
              <a:rPr lang="fr-FR" sz="2400" u="sng" dirty="0" err="1"/>
              <a:t>product</a:t>
            </a:r>
            <a:r>
              <a:rPr lang="fr-FR" sz="2400" u="sng" dirty="0"/>
              <a:t> </a:t>
            </a:r>
            <a:r>
              <a:rPr lang="fr-FR" sz="2400" u="sng" dirty="0" err="1"/>
              <a:t>offer</a:t>
            </a:r>
            <a:r>
              <a:rPr lang="fr-FR" sz="2400" u="sng" dirty="0"/>
              <a:t> </a:t>
            </a:r>
            <a:r>
              <a:rPr lang="fr-FR" sz="2400" u="sng" dirty="0" err="1"/>
              <a:t>is</a:t>
            </a:r>
            <a:r>
              <a:rPr lang="fr-FR" sz="2400" u="sng" dirty="0"/>
              <a:t>  </a:t>
            </a:r>
            <a:r>
              <a:rPr lang="fr-FR" sz="2400" u="sng" dirty="0" err="1"/>
              <a:t>likely</a:t>
            </a:r>
            <a:r>
              <a:rPr lang="fr-FR" sz="2400" u="sng" dirty="0"/>
              <a:t> to </a:t>
            </a:r>
            <a:r>
              <a:rPr lang="fr-FR" sz="2400" u="sng" dirty="0" err="1"/>
              <a:t>appear</a:t>
            </a:r>
            <a:r>
              <a:rPr lang="fr-FR" sz="2400" u="sng" dirty="0"/>
              <a:t>:</a:t>
            </a:r>
          </a:p>
          <a:p>
            <a:pPr algn="just"/>
            <a:r>
              <a:rPr lang="fr-FR" sz="2400" dirty="0" err="1"/>
              <a:t>re-conditioned</a:t>
            </a:r>
            <a:r>
              <a:rPr lang="fr-FR" sz="2400" dirty="0"/>
              <a:t> </a:t>
            </a:r>
            <a:r>
              <a:rPr lang="fr-FR" sz="2400" dirty="0" err="1"/>
              <a:t>products</a:t>
            </a:r>
            <a:r>
              <a:rPr lang="fr-FR" sz="2400" dirty="0"/>
              <a:t>. </a:t>
            </a:r>
            <a:r>
              <a:rPr lang="fr-FR" sz="2400" dirty="0" err="1"/>
              <a:t>Stainless</a:t>
            </a:r>
            <a:r>
              <a:rPr lang="fr-FR" sz="2400" dirty="0"/>
              <a:t> </a:t>
            </a:r>
            <a:r>
              <a:rPr lang="fr-FR" sz="2400" dirty="0" err="1"/>
              <a:t>steel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buildings/ </a:t>
            </a:r>
            <a:r>
              <a:rPr lang="fr-FR" sz="2400" dirty="0" err="1"/>
              <a:t>facilities</a:t>
            </a:r>
            <a:r>
              <a:rPr lang="fr-FR" sz="2400" dirty="0"/>
              <a:t> </a:t>
            </a:r>
            <a:r>
              <a:rPr lang="fr-FR" sz="2400" dirty="0" err="1"/>
              <a:t>being</a:t>
            </a:r>
            <a:r>
              <a:rPr lang="fr-FR" sz="2400" dirty="0"/>
              <a:t> de-</a:t>
            </a:r>
            <a:r>
              <a:rPr lang="fr-FR" sz="2400" dirty="0" err="1"/>
              <a:t>constructed</a:t>
            </a:r>
            <a:r>
              <a:rPr lang="fr-FR" sz="2400" dirty="0"/>
              <a:t> </a:t>
            </a:r>
            <a:r>
              <a:rPr lang="fr-FR" sz="2400" dirty="0" err="1"/>
              <a:t>could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re-processed</a:t>
            </a:r>
            <a:r>
              <a:rPr lang="fr-FR" sz="2400" dirty="0"/>
              <a:t> and made </a:t>
            </a:r>
            <a:r>
              <a:rPr lang="fr-FR" sz="2400" dirty="0" err="1"/>
              <a:t>available</a:t>
            </a:r>
            <a:r>
              <a:rPr lang="fr-FR" sz="2400" dirty="0"/>
              <a:t> for a new service life </a:t>
            </a:r>
            <a:r>
              <a:rPr lang="fr-FR" sz="2400" dirty="0" err="1"/>
              <a:t>without</a:t>
            </a:r>
            <a:r>
              <a:rPr lang="fr-FR" sz="2400" dirty="0"/>
              <a:t> </a:t>
            </a:r>
            <a:r>
              <a:rPr lang="fr-FR" sz="2400" dirty="0" err="1"/>
              <a:t>loss</a:t>
            </a:r>
            <a:r>
              <a:rPr lang="fr-FR" sz="2400" dirty="0"/>
              <a:t> of </a:t>
            </a:r>
            <a:r>
              <a:rPr lang="fr-FR" sz="2400" dirty="0" err="1"/>
              <a:t>properties</a:t>
            </a:r>
            <a:r>
              <a:rPr lang="fr-FR" sz="2400" dirty="0"/>
              <a:t>.</a:t>
            </a:r>
          </a:p>
          <a:p>
            <a:pPr algn="just"/>
            <a:r>
              <a:rPr lang="fr-FR" sz="2400" dirty="0" err="1"/>
              <a:t>Higher</a:t>
            </a:r>
            <a:r>
              <a:rPr lang="fr-FR" sz="2400" dirty="0"/>
              <a:t> </a:t>
            </a:r>
            <a:r>
              <a:rPr lang="fr-FR" sz="2400" dirty="0" err="1"/>
              <a:t>strength</a:t>
            </a:r>
            <a:r>
              <a:rPr lang="fr-FR" sz="2400" dirty="0"/>
              <a:t> and </a:t>
            </a:r>
            <a:r>
              <a:rPr lang="fr-FR" sz="2400" dirty="0" err="1"/>
              <a:t>thinner</a:t>
            </a:r>
            <a:r>
              <a:rPr lang="fr-FR" sz="2400" dirty="0"/>
              <a:t> </a:t>
            </a:r>
            <a:r>
              <a:rPr lang="fr-FR" sz="2400" dirty="0" err="1"/>
              <a:t>products</a:t>
            </a:r>
            <a:r>
              <a:rPr lang="fr-FR" sz="2400" dirty="0"/>
              <a:t>, able to </a:t>
            </a:r>
            <a:r>
              <a:rPr lang="fr-FR" sz="2400" dirty="0" err="1"/>
              <a:t>offer</a:t>
            </a:r>
            <a:r>
              <a:rPr lang="fr-FR" sz="2400" dirty="0"/>
              <a:t> the </a:t>
            </a:r>
            <a:r>
              <a:rPr lang="fr-FR" sz="2400" dirty="0" err="1"/>
              <a:t>same</a:t>
            </a:r>
            <a:r>
              <a:rPr lang="fr-FR" sz="2400" dirty="0"/>
              <a:t> service performance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less</a:t>
            </a:r>
            <a:r>
              <a:rPr lang="fr-FR" sz="2400" dirty="0"/>
              <a:t> </a:t>
            </a:r>
            <a:r>
              <a:rPr lang="fr-FR" sz="2400" dirty="0" err="1"/>
              <a:t>material</a:t>
            </a:r>
            <a:r>
              <a:rPr lang="fr-FR" sz="2400" dirty="0"/>
              <a:t> use.  The </a:t>
            </a:r>
            <a:r>
              <a:rPr lang="fr-FR" sz="2400" dirty="0" err="1"/>
              <a:t>development</a:t>
            </a:r>
            <a:r>
              <a:rPr lang="fr-FR" sz="2400" dirty="0"/>
              <a:t> of </a:t>
            </a:r>
            <a:r>
              <a:rPr lang="fr-FR" sz="2400" dirty="0" err="1"/>
              <a:t>lean</a:t>
            </a:r>
            <a:r>
              <a:rPr lang="fr-FR" sz="2400" dirty="0"/>
              <a:t> duplex grades and of cold-</a:t>
            </a:r>
            <a:r>
              <a:rPr lang="fr-FR" sz="2400" dirty="0" err="1"/>
              <a:t>worked</a:t>
            </a:r>
            <a:r>
              <a:rPr lang="fr-FR" sz="2400" dirty="0"/>
              <a:t> </a:t>
            </a:r>
            <a:r>
              <a:rPr lang="fr-FR" sz="2400" dirty="0" err="1"/>
              <a:t>austenitic</a:t>
            </a:r>
            <a:r>
              <a:rPr lang="fr-FR" sz="2400" dirty="0"/>
              <a:t> grades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already</a:t>
            </a:r>
            <a:r>
              <a:rPr lang="fr-FR" sz="2400" dirty="0"/>
              <a:t> </a:t>
            </a:r>
            <a:r>
              <a:rPr lang="fr-FR" sz="2400" dirty="0" err="1"/>
              <a:t>taking</a:t>
            </a:r>
            <a:r>
              <a:rPr lang="fr-FR" sz="2400" dirty="0"/>
              <a:t> place.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921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Major </a:t>
            </a:r>
            <a:r>
              <a:rPr lang="fr-FR" dirty="0" err="1"/>
              <a:t>stainless</a:t>
            </a:r>
            <a:r>
              <a:rPr lang="fr-FR" dirty="0"/>
              <a:t> </a:t>
            </a:r>
            <a:r>
              <a:rPr lang="fr-FR" dirty="0" err="1"/>
              <a:t>steel</a:t>
            </a:r>
            <a:r>
              <a:rPr lang="fr-FR" dirty="0"/>
              <a:t> </a:t>
            </a:r>
            <a:r>
              <a:rPr lang="fr-FR" dirty="0" err="1"/>
              <a:t>producers</a:t>
            </a:r>
            <a:r>
              <a:rPr lang="fr-FR" dirty="0"/>
              <a:t>   </a:t>
            </a:r>
            <a:r>
              <a:rPr lang="fr-FR" dirty="0">
                <a:hlinkClick r:id="rId2"/>
              </a:rPr>
              <a:t>https://www.worldstainless.org/about-issf/issf-members/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813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Thank you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D84D6-EEC0-4C4F-9DD3-DB6254AC0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Test your knowledge of stainless steel here:</a:t>
            </a:r>
          </a:p>
          <a:p>
            <a:pPr marL="0" indent="0">
              <a:buNone/>
            </a:pPr>
            <a:r>
              <a:rPr lang="en-GB">
                <a:hlinkClick r:id="rId2"/>
              </a:rPr>
              <a:t>https://www.surveymonkey.com/r/3BVK2X6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3817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0 Contents</Template>
  <TotalTime>640</TotalTime>
  <Words>409</Words>
  <Application>Microsoft Office PowerPoint</Application>
  <PresentationFormat>On-screen Show (4:3)</PresentationFormat>
  <Paragraphs>108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Grande</vt:lpstr>
      <vt:lpstr>Wingdings</vt:lpstr>
      <vt:lpstr>3_Custom Design</vt:lpstr>
      <vt:lpstr>think-cell Folie</vt:lpstr>
      <vt:lpstr>Supporting presentation for lecturers of Architecture/Civil Engineering</vt:lpstr>
      <vt:lpstr>Why « Forms and Availability » ?</vt:lpstr>
      <vt:lpstr>Some background information How stainless steel is produced</vt:lpstr>
      <vt:lpstr>Stainless Steel Supply Chain</vt:lpstr>
      <vt:lpstr>Flat products</vt:lpstr>
      <vt:lpstr>Long Products</vt:lpstr>
      <vt:lpstr>Future trends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Forms and availability of stainless steels</dc:title>
  <dc:creator>Bernard</dc:creator>
  <cp:keywords>stainless steel, training, architects, engineers, forms and availability</cp:keywords>
  <cp:lastModifiedBy>Jo Claes</cp:lastModifiedBy>
  <cp:revision>180</cp:revision>
  <cp:lastPrinted>2014-02-27T12:04:59Z</cp:lastPrinted>
  <dcterms:created xsi:type="dcterms:W3CDTF">2013-11-27T08:48:07Z</dcterms:created>
  <dcterms:modified xsi:type="dcterms:W3CDTF">2020-01-28T13:24:10Z</dcterms:modified>
</cp:coreProperties>
</file>