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
  </p:notesMasterIdLst>
  <p:sldIdLst>
    <p:sldId id="257" r:id="rId2"/>
    <p:sldId id="271" r:id="rId3"/>
    <p:sldId id="282" r:id="rId4"/>
    <p:sldId id="284" r:id="rId5"/>
    <p:sldId id="279" r:id="rId6"/>
    <p:sldId id="286" r:id="rId7"/>
    <p:sldId id="288" r:id="rId8"/>
    <p:sldId id="283" r:id="rId9"/>
    <p:sldId id="287" r:id="rId1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4CD37-BFE9-4A77-B5D1-04395C09EF47}" v="4" dt="2020-01-28T19:54:2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107" autoAdjust="0"/>
  </p:normalViewPr>
  <p:slideViewPr>
    <p:cSldViewPr>
      <p:cViewPr varScale="1">
        <p:scale>
          <a:sx n="76" d="100"/>
          <a:sy n="76" d="100"/>
        </p:scale>
        <p:origin x="1478" y="67"/>
      </p:cViewPr>
      <p:guideLst>
        <p:guide orient="horz" pos="2160"/>
        <p:guide pos="2880"/>
      </p:guideLst>
    </p:cSldViewPr>
  </p:slid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81B4CD37-BFE9-4A77-B5D1-04395C09EF47}"/>
    <pc:docChg chg="modSld">
      <pc:chgData name="Jo Claes" userId="d64208f3-0076-4064-b6ac-7d8ee9dc279f" providerId="ADAL" clId="{81B4CD37-BFE9-4A77-B5D1-04395C09EF47}" dt="2020-01-28T19:54:21.595" v="13" actId="20577"/>
      <pc:docMkLst>
        <pc:docMk/>
      </pc:docMkLst>
      <pc:sldChg chg="modSp">
        <pc:chgData name="Jo Claes" userId="d64208f3-0076-4064-b6ac-7d8ee9dc279f" providerId="ADAL" clId="{81B4CD37-BFE9-4A77-B5D1-04395C09EF47}" dt="2020-01-28T19:54:21.595" v="13" actId="20577"/>
        <pc:sldMkLst>
          <pc:docMk/>
          <pc:sldMk cId="3408130515" sldId="283"/>
        </pc:sldMkLst>
        <pc:spChg chg="mod">
          <ac:chgData name="Jo Claes" userId="d64208f3-0076-4064-b6ac-7d8ee9dc279f" providerId="ADAL" clId="{81B4CD37-BFE9-4A77-B5D1-04395C09EF47}" dt="2020-01-28T19:54:21.595" v="13" actId="20577"/>
          <ac:spMkLst>
            <pc:docMk/>
            <pc:sldMk cId="3408130515" sldId="283"/>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B3B65D0D-69CC-462A-8475-FC18CE11B484}" type="datetimeFigureOut">
              <a:rPr lang="fr-FR" smtClean="0"/>
              <a:t>28/01/2020</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428584"/>
            <a:ext cx="2945659" cy="496331"/>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4" y="9428584"/>
            <a:ext cx="2945659" cy="496331"/>
          </a:xfrm>
          <a:prstGeom prst="rect">
            <a:avLst/>
          </a:prstGeom>
        </p:spPr>
        <p:txBody>
          <a:bodyPr vert="horz" lIns="91440" tIns="45720" rIns="91440" bIns="45720" rtlCol="0" anchor="b"/>
          <a:lstStyle>
            <a:lvl1pPr algn="r">
              <a:defRPr sz="1200"/>
            </a:lvl1pPr>
          </a:lstStyle>
          <a:p>
            <a:fld id="{8254649C-BB8F-48FC-8C06-FD9FB253CC75}" type="slidenum">
              <a:rPr lang="fr-FR" smtClean="0"/>
              <a:t>‹#›</a:t>
            </a:fld>
            <a:endParaRPr lang="fr-FR"/>
          </a:p>
        </p:txBody>
      </p:sp>
    </p:spTree>
    <p:extLst>
      <p:ext uri="{BB962C8B-B14F-4D97-AF65-F5344CB8AC3E}">
        <p14:creationId xmlns:p14="http://schemas.microsoft.com/office/powerpoint/2010/main" val="416810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a:t>
            </a:fld>
            <a:endParaRPr lang="fr-FR"/>
          </a:p>
        </p:txBody>
      </p:sp>
    </p:spTree>
    <p:extLst>
      <p:ext uri="{BB962C8B-B14F-4D97-AF65-F5344CB8AC3E}">
        <p14:creationId xmlns:p14="http://schemas.microsoft.com/office/powerpoint/2010/main" val="85272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4649C-BB8F-48FC-8C06-FD9FB253CC75}" type="slidenum">
              <a:rPr lang="fr-FR" smtClean="0"/>
              <a:t>5</a:t>
            </a:fld>
            <a:endParaRPr lang="fr-FR"/>
          </a:p>
        </p:txBody>
      </p:sp>
    </p:spTree>
    <p:extLst>
      <p:ext uri="{BB962C8B-B14F-4D97-AF65-F5344CB8AC3E}">
        <p14:creationId xmlns:p14="http://schemas.microsoft.com/office/powerpoint/2010/main" val="363513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4649C-BB8F-48FC-8C06-FD9FB253CC75}" type="slidenum">
              <a:rPr lang="fr-FR" smtClean="0"/>
              <a:t>6</a:t>
            </a:fld>
            <a:endParaRPr lang="fr-FR"/>
          </a:p>
        </p:txBody>
      </p:sp>
    </p:spTree>
    <p:extLst>
      <p:ext uri="{BB962C8B-B14F-4D97-AF65-F5344CB8AC3E}">
        <p14:creationId xmlns:p14="http://schemas.microsoft.com/office/powerpoint/2010/main" val="363513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1950" y="285376"/>
            <a:ext cx="4250765" cy="155389"/>
          </a:xfrm>
          <a:prstGeom prst="rect">
            <a:avLst/>
          </a:prstGeom>
        </p:spPr>
        <p:txBody>
          <a:bodyPr lIns="0" tIns="0" bIns="0"/>
          <a:lstStyle>
            <a:lvl1pPr algn="l">
              <a:defRPr sz="600"/>
            </a:lvl1pPr>
          </a:lstStyle>
          <a:p>
            <a:r>
              <a:rPr lang="de-DE" dirty="0"/>
              <a:t>Mastertitelformat bearbeiten</a:t>
            </a:r>
          </a:p>
        </p:txBody>
      </p:sp>
      <p:sp>
        <p:nvSpPr>
          <p:cNvPr id="15" name="Textplatzhalter 2"/>
          <p:cNvSpPr>
            <a:spLocks noGrp="1"/>
          </p:cNvSpPr>
          <p:nvPr>
            <p:ph type="body" idx="1"/>
          </p:nvPr>
        </p:nvSpPr>
        <p:spPr>
          <a:xfrm>
            <a:off x="361950" y="937315"/>
            <a:ext cx="7795079" cy="291838"/>
          </a:xfrm>
          <a:prstGeom prst="rect">
            <a:avLst/>
          </a:prstGeom>
        </p:spPr>
        <p:txBody>
          <a:bodyPr lIns="0" tIns="0" rIns="0" bIns="0" anchor="b"/>
          <a:lstStyle>
            <a:lvl1pPr marL="0" indent="0">
              <a:buNone/>
              <a:defRPr sz="2200" b="0">
                <a:solidFill>
                  <a:srgbClr val="3A46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6" name="Inhaltsplatzhalter 3"/>
          <p:cNvSpPr>
            <a:spLocks noGrp="1"/>
          </p:cNvSpPr>
          <p:nvPr>
            <p:ph sz="half" idx="2" hasCustomPrompt="1"/>
          </p:nvPr>
        </p:nvSpPr>
        <p:spPr>
          <a:xfrm>
            <a:off x="361949" y="1490101"/>
            <a:ext cx="7795079" cy="2698783"/>
          </a:xfrm>
          <a:prstGeom prst="rect">
            <a:avLst/>
          </a:prstGeom>
        </p:spPr>
        <p:txBody>
          <a:bodyPr lIns="0" tIns="0" rIns="0" bIns="0"/>
          <a:lstStyle>
            <a:lvl1pPr marL="0" indent="0">
              <a:lnSpc>
                <a:spcPts val="1440"/>
              </a:lnSpc>
              <a:spcBef>
                <a:spcPts val="0"/>
              </a:spcBef>
              <a:buFontTx/>
              <a:buNone/>
              <a:defRPr sz="1200"/>
            </a:lvl1pPr>
            <a:lvl2pPr marL="0" indent="-162000">
              <a:lnSpc>
                <a:spcPts val="1440"/>
              </a:lnSpc>
              <a:spcBef>
                <a:spcPts val="0"/>
              </a:spcBef>
              <a:buFont typeface="Lucida Grande"/>
              <a:buChar char="»"/>
              <a:defRPr sz="1200"/>
            </a:lvl2pPr>
            <a:lvl3pPr marL="360363" indent="-161925">
              <a:lnSpc>
                <a:spcPts val="1440"/>
              </a:lnSpc>
              <a:spcBef>
                <a:spcPts val="0"/>
              </a:spcBef>
              <a:buFont typeface="Arial" panose="020B0604020202020204" pitchFamily="34" charset="0"/>
              <a:buChar char="–"/>
              <a:defRPr sz="1200"/>
            </a:lvl3pPr>
            <a:lvl4pPr marL="0" indent="-162000">
              <a:lnSpc>
                <a:spcPts val="1440"/>
              </a:lnSpc>
              <a:spcBef>
                <a:spcPts val="0"/>
              </a:spcBef>
              <a:buFont typeface="Lucida Grande"/>
              <a:buChar char="»"/>
              <a:defRPr sz="1200"/>
            </a:lvl4pPr>
            <a:lvl5pPr marL="0" indent="-162000">
              <a:lnSpc>
                <a:spcPts val="1440"/>
              </a:lnSpc>
              <a:spcBef>
                <a:spcPts val="0"/>
              </a:spcBef>
              <a:defRPr sz="1200"/>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330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latin typeface="SimSun" panose="02010600030101010101" pitchFamily="2" charset="-122"/>
                <a:ea typeface="SimSun" panose="02010600030101010101" pitchFamily="2" charset="-122"/>
              </a:defRPr>
            </a:lvl1pPr>
          </a:lstStyle>
          <a:p>
            <a:fld id="{5AF66AA0-E37C-4065-8BE7-D4086C065B53}" type="slidenum">
              <a:rPr lang="fr-BE" smtClean="0"/>
              <a:pPr/>
              <a:t>‹#›</a:t>
            </a:fld>
            <a:endParaRPr lang="fr-BE"/>
          </a:p>
        </p:txBody>
      </p:sp>
      <p:sp>
        <p:nvSpPr>
          <p:cNvPr id="7" name="Rectangle 6"/>
          <p:cNvSpPr/>
          <p:nvPr/>
        </p:nvSpPr>
        <p:spPr>
          <a:xfrm>
            <a:off x="8928000" y="0"/>
            <a:ext cx="216000" cy="6858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zh-CN" altLang="en-US" sz="1400" b="0" dirty="0">
                <a:solidFill>
                  <a:schemeClr val="bg1"/>
                </a:solidFill>
                <a:latin typeface="SimSun" panose="02010600030101010101" pitchFamily="2" charset="-122"/>
                <a:ea typeface="SimSun" panose="02010600030101010101" pitchFamily="2" charset="-122"/>
              </a:rPr>
              <a:t>形状与可用性</a:t>
            </a:r>
            <a:endParaRPr lang="fr-FR" sz="1400" b="0"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defTabSz="914400" rtl="0" eaLnBrk="1" latinLnBrk="0" hangingPunct="1">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342900" indent="-342900" algn="l" defTabSz="914400" rtl="0" eaLnBrk="1" latinLnBrk="0" hangingPunct="1">
        <a:spcBef>
          <a:spcPct val="20000"/>
        </a:spcBef>
        <a:buClr>
          <a:srgbClr val="006666"/>
        </a:buClr>
        <a:buFont typeface="Wingdings" panose="05000000000000000000" pitchFamily="2" charset="2"/>
        <a:buChar char="§"/>
        <a:defRPr sz="3200" kern="1200">
          <a:solidFill>
            <a:schemeClr val="tx1"/>
          </a:solidFill>
          <a:latin typeface="SimSun" panose="02010600030101010101" pitchFamily="2" charset="-122"/>
          <a:ea typeface="SimSun" panose="02010600030101010101" pitchFamily="2" charset="-122"/>
          <a:cs typeface="+mn-cs"/>
        </a:defRPr>
      </a:lvl1pPr>
      <a:lvl2pPr marL="742950" indent="-285750" algn="l" defTabSz="914400" rtl="0" eaLnBrk="1" latinLnBrk="0" hangingPunct="1">
        <a:spcBef>
          <a:spcPct val="20000"/>
        </a:spcBef>
        <a:buClr>
          <a:srgbClr val="006666"/>
        </a:buClr>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spcBef>
          <a:spcPct val="20000"/>
        </a:spcBef>
        <a:buClr>
          <a:srgbClr val="006666"/>
        </a:buClr>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uuP8L-WppI" TargetMode="External"/><Relationship Id="rId7" Type="http://schemas.openxmlformats.org/officeDocument/2006/relationships/hyperlink" Target="https://www.youtube.com/watch?v=HAeoDf6Ch_Q" TargetMode="External"/><Relationship Id="rId2" Type="http://schemas.openxmlformats.org/officeDocument/2006/relationships/hyperlink" Target="http://www.youtube.com/watch?v=5zwgI-pQ6kE" TargetMode="External"/><Relationship Id="rId1" Type="http://schemas.openxmlformats.org/officeDocument/2006/relationships/slideLayout" Target="../slideLayouts/slideLayout2.xml"/><Relationship Id="rId6" Type="http://schemas.openxmlformats.org/officeDocument/2006/relationships/hyperlink" Target="https://www.youtube.com/watch?v=gcKB5vW2SbQ" TargetMode="External"/><Relationship Id="rId5" Type="http://schemas.openxmlformats.org/officeDocument/2006/relationships/hyperlink" Target="http://www.youtube.com/watch?v=_qb1_bdMC5o" TargetMode="External"/><Relationship Id="rId4" Type="http://schemas.openxmlformats.org/officeDocument/2006/relationships/hyperlink" Target="https://www.columbus.co.za/processes/making-stainless-steel.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orldstainless.org/about-issf/issf-memb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zh-CN" altLang="en-US" dirty="0"/>
              <a:t>建筑</a:t>
            </a:r>
            <a:r>
              <a:rPr lang="fr-FR" dirty="0"/>
              <a:t>/</a:t>
            </a:r>
            <a:r>
              <a:rPr lang="zh-CN" altLang="en-US" dirty="0"/>
              <a:t>土木工程发言稿</a:t>
            </a:r>
            <a:endParaRPr lang="fr-FR" dirty="0"/>
          </a:p>
        </p:txBody>
      </p:sp>
      <p:sp>
        <p:nvSpPr>
          <p:cNvPr id="3" name="Subtitle 2"/>
          <p:cNvSpPr>
            <a:spLocks noGrp="1"/>
          </p:cNvSpPr>
          <p:nvPr>
            <p:ph type="subTitle" idx="1"/>
          </p:nvPr>
        </p:nvSpPr>
        <p:spPr/>
        <p:txBody>
          <a:bodyPr>
            <a:normAutofit/>
          </a:bodyPr>
          <a:lstStyle/>
          <a:p>
            <a:r>
              <a:rPr lang="zh-CN" altLang="en-US" sz="4000" b="1" dirty="0">
                <a:solidFill>
                  <a:srgbClr val="006666"/>
                </a:solidFill>
              </a:rPr>
              <a:t>第十章</a:t>
            </a:r>
            <a:endParaRPr lang="fr-FR" sz="4000" b="1" dirty="0">
              <a:solidFill>
                <a:srgbClr val="006666"/>
              </a:solidFill>
            </a:endParaRPr>
          </a:p>
          <a:p>
            <a:r>
              <a:rPr lang="zh-CN" altLang="en-US" sz="4000" b="1" dirty="0">
                <a:solidFill>
                  <a:srgbClr val="006666"/>
                </a:solidFill>
              </a:rPr>
              <a:t>形状与可用性</a:t>
            </a:r>
            <a:endParaRPr lang="fr-FR" sz="4000" b="1" dirty="0">
              <a:solidFill>
                <a:srgbClr val="006666"/>
              </a:solidFill>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t>1</a:t>
            </a:fld>
            <a:endParaRPr lang="fr-BE"/>
          </a:p>
        </p:txBody>
      </p:sp>
    </p:spTree>
    <p:extLst>
      <p:ext uri="{BB962C8B-B14F-4D97-AF65-F5344CB8AC3E}">
        <p14:creationId xmlns:p14="http://schemas.microsoft.com/office/powerpoint/2010/main" val="428026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为什么“形状与可用性”？</a:t>
            </a:r>
            <a:endParaRPr lang="fr-FR" sz="3600" dirty="0"/>
          </a:p>
        </p:txBody>
      </p:sp>
      <p:sp>
        <p:nvSpPr>
          <p:cNvPr id="3" name="Content Placeholder 2"/>
          <p:cNvSpPr>
            <a:spLocks noGrp="1"/>
          </p:cNvSpPr>
          <p:nvPr>
            <p:ph idx="1"/>
          </p:nvPr>
        </p:nvSpPr>
        <p:spPr/>
        <p:txBody>
          <a:bodyPr>
            <a:normAutofit/>
          </a:bodyPr>
          <a:lstStyle/>
          <a:p>
            <a:r>
              <a:rPr lang="zh-CN" altLang="en-US" dirty="0"/>
              <a:t>对建筑师</a:t>
            </a:r>
            <a:r>
              <a:rPr lang="en-US" altLang="zh-CN" dirty="0"/>
              <a:t>/</a:t>
            </a:r>
            <a:r>
              <a:rPr lang="zh-CN" altLang="en-US" dirty="0"/>
              <a:t>土木工程师来说，交付时间及成本很重要</a:t>
            </a:r>
            <a:endParaRPr lang="fr-FR" dirty="0"/>
          </a:p>
          <a:p>
            <a:endParaRPr lang="fr-FR" dirty="0"/>
          </a:p>
          <a:p>
            <a:r>
              <a:rPr lang="zh-CN" altLang="en-US" dirty="0"/>
              <a:t>所有不锈钢产品从钢厂开始</a:t>
            </a:r>
            <a:endParaRPr lang="fr-FR" dirty="0"/>
          </a:p>
          <a:p>
            <a:pPr lvl="1"/>
            <a:r>
              <a:rPr lang="zh-CN" altLang="en-US" dirty="0"/>
              <a:t>经历不同工艺形成不锈钢产品</a:t>
            </a:r>
            <a:endParaRPr lang="fr-FR" dirty="0"/>
          </a:p>
          <a:p>
            <a:pPr lvl="1"/>
            <a:r>
              <a:rPr lang="zh-CN" altLang="en-US" dirty="0"/>
              <a:t>其后，股东、交易商提供各种服务</a:t>
            </a:r>
            <a:endParaRPr lang="en-US" altLang="zh-CN" dirty="0"/>
          </a:p>
          <a:p>
            <a:pPr marL="457200" lvl="1" indent="0">
              <a:buNone/>
            </a:pPr>
            <a:endParaRPr lang="fr-FR" dirty="0"/>
          </a:p>
          <a:p>
            <a:r>
              <a:rPr lang="zh-CN" altLang="en-US" dirty="0"/>
              <a:t>因此交付时间和成本可能相差很大</a:t>
            </a:r>
            <a:endParaRPr lang="fr-FR"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2</a:t>
            </a:fld>
            <a:endParaRPr lang="fr-BE"/>
          </a:p>
        </p:txBody>
      </p:sp>
    </p:spTree>
    <p:extLst>
      <p:ext uri="{BB962C8B-B14F-4D97-AF65-F5344CB8AC3E}">
        <p14:creationId xmlns:p14="http://schemas.microsoft.com/office/powerpoint/2010/main" val="334556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不锈钢生产的背景信息</a:t>
            </a:r>
            <a:endParaRPr lang="fr-FR" dirty="0"/>
          </a:p>
        </p:txBody>
      </p:sp>
      <p:sp>
        <p:nvSpPr>
          <p:cNvPr id="3" name="Content Placeholder 2"/>
          <p:cNvSpPr>
            <a:spLocks noGrp="1"/>
          </p:cNvSpPr>
          <p:nvPr>
            <p:ph idx="1"/>
          </p:nvPr>
        </p:nvSpPr>
        <p:spPr/>
        <p:txBody>
          <a:bodyPr/>
          <a:lstStyle/>
          <a:p>
            <a:r>
              <a:rPr lang="zh-CN" altLang="en-US" dirty="0">
                <a:hlinkClick r:id="rId2"/>
              </a:rPr>
              <a:t>视频</a:t>
            </a:r>
            <a:r>
              <a:rPr lang="zh-CN" altLang="en-US" dirty="0"/>
              <a:t>：炼钢及热轧卷板</a:t>
            </a:r>
            <a:endParaRPr lang="en-GB" altLang="zh-CN" dirty="0"/>
          </a:p>
          <a:p>
            <a:r>
              <a:rPr lang="zh-CN" altLang="en-US" dirty="0">
                <a:hlinkClick r:id="rId3"/>
              </a:rPr>
              <a:t>视频</a:t>
            </a:r>
            <a:r>
              <a:rPr lang="fr-FR" dirty="0"/>
              <a:t>: </a:t>
            </a:r>
            <a:r>
              <a:rPr lang="en-US" dirty="0" err="1"/>
              <a:t>热轧卷材</a:t>
            </a:r>
            <a:r>
              <a:rPr lang="fr-FR" dirty="0"/>
              <a:t> </a:t>
            </a:r>
            <a:endParaRPr lang="en-US" altLang="zh-CN" dirty="0"/>
          </a:p>
          <a:p>
            <a:r>
              <a:rPr lang="zh-CN" altLang="en-US" dirty="0">
                <a:hlinkClick r:id="rId4"/>
              </a:rPr>
              <a:t>视频</a:t>
            </a:r>
            <a:r>
              <a:rPr lang="zh-CN" altLang="en-US" dirty="0"/>
              <a:t>：冷轧卷板</a:t>
            </a:r>
            <a:endParaRPr lang="fr-FR" dirty="0"/>
          </a:p>
          <a:p>
            <a:r>
              <a:rPr lang="zh-CN" altLang="en-US" dirty="0">
                <a:hlinkClick r:id="rId5"/>
              </a:rPr>
              <a:t>视频</a:t>
            </a:r>
            <a:r>
              <a:rPr lang="zh-CN" altLang="en-US" dirty="0"/>
              <a:t>：炼钢及热轧钢棒</a:t>
            </a:r>
            <a:endParaRPr lang="en-US" altLang="zh-CN" dirty="0"/>
          </a:p>
          <a:p>
            <a:r>
              <a:rPr lang="zh-CN" altLang="en-US" dirty="0">
                <a:hlinkClick r:id="rId6"/>
              </a:rPr>
              <a:t>视频</a:t>
            </a:r>
            <a:r>
              <a:rPr lang="zh-CN" altLang="en-US" dirty="0"/>
              <a:t>：线材轧制</a:t>
            </a:r>
            <a:endParaRPr lang="fr-FR" dirty="0"/>
          </a:p>
          <a:p>
            <a:r>
              <a:rPr lang="zh-CN" altLang="en-US" dirty="0">
                <a:hlinkClick r:id="rId7"/>
              </a:rPr>
              <a:t>视频</a:t>
            </a:r>
            <a:r>
              <a:rPr lang="zh-CN" altLang="en-US" dirty="0"/>
              <a:t>：线材轧制</a:t>
            </a:r>
            <a:endParaRPr lang="fr-FR"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3</a:t>
            </a:fld>
            <a:endParaRPr lang="fr-BE"/>
          </a:p>
        </p:txBody>
      </p:sp>
    </p:spTree>
    <p:extLst>
      <p:ext uri="{BB962C8B-B14F-4D97-AF65-F5344CB8AC3E}">
        <p14:creationId xmlns:p14="http://schemas.microsoft.com/office/powerpoint/2010/main" val="5101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2981392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Folie" r:id="rId4" imgW="305" imgH="305" progId="TCLayout.ActiveDocument.1">
                  <p:embed/>
                </p:oleObj>
              </mc:Choice>
              <mc:Fallback>
                <p:oleObj name="think-cell Folie" r:id="rId4" imgW="305" imgH="305"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AutoShape 4"/>
          <p:cNvSpPr>
            <a:spLocks noChangeArrowheads="1"/>
          </p:cNvSpPr>
          <p:nvPr/>
        </p:nvSpPr>
        <p:spPr bwMode="auto">
          <a:xfrm>
            <a:off x="4739402" y="4833143"/>
            <a:ext cx="1558825" cy="684089"/>
          </a:xfrm>
          <a:prstGeom prst="homePlate">
            <a:avLst>
              <a:gd name="adj" fmla="val 19122"/>
            </a:avLst>
          </a:prstGeom>
          <a:solidFill>
            <a:srgbClr val="006666"/>
          </a:solidFill>
          <a:ln w="6350" algn="ctr">
            <a:solidFill>
              <a:schemeClr val="bg1"/>
            </a:solidFill>
            <a:miter lim="800000"/>
            <a:headEnd/>
            <a:tailEnd/>
          </a:ln>
          <a:effectLst/>
        </p:spPr>
        <p:txBody>
          <a:bodyPr lIns="234000" anchor="ctr"/>
          <a:lstStyle/>
          <a:p>
            <a:pPr algn="l" defTabSz="912813">
              <a:lnSpc>
                <a:spcPts val="1440"/>
              </a:lnSpc>
            </a:pPr>
            <a:r>
              <a:rPr lang="zh-CN" altLang="en-US" sz="1200" b="1" dirty="0">
                <a:solidFill>
                  <a:schemeClr val="bg1"/>
                </a:solidFill>
                <a:latin typeface="Adobe Fangsong Std R" pitchFamily="18" charset="-128"/>
                <a:ea typeface="Adobe Fangsong Std R" pitchFamily="18" charset="-128"/>
              </a:rPr>
              <a:t>分销商</a:t>
            </a:r>
            <a:endParaRPr lang="en-US" sz="1200" b="1" dirty="0">
              <a:solidFill>
                <a:schemeClr val="bg1"/>
              </a:solidFill>
              <a:latin typeface="Adobe Fangsong Std R" pitchFamily="18" charset="-128"/>
              <a:ea typeface="Adobe Fangsong Std R" pitchFamily="18" charset="-128"/>
            </a:endParaRPr>
          </a:p>
          <a:p>
            <a:pPr algn="l" defTabSz="912813">
              <a:lnSpc>
                <a:spcPts val="1440"/>
              </a:lnSpc>
            </a:pPr>
            <a:r>
              <a:rPr lang="zh-CN" altLang="en-US" sz="1200" b="1" dirty="0">
                <a:solidFill>
                  <a:schemeClr val="bg1"/>
                </a:solidFill>
                <a:latin typeface="Adobe Fangsong Std R" pitchFamily="18" charset="-128"/>
                <a:ea typeface="Adobe Fangsong Std R" pitchFamily="18" charset="-128"/>
              </a:rPr>
              <a:t>（钢厂自有）</a:t>
            </a:r>
            <a:endParaRPr lang="en-US" sz="1200" b="1" dirty="0">
              <a:solidFill>
                <a:schemeClr val="bg1"/>
              </a:solidFill>
              <a:latin typeface="Adobe Fangsong Std R" pitchFamily="18" charset="-128"/>
              <a:ea typeface="Adobe Fangsong Std R" pitchFamily="18" charset="-128"/>
            </a:endParaRPr>
          </a:p>
        </p:txBody>
      </p:sp>
      <p:sp>
        <p:nvSpPr>
          <p:cNvPr id="15" name="Title 14"/>
          <p:cNvSpPr>
            <a:spLocks noGrp="1"/>
          </p:cNvSpPr>
          <p:nvPr>
            <p:ph type="title"/>
          </p:nvPr>
        </p:nvSpPr>
        <p:spPr/>
        <p:txBody>
          <a:bodyPr>
            <a:normAutofit/>
          </a:bodyPr>
          <a:lstStyle/>
          <a:p>
            <a:r>
              <a:rPr lang="zh-CN" altLang="en-US" sz="2800" dirty="0"/>
              <a:t>不锈钢供应链</a:t>
            </a:r>
            <a:endParaRPr lang="en-GB" sz="2800" dirty="0"/>
          </a:p>
        </p:txBody>
      </p:sp>
      <p:sp>
        <p:nvSpPr>
          <p:cNvPr id="4" name="AutoShape 4"/>
          <p:cNvSpPr>
            <a:spLocks noChangeArrowheads="1"/>
          </p:cNvSpPr>
          <p:nvPr/>
        </p:nvSpPr>
        <p:spPr bwMode="auto">
          <a:xfrm>
            <a:off x="3220497" y="4831793"/>
            <a:ext cx="1658682" cy="685439"/>
          </a:xfrm>
          <a:prstGeom prst="homePlate">
            <a:avLst>
              <a:gd name="adj" fmla="val 19122"/>
            </a:avLst>
          </a:prstGeom>
          <a:solidFill>
            <a:srgbClr val="006666"/>
          </a:solidFill>
          <a:ln w="6350" algn="ctr">
            <a:solidFill>
              <a:schemeClr val="bg1"/>
            </a:solidFill>
            <a:miter lim="800000"/>
            <a:headEnd/>
            <a:tailEnd/>
          </a:ln>
          <a:effectLst/>
        </p:spPr>
        <p:txBody>
          <a:bodyPr lIns="234000" anchor="ctr"/>
          <a:lstStyle/>
          <a:p>
            <a:pPr algn="l" defTabSz="912813">
              <a:lnSpc>
                <a:spcPts val="1440"/>
              </a:lnSpc>
            </a:pPr>
            <a:r>
              <a:rPr lang="zh-CN" altLang="en-US" sz="1200" b="1" dirty="0">
                <a:solidFill>
                  <a:schemeClr val="bg1"/>
                </a:solidFill>
                <a:latin typeface="Adobe Fangsong Std R" pitchFamily="18" charset="-128"/>
                <a:ea typeface="Adobe Fangsong Std R" pitchFamily="18" charset="-128"/>
              </a:rPr>
              <a:t>标准组件生产</a:t>
            </a:r>
            <a:endParaRPr lang="en-US" sz="1200" b="1" dirty="0">
              <a:solidFill>
                <a:schemeClr val="bg1"/>
              </a:solidFill>
              <a:latin typeface="Adobe Fangsong Std R" pitchFamily="18" charset="-128"/>
              <a:ea typeface="Adobe Fangsong Std R" pitchFamily="18" charset="-128"/>
            </a:endParaRPr>
          </a:p>
        </p:txBody>
      </p:sp>
      <p:sp>
        <p:nvSpPr>
          <p:cNvPr id="5" name="AutoShape 5"/>
          <p:cNvSpPr>
            <a:spLocks noChangeArrowheads="1"/>
          </p:cNvSpPr>
          <p:nvPr/>
        </p:nvSpPr>
        <p:spPr bwMode="auto">
          <a:xfrm>
            <a:off x="3203847" y="1502036"/>
            <a:ext cx="1849653" cy="1266792"/>
          </a:xfrm>
          <a:prstGeom prst="homePlate">
            <a:avLst>
              <a:gd name="adj" fmla="val 16729"/>
            </a:avLst>
          </a:prstGeom>
          <a:solidFill>
            <a:srgbClr val="006666"/>
          </a:solidFill>
          <a:ln w="6350" algn="ctr">
            <a:solidFill>
              <a:schemeClr val="bg1"/>
            </a:solidFill>
            <a:miter lim="800000"/>
            <a:headEnd/>
            <a:tailEnd/>
          </a:ln>
          <a:effectLst/>
        </p:spPr>
        <p:txBody>
          <a:bodyPr lIns="270000" anchor="ctr"/>
          <a:lstStyle/>
          <a:p>
            <a:pPr marL="174625" algn="l" defTabSz="912813">
              <a:lnSpc>
                <a:spcPts val="1440"/>
              </a:lnSpc>
            </a:pPr>
            <a:r>
              <a:rPr lang="zh-CN" altLang="en-US" sz="1200" b="1" dirty="0">
                <a:solidFill>
                  <a:schemeClr val="bg1"/>
                </a:solidFill>
                <a:latin typeface="Adobe Fangsong Std R" pitchFamily="18" charset="-128"/>
                <a:ea typeface="Adobe Fangsong Std R" pitchFamily="18" charset="-128"/>
              </a:rPr>
              <a:t>分销商</a:t>
            </a:r>
            <a:endParaRPr lang="en-US" altLang="zh-CN" sz="1200" b="1" dirty="0">
              <a:solidFill>
                <a:schemeClr val="bg1"/>
              </a:solidFill>
              <a:latin typeface="Adobe Fangsong Std R" pitchFamily="18" charset="-128"/>
              <a:ea typeface="Adobe Fangsong Std R" pitchFamily="18" charset="-128"/>
            </a:endParaRPr>
          </a:p>
          <a:p>
            <a:pPr marL="174625" algn="l" defTabSz="912813">
              <a:lnSpc>
                <a:spcPts val="1440"/>
              </a:lnSpc>
            </a:pPr>
            <a:r>
              <a:rPr lang="zh-CN" altLang="zh-CN" sz="1200" b="1" dirty="0">
                <a:solidFill>
                  <a:schemeClr val="bg1"/>
                </a:solidFill>
                <a:latin typeface="Adobe Fangsong Std R" pitchFamily="18" charset="-128"/>
                <a:ea typeface="Adobe Fangsong Std R" pitchFamily="18" charset="-128"/>
              </a:rPr>
              <a:t>（</a:t>
            </a:r>
            <a:r>
              <a:rPr lang="zh-CN" altLang="en-US" sz="1200" b="1" dirty="0">
                <a:solidFill>
                  <a:schemeClr val="bg1"/>
                </a:solidFill>
                <a:latin typeface="Adobe Fangsong Std R" pitchFamily="18" charset="-128"/>
                <a:ea typeface="Adobe Fangsong Std R" pitchFamily="18" charset="-128"/>
              </a:rPr>
              <a:t>钢厂自有）</a:t>
            </a:r>
            <a:endParaRPr lang="en-US" sz="1200" b="1" dirty="0">
              <a:solidFill>
                <a:schemeClr val="bg1"/>
              </a:solidFill>
              <a:latin typeface="Adobe Fangsong Std R" pitchFamily="18" charset="-128"/>
              <a:ea typeface="Adobe Fangsong Std R" pitchFamily="18" charset="-128"/>
            </a:endParaRPr>
          </a:p>
        </p:txBody>
      </p:sp>
      <p:sp>
        <p:nvSpPr>
          <p:cNvPr id="6" name="AutoShape 6"/>
          <p:cNvSpPr>
            <a:spLocks noChangeArrowheads="1"/>
          </p:cNvSpPr>
          <p:nvPr/>
        </p:nvSpPr>
        <p:spPr bwMode="auto">
          <a:xfrm>
            <a:off x="1673378" y="1502036"/>
            <a:ext cx="1733671" cy="1266792"/>
          </a:xfrm>
          <a:prstGeom prst="homePlate">
            <a:avLst>
              <a:gd name="adj" fmla="val 16729"/>
            </a:avLst>
          </a:prstGeom>
          <a:solidFill>
            <a:srgbClr val="006666"/>
          </a:solidFill>
          <a:ln w="6350" algn="ctr">
            <a:solidFill>
              <a:schemeClr val="bg1"/>
            </a:solidFill>
            <a:miter lim="800000"/>
            <a:headEnd/>
            <a:tailEnd/>
          </a:ln>
          <a:effectLst/>
        </p:spPr>
        <p:txBody>
          <a:bodyPr anchor="ctr"/>
          <a:lstStyle/>
          <a:p>
            <a:pPr algn="l" defTabSz="912813">
              <a:lnSpc>
                <a:spcPts val="1440"/>
              </a:lnSpc>
            </a:pPr>
            <a:r>
              <a:rPr lang="zh-CN" altLang="en-US" sz="1200" b="1" dirty="0">
                <a:solidFill>
                  <a:schemeClr val="bg1"/>
                </a:solidFill>
                <a:latin typeface="Adobe Fangsong Std R" pitchFamily="18" charset="-128"/>
                <a:ea typeface="Adobe Fangsong Std R" pitchFamily="18" charset="-128"/>
              </a:rPr>
              <a:t>不锈钢厂</a:t>
            </a:r>
            <a:endParaRPr lang="en-US" sz="1200" b="1" dirty="0">
              <a:solidFill>
                <a:schemeClr val="bg1"/>
              </a:solidFill>
              <a:latin typeface="Adobe Fangsong Std R" pitchFamily="18" charset="-128"/>
              <a:ea typeface="Adobe Fangsong Std R" pitchFamily="18" charset="-128"/>
            </a:endParaRPr>
          </a:p>
          <a:p>
            <a:pPr algn="l" defTabSz="912813">
              <a:lnSpc>
                <a:spcPts val="1440"/>
              </a:lnSpc>
            </a:pPr>
            <a:r>
              <a:rPr lang="zh-CN" altLang="en-US" sz="1200" b="1" dirty="0">
                <a:solidFill>
                  <a:schemeClr val="bg1"/>
                </a:solidFill>
                <a:latin typeface="Adobe Fangsong Std R" pitchFamily="18" charset="-128"/>
                <a:ea typeface="Adobe Fangsong Std R" pitchFamily="18" charset="-128"/>
              </a:rPr>
              <a:t>工厂交货销售</a:t>
            </a:r>
            <a:endParaRPr lang="en-US" sz="1200" b="1" dirty="0">
              <a:solidFill>
                <a:schemeClr val="bg1"/>
              </a:solidFill>
              <a:latin typeface="Adobe Fangsong Std R" pitchFamily="18" charset="-128"/>
              <a:ea typeface="Adobe Fangsong Std R" pitchFamily="18" charset="-128"/>
            </a:endParaRPr>
          </a:p>
        </p:txBody>
      </p:sp>
      <p:sp>
        <p:nvSpPr>
          <p:cNvPr id="11" name="Text Box 9"/>
          <p:cNvSpPr txBox="1">
            <a:spLocks noChangeArrowheads="1"/>
          </p:cNvSpPr>
          <p:nvPr/>
        </p:nvSpPr>
        <p:spPr bwMode="auto">
          <a:xfrm>
            <a:off x="3253501" y="2943000"/>
            <a:ext cx="18000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定制：</a:t>
            </a:r>
            <a:r>
              <a:rPr lang="en-US" sz="1000" dirty="0">
                <a:latin typeface="Adobe Fangsong Std R" pitchFamily="18" charset="-128"/>
                <a:ea typeface="Adobe Fangsong Std R" pitchFamily="18" charset="-128"/>
              </a:rPr>
              <a:t> </a:t>
            </a:r>
          </a:p>
          <a:p>
            <a:pPr algn="l" eaLnBrk="1" hangingPunct="1">
              <a:lnSpc>
                <a:spcPts val="1440"/>
              </a:lnSpc>
            </a:pPr>
            <a:r>
              <a:rPr lang="zh-CN" altLang="en-US" sz="1000" dirty="0">
                <a:latin typeface="Adobe Fangsong Std R" pitchFamily="18" charset="-128"/>
                <a:ea typeface="Adobe Fangsong Std R" pitchFamily="18" charset="-128"/>
              </a:rPr>
              <a:t>切割一定长度</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切割成形</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抛光</a:t>
            </a:r>
            <a:r>
              <a:rPr lang="en-US" sz="1000" dirty="0">
                <a:latin typeface="Adobe Fangsong Std R" pitchFamily="18" charset="-128"/>
                <a:ea typeface="Adobe Fangsong Std R" pitchFamily="18" charset="-128"/>
              </a:rPr>
              <a:t>…</a:t>
            </a:r>
          </a:p>
        </p:txBody>
      </p:sp>
      <p:sp>
        <p:nvSpPr>
          <p:cNvPr id="12" name="Text Box 10"/>
          <p:cNvSpPr txBox="1">
            <a:spLocks noChangeArrowheads="1"/>
          </p:cNvSpPr>
          <p:nvPr/>
        </p:nvSpPr>
        <p:spPr bwMode="auto">
          <a:xfrm>
            <a:off x="378725" y="3046409"/>
            <a:ext cx="939084" cy="2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defRPr>
                <a:solidFill>
                  <a:schemeClr val="tx1"/>
                </a:solidFill>
                <a:latin typeface="Helvetica" pitchFamily="34" charset="0"/>
              </a:defRPr>
            </a:lvl9pPr>
          </a:lstStyle>
          <a:p>
            <a:pPr algn="l" eaLnBrk="1" hangingPunct="1">
              <a:lnSpc>
                <a:spcPts val="1440"/>
              </a:lnSpc>
              <a:buClrTx/>
            </a:pPr>
            <a:r>
              <a:rPr lang="zh-CN" altLang="en-US" sz="1000" b="1" dirty="0">
                <a:latin typeface="Adobe Fangsong Std R" pitchFamily="18" charset="-128"/>
                <a:ea typeface="Adobe Fangsong Std R" pitchFamily="18" charset="-128"/>
              </a:rPr>
              <a:t>产品</a:t>
            </a:r>
            <a:endParaRPr lang="en-US" sz="1000" b="1" dirty="0">
              <a:latin typeface="Adobe Fangsong Std R" pitchFamily="18" charset="-128"/>
              <a:ea typeface="Adobe Fangsong Std R" pitchFamily="18" charset="-128"/>
            </a:endParaRPr>
          </a:p>
        </p:txBody>
      </p:sp>
      <p:sp>
        <p:nvSpPr>
          <p:cNvPr id="17" name="AutoShape 4"/>
          <p:cNvSpPr>
            <a:spLocks noChangeArrowheads="1"/>
          </p:cNvSpPr>
          <p:nvPr/>
        </p:nvSpPr>
        <p:spPr bwMode="auto">
          <a:xfrm>
            <a:off x="8247246" y="1409702"/>
            <a:ext cx="307777" cy="1846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defTabSz="933450">
              <a:buClrTx/>
            </a:pPr>
            <a:r>
              <a:rPr lang="zh-CN" altLang="nl-BE" sz="1200" dirty="0">
                <a:latin typeface="Adobe Fangsong Std R" pitchFamily="18" charset="-128"/>
                <a:ea typeface="Adobe Fangsong Std R" pitchFamily="18" charset="-128"/>
              </a:rPr>
              <a:t>简化</a:t>
            </a:r>
            <a:endParaRPr lang="en-US" sz="1200" dirty="0">
              <a:latin typeface="Adobe Fangsong Std R" pitchFamily="18" charset="-128"/>
              <a:ea typeface="Adobe Fangsong Std R" pitchFamily="18" charset="-128"/>
            </a:endParaRPr>
          </a:p>
        </p:txBody>
      </p:sp>
      <p:cxnSp>
        <p:nvCxnSpPr>
          <p:cNvPr id="19" name="AutoShape 5"/>
          <p:cNvCxnSpPr>
            <a:cxnSpLocks noChangeShapeType="1"/>
            <a:stCxn id="17" idx="2"/>
            <a:endCxn id="17" idx="0"/>
          </p:cNvCxnSpPr>
          <p:nvPr/>
        </p:nvCxnSpPr>
        <p:spPr bwMode="auto">
          <a:xfrm>
            <a:off x="8247246" y="1409702"/>
            <a:ext cx="30777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6"/>
          <p:cNvCxnSpPr>
            <a:cxnSpLocks noChangeShapeType="1"/>
            <a:stCxn id="17" idx="4"/>
            <a:endCxn id="17" idx="6"/>
          </p:cNvCxnSpPr>
          <p:nvPr/>
        </p:nvCxnSpPr>
        <p:spPr bwMode="auto">
          <a:xfrm>
            <a:off x="8247246" y="1594368"/>
            <a:ext cx="30777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9"/>
          <p:cNvSpPr txBox="1">
            <a:spLocks noChangeArrowheads="1"/>
          </p:cNvSpPr>
          <p:nvPr/>
        </p:nvSpPr>
        <p:spPr bwMode="auto">
          <a:xfrm>
            <a:off x="1604275" y="2943000"/>
            <a:ext cx="1667342"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卷钢，薄钢板，钢板</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钢棒，钢丝</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钢筋</a:t>
            </a:r>
            <a:endParaRPr lang="en-US" sz="1000" dirty="0">
              <a:latin typeface="Adobe Fangsong Std R" pitchFamily="18" charset="-128"/>
              <a:ea typeface="Adobe Fangsong Std R" pitchFamily="18" charset="-128"/>
            </a:endParaRPr>
          </a:p>
        </p:txBody>
      </p:sp>
      <p:sp>
        <p:nvSpPr>
          <p:cNvPr id="32" name="Text Box 9"/>
          <p:cNvSpPr txBox="1">
            <a:spLocks noChangeArrowheads="1"/>
          </p:cNvSpPr>
          <p:nvPr/>
        </p:nvSpPr>
        <p:spPr bwMode="auto">
          <a:xfrm>
            <a:off x="3203848" y="5661248"/>
            <a:ext cx="1667342"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紧固件</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管件</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阀件</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配件</a:t>
            </a:r>
            <a:endParaRPr lang="en-US" sz="1000" dirty="0">
              <a:latin typeface="Adobe Fangsong Std R" pitchFamily="18" charset="-128"/>
              <a:ea typeface="Adobe Fangsong Std R" pitchFamily="18" charset="-128"/>
            </a:endParaRPr>
          </a:p>
        </p:txBody>
      </p:sp>
      <p:sp>
        <p:nvSpPr>
          <p:cNvPr id="33" name="Text Box 10"/>
          <p:cNvSpPr txBox="1">
            <a:spLocks noChangeArrowheads="1"/>
          </p:cNvSpPr>
          <p:nvPr/>
        </p:nvSpPr>
        <p:spPr bwMode="auto">
          <a:xfrm>
            <a:off x="351690" y="3717032"/>
            <a:ext cx="939084" cy="2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defRPr>
                <a:solidFill>
                  <a:schemeClr val="tx1"/>
                </a:solidFill>
                <a:latin typeface="Helvetica" pitchFamily="34" charset="0"/>
              </a:defRPr>
            </a:lvl9pPr>
          </a:lstStyle>
          <a:p>
            <a:pPr algn="l" eaLnBrk="1" hangingPunct="1">
              <a:lnSpc>
                <a:spcPts val="1440"/>
              </a:lnSpc>
              <a:buClrTx/>
            </a:pPr>
            <a:r>
              <a:rPr lang="zh-CN" altLang="en-US" sz="1000" b="1" dirty="0">
                <a:latin typeface="Adobe Fangsong Std R" pitchFamily="18" charset="-128"/>
                <a:ea typeface="Adobe Fangsong Std R" pitchFamily="18" charset="-128"/>
              </a:rPr>
              <a:t>服务</a:t>
            </a:r>
            <a:endParaRPr lang="en-US" sz="1000" b="1" dirty="0">
              <a:latin typeface="Adobe Fangsong Std R" pitchFamily="18" charset="-128"/>
              <a:ea typeface="Adobe Fangsong Std R" pitchFamily="18" charset="-128"/>
            </a:endParaRPr>
          </a:p>
        </p:txBody>
      </p:sp>
      <p:sp>
        <p:nvSpPr>
          <p:cNvPr id="38" name="Text Box 9"/>
          <p:cNvSpPr txBox="1">
            <a:spLocks noChangeArrowheads="1"/>
          </p:cNvSpPr>
          <p:nvPr/>
        </p:nvSpPr>
        <p:spPr bwMode="auto">
          <a:xfrm>
            <a:off x="1604275" y="3717032"/>
            <a:ext cx="1733671"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最低重量</a:t>
            </a:r>
            <a:r>
              <a:rPr lang="en-US" altLang="zh-CN" sz="1000" dirty="0">
                <a:latin typeface="Adobe Fangsong Std R" pitchFamily="18" charset="-128"/>
                <a:ea typeface="Adobe Fangsong Std R" pitchFamily="18" charset="-128"/>
              </a:rPr>
              <a:t> </a:t>
            </a:r>
            <a:r>
              <a:rPr lang="en-US" sz="1000" dirty="0">
                <a:latin typeface="Adobe Fangsong Std R" pitchFamily="18" charset="-128"/>
                <a:ea typeface="Adobe Fangsong Std R" pitchFamily="18" charset="-128"/>
              </a:rPr>
              <a:t>1 </a:t>
            </a:r>
            <a:r>
              <a:rPr lang="zh-CN" altLang="en-US" sz="1000" dirty="0">
                <a:latin typeface="Adobe Fangsong Std R" pitchFamily="18" charset="-128"/>
                <a:ea typeface="Adobe Fangsong Std R" pitchFamily="18" charset="-128"/>
              </a:rPr>
              <a:t>板</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按订单生产</a:t>
            </a:r>
            <a:endParaRPr lang="en-US" altLang="zh-CN"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交货周期</a:t>
            </a:r>
            <a:r>
              <a:rPr lang="en-US" sz="1000" dirty="0">
                <a:latin typeface="Adobe Fangsong Std R" pitchFamily="18" charset="-128"/>
                <a:ea typeface="Adobe Fangsong Std R" pitchFamily="18" charset="-128"/>
              </a:rPr>
              <a:t>2 – </a:t>
            </a:r>
            <a:r>
              <a:rPr lang="en-US" altLang="zh-CN" sz="1000" dirty="0">
                <a:latin typeface="Adobe Fangsong Std R" pitchFamily="18" charset="-128"/>
                <a:ea typeface="Adobe Fangsong Std R" pitchFamily="18" charset="-128"/>
              </a:rPr>
              <a:t>3</a:t>
            </a:r>
            <a:r>
              <a:rPr lang="zh-CN" altLang="en-US" sz="1000" dirty="0">
                <a:latin typeface="Adobe Fangsong Std R" pitchFamily="18" charset="-128"/>
                <a:ea typeface="Adobe Fangsong Std R" pitchFamily="18" charset="-128"/>
              </a:rPr>
              <a:t>周</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最低价格</a:t>
            </a:r>
            <a:r>
              <a:rPr lang="en-US" sz="1000" dirty="0">
                <a:latin typeface="Adobe Fangsong Std R" pitchFamily="18" charset="-128"/>
                <a:ea typeface="Adobe Fangsong Std R" pitchFamily="18" charset="-128"/>
              </a:rPr>
              <a:t>/</a:t>
            </a:r>
            <a:r>
              <a:rPr lang="zh-CN" altLang="en-US" sz="1000" dirty="0">
                <a:latin typeface="Adobe Fangsong Std R" pitchFamily="18" charset="-128"/>
                <a:ea typeface="Adobe Fangsong Std R" pitchFamily="18" charset="-128"/>
              </a:rPr>
              <a:t>公斤</a:t>
            </a:r>
            <a:endParaRPr lang="en-US" sz="1000" dirty="0">
              <a:latin typeface="Adobe Fangsong Std R" pitchFamily="18" charset="-128"/>
              <a:ea typeface="Adobe Fangsong Std R" pitchFamily="18" charset="-128"/>
            </a:endParaRPr>
          </a:p>
        </p:txBody>
      </p:sp>
      <p:sp>
        <p:nvSpPr>
          <p:cNvPr id="39" name="Text Box 9"/>
          <p:cNvSpPr txBox="1">
            <a:spLocks noChangeArrowheads="1"/>
          </p:cNvSpPr>
          <p:nvPr/>
        </p:nvSpPr>
        <p:spPr bwMode="auto">
          <a:xfrm>
            <a:off x="3253501" y="3717032"/>
            <a:ext cx="1966570"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小订单</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从库存获得</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较短交付周期（</a:t>
            </a:r>
            <a:r>
              <a:rPr lang="en-US" sz="1000" dirty="0">
                <a:latin typeface="Adobe Fangsong Std R" pitchFamily="18" charset="-128"/>
                <a:ea typeface="Adobe Fangsong Std R" pitchFamily="18" charset="-128"/>
              </a:rPr>
              <a:t>1-3</a:t>
            </a:r>
            <a:r>
              <a:rPr lang="zh-CN" altLang="en-US" sz="1000" dirty="0">
                <a:latin typeface="Adobe Fangsong Std R" pitchFamily="18" charset="-128"/>
                <a:ea typeface="Adobe Fangsong Std R" pitchFamily="18" charset="-128"/>
              </a:rPr>
              <a:t>天）</a:t>
            </a:r>
            <a:endParaRPr lang="en-US" sz="1000" dirty="0">
              <a:latin typeface="Adobe Fangsong Std R" pitchFamily="18" charset="-128"/>
              <a:ea typeface="Adobe Fangsong Std R" pitchFamily="18" charset="-128"/>
            </a:endParaRPr>
          </a:p>
          <a:p>
            <a:pPr algn="l" eaLnBrk="1" hangingPunct="1">
              <a:lnSpc>
                <a:spcPts val="1440"/>
              </a:lnSpc>
            </a:pPr>
            <a:r>
              <a:rPr lang="zh-CN" altLang="en-US" sz="1000" dirty="0">
                <a:latin typeface="Adobe Fangsong Std R" pitchFamily="18" charset="-128"/>
                <a:ea typeface="Adobe Fangsong Std R" pitchFamily="18" charset="-128"/>
              </a:rPr>
              <a:t>服务价格溢价</a:t>
            </a:r>
            <a:r>
              <a:rPr lang="en-US" sz="1000" dirty="0">
                <a:latin typeface="Adobe Fangsong Std R" pitchFamily="18" charset="-128"/>
                <a:ea typeface="Adobe Fangsong Std R" pitchFamily="18" charset="-128"/>
              </a:rPr>
              <a:t> </a:t>
            </a:r>
          </a:p>
        </p:txBody>
      </p:sp>
      <p:sp>
        <p:nvSpPr>
          <p:cNvPr id="40" name="Text Box 9"/>
          <p:cNvSpPr txBox="1">
            <a:spLocks noChangeArrowheads="1"/>
          </p:cNvSpPr>
          <p:nvPr/>
        </p:nvSpPr>
        <p:spPr bwMode="auto">
          <a:xfrm>
            <a:off x="4739402" y="5661248"/>
            <a:ext cx="18000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77800" algn="l"/>
              </a:tabLst>
              <a:defRPr>
                <a:solidFill>
                  <a:schemeClr val="tx1"/>
                </a:solidFill>
                <a:latin typeface="Helvetica" pitchFamily="34" charset="0"/>
              </a:defRPr>
            </a:lvl1pPr>
            <a:lvl2pPr marL="742950" indent="-285750" eaLnBrk="0" hangingPunct="0">
              <a:tabLst>
                <a:tab pos="177800" algn="l"/>
              </a:tabLst>
              <a:defRPr>
                <a:solidFill>
                  <a:schemeClr val="tx1"/>
                </a:solidFill>
                <a:latin typeface="Helvetica" pitchFamily="34" charset="0"/>
              </a:defRPr>
            </a:lvl2pPr>
            <a:lvl3pPr marL="1143000" indent="-228600" eaLnBrk="0" hangingPunct="0">
              <a:tabLst>
                <a:tab pos="177800" algn="l"/>
              </a:tabLst>
              <a:defRPr>
                <a:solidFill>
                  <a:schemeClr val="tx1"/>
                </a:solidFill>
                <a:latin typeface="Helvetica" pitchFamily="34" charset="0"/>
              </a:defRPr>
            </a:lvl3pPr>
            <a:lvl4pPr marL="1600200" indent="-228600" eaLnBrk="0" hangingPunct="0">
              <a:tabLst>
                <a:tab pos="177800" algn="l"/>
              </a:tabLst>
              <a:defRPr>
                <a:solidFill>
                  <a:schemeClr val="tx1"/>
                </a:solidFill>
                <a:latin typeface="Helvetica" pitchFamily="34" charset="0"/>
              </a:defRPr>
            </a:lvl4pPr>
            <a:lvl5pPr marL="2057400" indent="-228600" eaLnBrk="0" hangingPunct="0">
              <a:tabLst>
                <a:tab pos="177800" algn="l"/>
              </a:tabLst>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tabLst>
                <a:tab pos="177800" algn="l"/>
              </a:tabLst>
              <a:defRPr>
                <a:solidFill>
                  <a:schemeClr val="tx1"/>
                </a:solidFill>
                <a:latin typeface="Helvetica" pitchFamily="34" charset="0"/>
              </a:defRPr>
            </a:lvl9pPr>
          </a:lstStyle>
          <a:p>
            <a:pPr algn="l" eaLnBrk="1" hangingPunct="1">
              <a:lnSpc>
                <a:spcPts val="1440"/>
              </a:lnSpc>
            </a:pPr>
            <a:r>
              <a:rPr lang="zh-CN" altLang="en-US" sz="1000" dirty="0">
                <a:latin typeface="Adobe Fangsong Std R" pitchFamily="18" charset="-128"/>
                <a:ea typeface="Adobe Fangsong Std R" pitchFamily="18" charset="-128"/>
              </a:rPr>
              <a:t>从库存中获取</a:t>
            </a:r>
            <a:endParaRPr lang="en-US" sz="1000" dirty="0">
              <a:latin typeface="Adobe Fangsong Std R" pitchFamily="18" charset="-128"/>
              <a:ea typeface="Adobe Fangsong Std R" pitchFamily="18" charset="-128"/>
            </a:endParaRPr>
          </a:p>
          <a:p>
            <a:pPr eaLnBrk="1" hangingPunct="1">
              <a:lnSpc>
                <a:spcPts val="1440"/>
              </a:lnSpc>
            </a:pPr>
            <a:r>
              <a:rPr lang="zh-CN" altLang="en-US" sz="1000" dirty="0">
                <a:latin typeface="Adobe Fangsong Std R" pitchFamily="18" charset="-128"/>
                <a:ea typeface="Adobe Fangsong Std R" pitchFamily="18" charset="-128"/>
              </a:rPr>
              <a:t>较短交付周期（</a:t>
            </a:r>
            <a:r>
              <a:rPr lang="en-US" altLang="zh-CN" sz="1000" dirty="0">
                <a:latin typeface="Adobe Fangsong Std R" pitchFamily="18" charset="-128"/>
                <a:ea typeface="Adobe Fangsong Std R" pitchFamily="18" charset="-128"/>
              </a:rPr>
              <a:t>1</a:t>
            </a:r>
            <a:r>
              <a:rPr lang="zh-CN" altLang="en-US" sz="1000" dirty="0">
                <a:latin typeface="Adobe Fangsong Std R" pitchFamily="18" charset="-128"/>
                <a:ea typeface="Adobe Fangsong Std R" pitchFamily="18" charset="-128"/>
              </a:rPr>
              <a:t>～</a:t>
            </a:r>
            <a:r>
              <a:rPr lang="en-US" altLang="zh-CN" sz="1000" dirty="0">
                <a:latin typeface="Adobe Fangsong Std R" pitchFamily="18" charset="-128"/>
                <a:ea typeface="Adobe Fangsong Std R" pitchFamily="18" charset="-128"/>
              </a:rPr>
              <a:t>3</a:t>
            </a:r>
            <a:r>
              <a:rPr lang="zh-CN" altLang="en-US" sz="1000" dirty="0">
                <a:latin typeface="Adobe Fangsong Std R" pitchFamily="18" charset="-128"/>
                <a:ea typeface="Adobe Fangsong Std R" pitchFamily="18" charset="-128"/>
              </a:rPr>
              <a:t>天）</a:t>
            </a:r>
            <a:endParaRPr lang="en-US" sz="1000" dirty="0">
              <a:latin typeface="Adobe Fangsong Std R" pitchFamily="18" charset="-128"/>
              <a:ea typeface="Adobe Fangsong Std R" pitchFamily="18" charset="-128"/>
            </a:endParaRPr>
          </a:p>
          <a:p>
            <a:pPr eaLnBrk="1" hangingPunct="1">
              <a:lnSpc>
                <a:spcPts val="1440"/>
              </a:lnSpc>
            </a:pPr>
            <a:r>
              <a:rPr lang="zh-CN" altLang="en-US" sz="1000" dirty="0">
                <a:latin typeface="Adobe Fangsong Std R" pitchFamily="18" charset="-128"/>
                <a:ea typeface="Adobe Fangsong Std R" pitchFamily="18" charset="-128"/>
              </a:rPr>
              <a:t>服务价格溢价</a:t>
            </a:r>
            <a:endParaRPr lang="en-US" sz="1000" dirty="0">
              <a:latin typeface="Adobe Fangsong Std R" pitchFamily="18" charset="-128"/>
              <a:ea typeface="Adobe Fangsong Std R" pitchFamily="18" charset="-128"/>
            </a:endParaRPr>
          </a:p>
        </p:txBody>
      </p:sp>
      <p:sp>
        <p:nvSpPr>
          <p:cNvPr id="42" name="AutoShape 5"/>
          <p:cNvSpPr>
            <a:spLocks noChangeArrowheads="1"/>
          </p:cNvSpPr>
          <p:nvPr/>
        </p:nvSpPr>
        <p:spPr bwMode="auto">
          <a:xfrm>
            <a:off x="6372400" y="2943001"/>
            <a:ext cx="1800000" cy="1480248"/>
          </a:xfrm>
          <a:prstGeom prst="homePlate">
            <a:avLst>
              <a:gd name="adj" fmla="val 16729"/>
            </a:avLst>
          </a:prstGeom>
          <a:solidFill>
            <a:srgbClr val="006666"/>
          </a:solidFill>
          <a:ln w="6350" algn="ctr">
            <a:solidFill>
              <a:schemeClr val="bg1"/>
            </a:solidFill>
            <a:miter lim="800000"/>
            <a:headEnd/>
            <a:tailEnd/>
          </a:ln>
          <a:effectLst/>
        </p:spPr>
        <p:txBody>
          <a:bodyPr lIns="270000" anchor="ctr"/>
          <a:lstStyle/>
          <a:p>
            <a:pPr marL="174625" algn="l" defTabSz="912813">
              <a:lnSpc>
                <a:spcPts val="1440"/>
              </a:lnSpc>
            </a:pPr>
            <a:r>
              <a:rPr lang="zh-CN" altLang="en-US" sz="1200" b="1" dirty="0">
                <a:solidFill>
                  <a:schemeClr val="bg1"/>
                </a:solidFill>
                <a:latin typeface="Adobe Fangsong Std R" pitchFamily="18" charset="-128"/>
                <a:ea typeface="Adobe Fangsong Std R" pitchFamily="18" charset="-128"/>
              </a:rPr>
              <a:t>制造商</a:t>
            </a:r>
            <a:endParaRPr lang="en-US" sz="1200" b="1" dirty="0">
              <a:solidFill>
                <a:schemeClr val="bg1"/>
              </a:solidFill>
              <a:latin typeface="Adobe Fangsong Std R" pitchFamily="18" charset="-128"/>
              <a:ea typeface="Adobe Fangsong Std R" pitchFamily="18" charset="-128"/>
            </a:endParaRPr>
          </a:p>
          <a:p>
            <a:pPr marL="174625" algn="l" defTabSz="912813">
              <a:lnSpc>
                <a:spcPts val="1440"/>
              </a:lnSpc>
            </a:pPr>
            <a:r>
              <a:rPr lang="en-US" sz="1200" b="1" dirty="0">
                <a:solidFill>
                  <a:schemeClr val="bg1"/>
                </a:solidFill>
                <a:latin typeface="Adobe Fangsong Std R" pitchFamily="18" charset="-128"/>
                <a:ea typeface="Adobe Fangsong Std R" pitchFamily="18" charset="-128"/>
              </a:rPr>
              <a:t>+ </a:t>
            </a:r>
          </a:p>
          <a:p>
            <a:pPr marL="174625" algn="l" defTabSz="912813">
              <a:lnSpc>
                <a:spcPts val="1440"/>
              </a:lnSpc>
            </a:pPr>
            <a:r>
              <a:rPr lang="zh-CN" altLang="en-US" sz="1200" b="1" dirty="0">
                <a:solidFill>
                  <a:schemeClr val="bg1"/>
                </a:solidFill>
                <a:latin typeface="Adobe Fangsong Std R" pitchFamily="18" charset="-128"/>
                <a:ea typeface="Adobe Fangsong Std R" pitchFamily="18" charset="-128"/>
              </a:rPr>
              <a:t>特殊处理（例如颜色）</a:t>
            </a:r>
            <a:endParaRPr lang="en-US" sz="1200" b="1" dirty="0">
              <a:solidFill>
                <a:schemeClr val="bg1"/>
              </a:solidFill>
              <a:latin typeface="Adobe Fangsong Std R" pitchFamily="18" charset="-128"/>
              <a:ea typeface="Adobe Fangsong Std R" pitchFamily="18" charset="-128"/>
            </a:endParaRPr>
          </a:p>
        </p:txBody>
      </p:sp>
      <p:sp>
        <p:nvSpPr>
          <p:cNvPr id="43" name="Text Box 10"/>
          <p:cNvSpPr txBox="1">
            <a:spLocks noChangeArrowheads="1"/>
          </p:cNvSpPr>
          <p:nvPr/>
        </p:nvSpPr>
        <p:spPr bwMode="auto">
          <a:xfrm>
            <a:off x="3220497" y="5501786"/>
            <a:ext cx="939084" cy="2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defRPr>
                <a:solidFill>
                  <a:schemeClr val="tx1"/>
                </a:solidFill>
                <a:latin typeface="Helvetica" pitchFamily="34" charset="0"/>
              </a:defRPr>
            </a:lvl9pPr>
          </a:lstStyle>
          <a:p>
            <a:pPr algn="l" eaLnBrk="1" hangingPunct="1">
              <a:lnSpc>
                <a:spcPts val="1440"/>
              </a:lnSpc>
              <a:buClrTx/>
            </a:pPr>
            <a:r>
              <a:rPr lang="zh-CN" altLang="en-US" sz="1000" b="1" dirty="0">
                <a:latin typeface="Adobe Fangsong Std R" pitchFamily="18" charset="-128"/>
                <a:ea typeface="Adobe Fangsong Std R" pitchFamily="18" charset="-128"/>
              </a:rPr>
              <a:t>产品</a:t>
            </a:r>
            <a:endParaRPr lang="en-US" sz="1000" b="1" dirty="0">
              <a:latin typeface="Adobe Fangsong Std R" pitchFamily="18" charset="-128"/>
              <a:ea typeface="Adobe Fangsong Std R" pitchFamily="18" charset="-128"/>
            </a:endParaRPr>
          </a:p>
        </p:txBody>
      </p:sp>
      <p:sp>
        <p:nvSpPr>
          <p:cNvPr id="44" name="Text Box 10"/>
          <p:cNvSpPr txBox="1">
            <a:spLocks noChangeArrowheads="1"/>
          </p:cNvSpPr>
          <p:nvPr/>
        </p:nvSpPr>
        <p:spPr bwMode="auto">
          <a:xfrm>
            <a:off x="4821979" y="5501786"/>
            <a:ext cx="939084" cy="2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a:solidFill>
                  <a:schemeClr val="tx1"/>
                </a:solidFill>
                <a:latin typeface="Helvetica" pitchFamily="34" charset="0"/>
              </a:defRPr>
            </a:lvl1pPr>
            <a:lvl2pPr marL="742950" indent="-285750" eaLnBrk="0" hangingPunct="0">
              <a:defRPr>
                <a:solidFill>
                  <a:schemeClr val="tx1"/>
                </a:solidFill>
                <a:latin typeface="Helvetica" pitchFamily="34" charset="0"/>
              </a:defRPr>
            </a:lvl2pPr>
            <a:lvl3pPr marL="1143000" indent="-228600" eaLnBrk="0" hangingPunct="0">
              <a:defRPr>
                <a:solidFill>
                  <a:schemeClr val="tx1"/>
                </a:solidFill>
                <a:latin typeface="Helvetica" pitchFamily="34" charset="0"/>
              </a:defRPr>
            </a:lvl3pPr>
            <a:lvl4pPr marL="1600200" indent="-228600" eaLnBrk="0" hangingPunct="0">
              <a:defRPr>
                <a:solidFill>
                  <a:schemeClr val="tx1"/>
                </a:solidFill>
                <a:latin typeface="Helvetica" pitchFamily="34" charset="0"/>
              </a:defRPr>
            </a:lvl4pPr>
            <a:lvl5pPr marL="2057400" indent="-228600" eaLnBrk="0" hangingPunct="0">
              <a:defRPr>
                <a:solidFill>
                  <a:schemeClr val="tx1"/>
                </a:solidFill>
                <a:latin typeface="Helvetica" pitchFamily="34" charset="0"/>
              </a:defRPr>
            </a:lvl5pPr>
            <a:lvl6pPr marL="2514600" indent="-228600" algn="ctr" eaLnBrk="0" fontAlgn="base" hangingPunct="0">
              <a:spcBef>
                <a:spcPct val="0"/>
              </a:spcBef>
              <a:spcAft>
                <a:spcPct val="0"/>
              </a:spcAft>
              <a:buClr>
                <a:srgbClr val="006AB3"/>
              </a:buClr>
              <a:defRPr>
                <a:solidFill>
                  <a:schemeClr val="tx1"/>
                </a:solidFill>
                <a:latin typeface="Helvetica" pitchFamily="34" charset="0"/>
              </a:defRPr>
            </a:lvl6pPr>
            <a:lvl7pPr marL="2971800" indent="-228600" algn="ctr" eaLnBrk="0" fontAlgn="base" hangingPunct="0">
              <a:spcBef>
                <a:spcPct val="0"/>
              </a:spcBef>
              <a:spcAft>
                <a:spcPct val="0"/>
              </a:spcAft>
              <a:buClr>
                <a:srgbClr val="006AB3"/>
              </a:buClr>
              <a:defRPr>
                <a:solidFill>
                  <a:schemeClr val="tx1"/>
                </a:solidFill>
                <a:latin typeface="Helvetica" pitchFamily="34" charset="0"/>
              </a:defRPr>
            </a:lvl7pPr>
            <a:lvl8pPr marL="3429000" indent="-228600" algn="ctr" eaLnBrk="0" fontAlgn="base" hangingPunct="0">
              <a:spcBef>
                <a:spcPct val="0"/>
              </a:spcBef>
              <a:spcAft>
                <a:spcPct val="0"/>
              </a:spcAft>
              <a:buClr>
                <a:srgbClr val="006AB3"/>
              </a:buClr>
              <a:defRPr>
                <a:solidFill>
                  <a:schemeClr val="tx1"/>
                </a:solidFill>
                <a:latin typeface="Helvetica" pitchFamily="34" charset="0"/>
              </a:defRPr>
            </a:lvl8pPr>
            <a:lvl9pPr marL="3886200" indent="-228600" algn="ctr" eaLnBrk="0" fontAlgn="base" hangingPunct="0">
              <a:spcBef>
                <a:spcPct val="0"/>
              </a:spcBef>
              <a:spcAft>
                <a:spcPct val="0"/>
              </a:spcAft>
              <a:buClr>
                <a:srgbClr val="006AB3"/>
              </a:buClr>
              <a:defRPr>
                <a:solidFill>
                  <a:schemeClr val="tx1"/>
                </a:solidFill>
                <a:latin typeface="Helvetica" pitchFamily="34" charset="0"/>
              </a:defRPr>
            </a:lvl9pPr>
          </a:lstStyle>
          <a:p>
            <a:pPr algn="l" eaLnBrk="1" hangingPunct="1">
              <a:lnSpc>
                <a:spcPts val="1440"/>
              </a:lnSpc>
              <a:buClrTx/>
            </a:pPr>
            <a:r>
              <a:rPr lang="zh-CN" altLang="en-US" sz="1000" b="1" dirty="0">
                <a:latin typeface="Adobe Fangsong Std R" pitchFamily="18" charset="-128"/>
                <a:ea typeface="Adobe Fangsong Std R" pitchFamily="18" charset="-128"/>
              </a:rPr>
              <a:t>服务</a:t>
            </a:r>
            <a:endParaRPr lang="en-US" sz="1000" b="1" dirty="0">
              <a:latin typeface="Adobe Fangsong Std R" pitchFamily="18" charset="-128"/>
              <a:ea typeface="Adobe Fangsong Std R" pitchFamily="18" charset="-128"/>
            </a:endParaRPr>
          </a:p>
        </p:txBody>
      </p:sp>
      <p:sp>
        <p:nvSpPr>
          <p:cNvPr id="45" name="AutoShape 4"/>
          <p:cNvSpPr>
            <a:spLocks noChangeArrowheads="1"/>
          </p:cNvSpPr>
          <p:nvPr/>
        </p:nvSpPr>
        <p:spPr bwMode="auto">
          <a:xfrm>
            <a:off x="1670604" y="4833143"/>
            <a:ext cx="1658682" cy="685439"/>
          </a:xfrm>
          <a:prstGeom prst="homePlate">
            <a:avLst>
              <a:gd name="adj" fmla="val 19122"/>
            </a:avLst>
          </a:prstGeom>
          <a:solidFill>
            <a:srgbClr val="006666"/>
          </a:solidFill>
          <a:ln w="6350" algn="ctr">
            <a:solidFill>
              <a:schemeClr val="bg1"/>
            </a:solidFill>
            <a:miter lim="800000"/>
            <a:headEnd/>
            <a:tailEnd/>
          </a:ln>
          <a:effectLst/>
        </p:spPr>
        <p:txBody>
          <a:bodyPr lIns="234000" anchor="ctr"/>
          <a:lstStyle/>
          <a:p>
            <a:pPr algn="l" defTabSz="912813">
              <a:lnSpc>
                <a:spcPts val="1440"/>
              </a:lnSpc>
            </a:pPr>
            <a:r>
              <a:rPr lang="zh-CN" altLang="en-US" sz="1200" b="1" dirty="0">
                <a:solidFill>
                  <a:schemeClr val="bg1"/>
                </a:solidFill>
                <a:latin typeface="Adobe Fangsong Std R" pitchFamily="18" charset="-128"/>
                <a:ea typeface="Adobe Fangsong Std R" pitchFamily="18" charset="-128"/>
              </a:rPr>
              <a:t>不锈钢厂</a:t>
            </a:r>
            <a:endParaRPr lang="en-US" sz="1200" b="1" dirty="0">
              <a:solidFill>
                <a:schemeClr val="bg1"/>
              </a:solidFill>
              <a:latin typeface="Adobe Fangsong Std R" pitchFamily="18" charset="-128"/>
              <a:ea typeface="Adobe Fangsong Std R" pitchFamily="18" charset="-128"/>
            </a:endParaRPr>
          </a:p>
        </p:txBody>
      </p:sp>
      <p:sp>
        <p:nvSpPr>
          <p:cNvPr id="3" name="Slide Number Placeholder 2"/>
          <p:cNvSpPr>
            <a:spLocks noGrp="1"/>
          </p:cNvSpPr>
          <p:nvPr>
            <p:ph type="sldNum" sz="quarter" idx="12"/>
          </p:nvPr>
        </p:nvSpPr>
        <p:spPr/>
        <p:txBody>
          <a:bodyPr/>
          <a:lstStyle/>
          <a:p>
            <a:fld id="{5AF66AA0-E37C-4065-8BE7-D4086C065B53}" type="slidenum">
              <a:rPr lang="fr-BE" smtClean="0"/>
              <a:t>4</a:t>
            </a:fld>
            <a:endParaRPr lang="fr-BE"/>
          </a:p>
        </p:txBody>
      </p:sp>
    </p:spTree>
    <p:extLst>
      <p:ext uri="{BB962C8B-B14F-4D97-AF65-F5344CB8AC3E}">
        <p14:creationId xmlns:p14="http://schemas.microsoft.com/office/powerpoint/2010/main" val="426025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720080"/>
          </a:xfrm>
        </p:spPr>
        <p:txBody>
          <a:bodyPr>
            <a:normAutofit/>
          </a:bodyPr>
          <a:lstStyle/>
          <a:p>
            <a:r>
              <a:rPr lang="zh-CN" altLang="en-US" sz="2800" dirty="0"/>
              <a:t>板材产品</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9945025"/>
              </p:ext>
            </p:extLst>
          </p:nvPr>
        </p:nvGraphicFramePr>
        <p:xfrm>
          <a:off x="446856" y="1124743"/>
          <a:ext cx="8229600" cy="5364425"/>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882552">
                  <a:extLst>
                    <a:ext uri="{9D8B030D-6E8A-4147-A177-3AD203B41FA5}">
                      <a16:colId xmlns:a16="http://schemas.microsoft.com/office/drawing/2014/main" val="20003"/>
                    </a:ext>
                  </a:extLst>
                </a:gridCol>
              </a:tblGrid>
              <a:tr h="406750">
                <a:tc>
                  <a:txBody>
                    <a:bodyPr/>
                    <a:lstStyle/>
                    <a:p>
                      <a:r>
                        <a:rPr lang="zh-CN" altLang="en-US" dirty="0">
                          <a:solidFill>
                            <a:schemeClr val="tx1"/>
                          </a:solidFill>
                          <a:latin typeface="SimSun" panose="02010600030101010101" pitchFamily="2" charset="-122"/>
                          <a:ea typeface="SimSun" panose="02010600030101010101" pitchFamily="2" charset="-122"/>
                        </a:rPr>
                        <a:t>工厂交货</a:t>
                      </a:r>
                      <a:endParaRPr lang="en-GB"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a:solidFill>
                            <a:schemeClr val="tx1"/>
                          </a:solidFill>
                          <a:latin typeface="SimSun" panose="02010600030101010101" pitchFamily="2" charset="-122"/>
                          <a:ea typeface="SimSun" panose="02010600030101010101" pitchFamily="2" charset="-122"/>
                        </a:rPr>
                        <a:t>海关</a:t>
                      </a:r>
                      <a:endParaRPr lang="en-GB"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331">
                <a:tc>
                  <a:txBody>
                    <a:bodyPr/>
                    <a:lstStyle/>
                    <a:p>
                      <a:r>
                        <a:rPr lang="zh-CN" altLang="en-US" sz="1400" dirty="0">
                          <a:solidFill>
                            <a:schemeClr val="tx1"/>
                          </a:solidFill>
                          <a:latin typeface="SimSun" panose="02010600030101010101" pitchFamily="2" charset="-122"/>
                          <a:ea typeface="SimSun" panose="02010600030101010101" pitchFamily="2" charset="-122"/>
                        </a:rPr>
                        <a:t>冷轧钢卷</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冷轧钢带</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冷轧抛光钢板</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激光切割成形</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68152">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r>
                        <a:rPr lang="zh-CN" altLang="en-US" sz="1400" dirty="0">
                          <a:solidFill>
                            <a:schemeClr val="tx1"/>
                          </a:solidFill>
                          <a:latin typeface="SimSun" panose="02010600030101010101" pitchFamily="2" charset="-122"/>
                          <a:ea typeface="SimSun" panose="02010600030101010101" pitchFamily="2" charset="-122"/>
                        </a:rPr>
                        <a:t>钢板</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钢板支撑的工字梁</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门窗型材</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夹子</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04192">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4000">
                <a:tc>
                  <a:txBody>
                    <a:bodyPr/>
                    <a:lstStyle/>
                    <a:p>
                      <a:r>
                        <a:rPr lang="fr-BE" sz="1400" dirty="0">
                          <a:solidFill>
                            <a:schemeClr val="tx1"/>
                          </a:solidFill>
                          <a:latin typeface="SimSun" panose="02010600030101010101" pitchFamily="2" charset="-122"/>
                          <a:ea typeface="SimSun" panose="02010600030101010101" pitchFamily="2" charset="-122"/>
                        </a:rPr>
                        <a:t>Standard tubes</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模压筒管</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管件</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栏杆</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24000">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6" name="Picture 9" descr="https://encrypted-tbn3.gstatic.com/images?q=tbn:ANd9GcRkQDDpGa7dCHADGiIncghtrM7C7M92gTs2_pSqgwh79u-Y46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916832"/>
            <a:ext cx="1441579" cy="12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944" y="1916832"/>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916832"/>
            <a:ext cx="1655254"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0" descr="http://www.stlpipesupply.com/wp-content/uploads/2012/03/Polished-Stainless-Steel-Sheet-316L.jpe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131" y="3573016"/>
            <a:ext cx="1440000" cy="12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4"/>
          <p:cNvPicPr>
            <a:picLocks noChangeArrowheads="1"/>
          </p:cNvPicPr>
          <p:nvPr/>
        </p:nvPicPr>
        <p:blipFill rotWithShape="1">
          <a:blip r:embed="rId7" cstate="print">
            <a:extLst>
              <a:ext uri="{28A0092B-C50C-407E-A947-70E740481C1C}">
                <a14:useLocalDpi xmlns:a14="http://schemas.microsoft.com/office/drawing/2010/main" val="0"/>
              </a:ext>
            </a:extLst>
          </a:blip>
          <a:srcRect l="3658" r="8442"/>
          <a:stretch/>
        </p:blipFill>
        <p:spPr bwMode="auto">
          <a:xfrm>
            <a:off x="6876256" y="3573016"/>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827"/>
          <a:stretch/>
        </p:blipFill>
        <p:spPr bwMode="auto">
          <a:xfrm>
            <a:off x="2627944" y="3573016"/>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548" r="1276"/>
          <a:stretch/>
        </p:blipFill>
        <p:spPr bwMode="auto">
          <a:xfrm>
            <a:off x="541131" y="5301208"/>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644008" y="5301208"/>
            <a:ext cx="2064464" cy="1227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1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627944" y="5301208"/>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3"/>
          <p:cNvPicPr>
            <a:picLocks noChangeArrowheads="1"/>
          </p:cNvPicPr>
          <p:nvPr/>
        </p:nvPicPr>
        <p:blipFill rotWithShape="1">
          <a:blip r:embed="rId12" cstate="print">
            <a:extLst>
              <a:ext uri="{28A0092B-C50C-407E-A947-70E740481C1C}">
                <a14:useLocalDpi xmlns:a14="http://schemas.microsoft.com/office/drawing/2010/main" val="0"/>
              </a:ext>
            </a:extLst>
          </a:blip>
          <a:srcRect l="9262"/>
          <a:stretch/>
        </p:blipFill>
        <p:spPr bwMode="auto">
          <a:xfrm>
            <a:off x="6876256" y="5301208"/>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p:cNvPicPr>
          <p:nvPr/>
        </p:nvPicPr>
        <p:blipFill rotWithShape="1">
          <a:blip r:embed="rId13" cstate="print">
            <a:extLst>
              <a:ext uri="{28A0092B-C50C-407E-A947-70E740481C1C}">
                <a14:useLocalDpi xmlns:a14="http://schemas.microsoft.com/office/drawing/2010/main" val="0"/>
              </a:ext>
            </a:extLst>
          </a:blip>
          <a:srcRect/>
          <a:stretch/>
        </p:blipFill>
        <p:spPr>
          <a:xfrm>
            <a:off x="4644008" y="1916832"/>
            <a:ext cx="1440000" cy="1224000"/>
          </a:xfrm>
          <a:prstGeom prst="rect">
            <a:avLst/>
          </a:prstGeom>
          <a:ln>
            <a:solidFill>
              <a:schemeClr val="tx1"/>
            </a:solidFill>
          </a:ln>
        </p:spPr>
      </p:pic>
      <p:pic>
        <p:nvPicPr>
          <p:cNvPr id="307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4008" y="3573016"/>
            <a:ext cx="1224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fld id="{5AF66AA0-E37C-4065-8BE7-D4086C065B53}" type="slidenum">
              <a:rPr lang="fr-BE" smtClean="0"/>
              <a:t>5</a:t>
            </a:fld>
            <a:endParaRPr lang="fr-BE"/>
          </a:p>
        </p:txBody>
      </p:sp>
    </p:spTree>
    <p:extLst>
      <p:ext uri="{BB962C8B-B14F-4D97-AF65-F5344CB8AC3E}">
        <p14:creationId xmlns:p14="http://schemas.microsoft.com/office/powerpoint/2010/main" val="156906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720080"/>
          </a:xfrm>
        </p:spPr>
        <p:txBody>
          <a:bodyPr>
            <a:normAutofit/>
          </a:bodyPr>
          <a:lstStyle/>
          <a:p>
            <a:r>
              <a:rPr lang="zh-CN" altLang="en-US" sz="2800" dirty="0"/>
              <a:t>长材产品</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1786396"/>
              </p:ext>
            </p:extLst>
          </p:nvPr>
        </p:nvGraphicFramePr>
        <p:xfrm>
          <a:off x="457838" y="1105692"/>
          <a:ext cx="8330212" cy="5491660"/>
        </p:xfrm>
        <a:graphic>
          <a:graphicData uri="http://schemas.openxmlformats.org/drawingml/2006/table">
            <a:tbl>
              <a:tblPr firstRow="1" bandRow="1">
                <a:tableStyleId>{2D5ABB26-0587-4C30-8999-92F81FD0307C}</a:tableStyleId>
              </a:tblPr>
              <a:tblGrid>
                <a:gridCol w="2082553">
                  <a:extLst>
                    <a:ext uri="{9D8B030D-6E8A-4147-A177-3AD203B41FA5}">
                      <a16:colId xmlns:a16="http://schemas.microsoft.com/office/drawing/2014/main" val="20000"/>
                    </a:ext>
                  </a:extLst>
                </a:gridCol>
                <a:gridCol w="2082553">
                  <a:extLst>
                    <a:ext uri="{9D8B030D-6E8A-4147-A177-3AD203B41FA5}">
                      <a16:colId xmlns:a16="http://schemas.microsoft.com/office/drawing/2014/main" val="20001"/>
                    </a:ext>
                  </a:extLst>
                </a:gridCol>
                <a:gridCol w="2082553">
                  <a:extLst>
                    <a:ext uri="{9D8B030D-6E8A-4147-A177-3AD203B41FA5}">
                      <a16:colId xmlns:a16="http://schemas.microsoft.com/office/drawing/2014/main" val="20002"/>
                    </a:ext>
                  </a:extLst>
                </a:gridCol>
                <a:gridCol w="2082553">
                  <a:extLst>
                    <a:ext uri="{9D8B030D-6E8A-4147-A177-3AD203B41FA5}">
                      <a16:colId xmlns:a16="http://schemas.microsoft.com/office/drawing/2014/main" val="20003"/>
                    </a:ext>
                  </a:extLst>
                </a:gridCol>
              </a:tblGrid>
              <a:tr h="414133">
                <a:tc>
                  <a:txBody>
                    <a:bodyPr/>
                    <a:lstStyle/>
                    <a:p>
                      <a:r>
                        <a:rPr lang="zh-CN" altLang="en-US" sz="1800" dirty="0">
                          <a:solidFill>
                            <a:schemeClr val="tx1"/>
                          </a:solidFill>
                          <a:latin typeface="SimSun" panose="02010600030101010101" pitchFamily="2" charset="-122"/>
                          <a:ea typeface="SimSun" panose="02010600030101010101" pitchFamily="2" charset="-122"/>
                        </a:rPr>
                        <a:t>工厂交货</a:t>
                      </a:r>
                      <a:endParaRPr lang="en-GB" sz="18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800" dirty="0">
                          <a:solidFill>
                            <a:schemeClr val="tx1"/>
                          </a:solidFill>
                          <a:latin typeface="SimSun" panose="02010600030101010101" pitchFamily="2" charset="-122"/>
                          <a:ea typeface="SimSun" panose="02010600030101010101" pitchFamily="2" charset="-122"/>
                        </a:rPr>
                        <a:t>海关</a:t>
                      </a:r>
                      <a:endParaRPr lang="en-GB" sz="18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5945">
                <a:tc>
                  <a:txBody>
                    <a:bodyPr/>
                    <a:lstStyle/>
                    <a:p>
                      <a:r>
                        <a:rPr lang="zh-CN" altLang="en-US" sz="1400" dirty="0">
                          <a:solidFill>
                            <a:schemeClr val="tx1"/>
                          </a:solidFill>
                          <a:latin typeface="SimSun" panose="02010600030101010101" pitchFamily="2" charset="-122"/>
                          <a:ea typeface="SimSun" panose="02010600030101010101" pitchFamily="2" charset="-122"/>
                        </a:rPr>
                        <a:t>钢棒</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系杆</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螺纹钢筋</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把手</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68000">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3074">
                <a:tc>
                  <a:txBody>
                    <a:bodyPr/>
                    <a:lstStyle/>
                    <a:p>
                      <a:r>
                        <a:rPr lang="zh-CN" altLang="en-US" sz="1400" dirty="0">
                          <a:solidFill>
                            <a:schemeClr val="tx1"/>
                          </a:solidFill>
                          <a:latin typeface="SimSun" panose="02010600030101010101" pitchFamily="2" charset="-122"/>
                          <a:ea typeface="SimSun" panose="02010600030101010101" pitchFamily="2" charset="-122"/>
                        </a:rPr>
                        <a:t>强化钢筋</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钢缆</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混凝土锚</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遮阳板</a:t>
                      </a:r>
                      <a:endParaRPr lang="fr-FR"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04000">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293">
                <a:tc>
                  <a:txBody>
                    <a:bodyPr/>
                    <a:lstStyle/>
                    <a:p>
                      <a:r>
                        <a:rPr lang="zh-CN" altLang="en-US" sz="1400" dirty="0">
                          <a:solidFill>
                            <a:schemeClr val="tx1"/>
                          </a:solidFill>
                          <a:latin typeface="SimSun" panose="02010600030101010101" pitchFamily="2" charset="-122"/>
                          <a:ea typeface="SimSun" panose="02010600030101010101" pitchFamily="2" charset="-122"/>
                        </a:rPr>
                        <a:t>盘条</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dirty="0">
                          <a:solidFill>
                            <a:schemeClr val="tx1"/>
                          </a:solidFill>
                          <a:latin typeface="SimSun" panose="02010600030101010101" pitchFamily="2" charset="-122"/>
                          <a:ea typeface="SimSun" panose="02010600030101010101" pitchFamily="2" charset="-122"/>
                        </a:rPr>
                        <a:t>钢网</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紧固件</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SimSun" panose="02010600030101010101" pitchFamily="2" charset="-122"/>
                          <a:ea typeface="SimSun" panose="02010600030101010101" pitchFamily="2" charset="-122"/>
                        </a:rPr>
                        <a:t>网状浴帘</a:t>
                      </a:r>
                      <a:endParaRPr lang="en-GB" sz="14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46215">
                <a:tc>
                  <a:txBody>
                    <a:bodyPr/>
                    <a:lstStyle/>
                    <a:p>
                      <a:endParaRPr lang="en-GB" sz="16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solidFill>
                          <a:schemeClr val="tx1"/>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AutoShape 5" descr="http://www.paxonite.co.za/wp-content/uploads/2013/11/Stainless-Steel-Round-Bars.jpg"/>
          <p:cNvSpPr>
            <a:spLocks noChangeAspect="1" noChangeArrowheads="1"/>
          </p:cNvSpPr>
          <p:nvPr/>
        </p:nvSpPr>
        <p:spPr bwMode="auto">
          <a:xfrm>
            <a:off x="155575" y="-1989138"/>
            <a:ext cx="6696075" cy="4152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98" y="5373216"/>
            <a:ext cx="2014353"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0" name="Picture 12"/>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04248" y="5373216"/>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AutoShape 14" descr="http://www.s3i.co.uk/image/s3i/SSTBhero.jpg"/>
          <p:cNvSpPr>
            <a:spLocks noChangeAspect="1" noChangeArrowheads="1"/>
          </p:cNvSpPr>
          <p:nvPr/>
        </p:nvSpPr>
        <p:spPr bwMode="auto">
          <a:xfrm>
            <a:off x="155575" y="-1371600"/>
            <a:ext cx="4762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AutoShape 19" descr="http://www.customsinfo.com/Portals/129262/images/threaded-stainless-steel-rod.jpg"/>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712" y="3645024"/>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6"/>
          <p:cNvPicPr>
            <a:picLocks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39712" y="1916968"/>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9"/>
          <p:cNvPicPr>
            <a:picLocks noChangeArrowheads="1"/>
          </p:cNvPicPr>
          <p:nvPr/>
        </p:nvPicPr>
        <p:blipFill rotWithShape="1">
          <a:blip r:embed="rId7" cstate="print">
            <a:extLst>
              <a:ext uri="{28A0092B-C50C-407E-A947-70E740481C1C}">
                <a14:useLocalDpi xmlns:a14="http://schemas.microsoft.com/office/drawing/2010/main" val="0"/>
              </a:ext>
            </a:extLst>
          </a:blip>
          <a:srcRect r="13831"/>
          <a:stretch/>
        </p:blipFill>
        <p:spPr bwMode="auto">
          <a:xfrm>
            <a:off x="539712" y="5373216"/>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621867" y="5356414"/>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15"/>
          <p:cNvPicPr>
            <a:picLocks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621867" y="1916968"/>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598" y="3645024"/>
            <a:ext cx="1238866"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17"/>
          <p:cNvPicPr>
            <a:picLocks noChangeArrowheads="1"/>
          </p:cNvPicPr>
          <p:nvPr/>
        </p:nvPicPr>
        <p:blipFill rotWithShape="1">
          <a:blip r:embed="rId11" cstate="print">
            <a:extLst>
              <a:ext uri="{28A0092B-C50C-407E-A947-70E740481C1C}">
                <a14:useLocalDpi xmlns:a14="http://schemas.microsoft.com/office/drawing/2010/main" val="0"/>
              </a:ext>
            </a:extLst>
          </a:blip>
          <a:srcRect l="11124"/>
          <a:stretch/>
        </p:blipFill>
        <p:spPr bwMode="auto">
          <a:xfrm>
            <a:off x="2621867" y="3645024"/>
            <a:ext cx="1440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14598" y="1916968"/>
            <a:ext cx="1224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21"/>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804248" y="1916968"/>
            <a:ext cx="2081665"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4248" y="3623323"/>
            <a:ext cx="1224000" cy="12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5AF66AA0-E37C-4065-8BE7-D4086C065B53}" type="slidenum">
              <a:rPr lang="fr-BE" smtClean="0"/>
              <a:t>6</a:t>
            </a:fld>
            <a:endParaRPr lang="fr-BE"/>
          </a:p>
        </p:txBody>
      </p:sp>
    </p:spTree>
    <p:extLst>
      <p:ext uri="{BB962C8B-B14F-4D97-AF65-F5344CB8AC3E}">
        <p14:creationId xmlns:p14="http://schemas.microsoft.com/office/powerpoint/2010/main" val="262808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zh-CN" altLang="en-US" sz="3600" dirty="0"/>
              <a:t>未来趋势</a:t>
            </a:r>
            <a:endParaRPr lang="fr-FR" sz="3600" dirty="0"/>
          </a:p>
        </p:txBody>
      </p:sp>
      <p:sp>
        <p:nvSpPr>
          <p:cNvPr id="3" name="Espace réservé du contenu 2"/>
          <p:cNvSpPr>
            <a:spLocks noGrp="1"/>
          </p:cNvSpPr>
          <p:nvPr>
            <p:ph idx="1"/>
          </p:nvPr>
        </p:nvSpPr>
        <p:spPr/>
        <p:txBody>
          <a:bodyPr>
            <a:normAutofit/>
          </a:bodyPr>
          <a:lstStyle/>
          <a:p>
            <a:pPr marL="0" indent="0" algn="just">
              <a:buNone/>
            </a:pPr>
            <a:r>
              <a:rPr lang="zh-CN" altLang="en-US" sz="2400" dirty="0"/>
              <a:t>减缓气候变化和促进可持续经济发展的紧迫性将在未来几年带来重大变化</a:t>
            </a:r>
            <a:endParaRPr lang="en-US" altLang="zh-CN" sz="2400" dirty="0"/>
          </a:p>
          <a:p>
            <a:pPr marL="0" indent="0" algn="just">
              <a:buNone/>
            </a:pPr>
            <a:endParaRPr lang="fr-FR" sz="2400" dirty="0"/>
          </a:p>
          <a:p>
            <a:pPr marL="0" indent="0" algn="just">
              <a:buNone/>
            </a:pPr>
            <a:r>
              <a:rPr lang="zh-CN" altLang="en-US" sz="2400" u="sng" dirty="0"/>
              <a:t>有可能出现的新产品：</a:t>
            </a:r>
            <a:endParaRPr lang="fr-FR" sz="2400" u="sng" dirty="0"/>
          </a:p>
          <a:p>
            <a:pPr algn="just"/>
            <a:r>
              <a:rPr lang="zh-CN" altLang="en-US" sz="2400" dirty="0"/>
              <a:t>翻新产品：楼宇</a:t>
            </a:r>
            <a:r>
              <a:rPr lang="en-US" altLang="zh-CN" sz="2400" dirty="0"/>
              <a:t>/</a:t>
            </a:r>
            <a:r>
              <a:rPr lang="zh-CN" altLang="en-US" sz="2400" dirty="0"/>
              <a:t>设施中的不锈钢被拆下来，重新加工后，不损失任何性能，可以再服务一个生命周期。</a:t>
            </a:r>
            <a:endParaRPr lang="en-US" altLang="zh-CN" sz="2400" dirty="0"/>
          </a:p>
          <a:p>
            <a:pPr algn="just"/>
            <a:endParaRPr lang="fr-FR" sz="2400" dirty="0"/>
          </a:p>
          <a:p>
            <a:pPr algn="just"/>
            <a:r>
              <a:rPr lang="zh-CN" altLang="en-US" sz="2400" dirty="0"/>
              <a:t>在保证服务质量不变的前提下，强度更高、体积更薄的产品的耗材更少。目前已经开始了对节约型双相不锈钢和冷加工奥体钢的开发工作。</a:t>
            </a:r>
            <a:endParaRPr lang="fr-FR" sz="2400"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7</a:t>
            </a:fld>
            <a:endParaRPr lang="fr-BE"/>
          </a:p>
        </p:txBody>
      </p:sp>
    </p:spTree>
    <p:extLst>
      <p:ext uri="{BB962C8B-B14F-4D97-AF65-F5344CB8AC3E}">
        <p14:creationId xmlns:p14="http://schemas.microsoft.com/office/powerpoint/2010/main" val="385921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参考</a:t>
            </a:r>
            <a:endParaRPr lang="fr-FR" dirty="0"/>
          </a:p>
        </p:txBody>
      </p:sp>
      <p:sp>
        <p:nvSpPr>
          <p:cNvPr id="3" name="Content Placeholder 2"/>
          <p:cNvSpPr>
            <a:spLocks noGrp="1"/>
          </p:cNvSpPr>
          <p:nvPr>
            <p:ph idx="1"/>
          </p:nvPr>
        </p:nvSpPr>
        <p:spPr/>
        <p:txBody>
          <a:bodyPr/>
          <a:lstStyle/>
          <a:p>
            <a:pPr marL="0" indent="0">
              <a:buNone/>
            </a:pPr>
            <a:r>
              <a:rPr lang="en-US" dirty="0" err="1"/>
              <a:t>主要不锈钢厂商</a:t>
            </a:r>
            <a:endParaRPr lang="en-GB" dirty="0"/>
          </a:p>
          <a:p>
            <a:pPr marL="0" indent="0">
              <a:buNone/>
            </a:pPr>
            <a:r>
              <a:rPr lang="fr-FR" dirty="0">
                <a:hlinkClick r:id="rId2"/>
              </a:rPr>
              <a:t>https://www.worldstainless.org/about-issf/issf-members/</a:t>
            </a:r>
            <a:endParaRPr lang="fr-FR"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8</a:t>
            </a:fld>
            <a:endParaRPr lang="fr-BE"/>
          </a:p>
        </p:txBody>
      </p:sp>
    </p:spTree>
    <p:extLst>
      <p:ext uri="{BB962C8B-B14F-4D97-AF65-F5344CB8AC3E}">
        <p14:creationId xmlns:p14="http://schemas.microsoft.com/office/powerpoint/2010/main" val="3408130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altLang="en-US" dirty="0"/>
              <a:t>谢谢！</a:t>
            </a:r>
            <a:endParaRPr lang="fr-FR" dirty="0"/>
          </a:p>
        </p:txBody>
      </p:sp>
      <p:sp>
        <p:nvSpPr>
          <p:cNvPr id="2" name="Slide Number Placeholder 1"/>
          <p:cNvSpPr>
            <a:spLocks noGrp="1"/>
          </p:cNvSpPr>
          <p:nvPr>
            <p:ph type="sldNum" sz="quarter" idx="12"/>
          </p:nvPr>
        </p:nvSpPr>
        <p:spPr/>
        <p:txBody>
          <a:bodyPr/>
          <a:lstStyle/>
          <a:p>
            <a:fld id="{5AF66AA0-E37C-4065-8BE7-D4086C065B53}" type="slidenum">
              <a:rPr lang="fr-BE" smtClean="0"/>
              <a:pPr/>
              <a:t>9</a:t>
            </a:fld>
            <a:endParaRPr lang="fr-BE"/>
          </a:p>
        </p:txBody>
      </p:sp>
    </p:spTree>
    <p:extLst>
      <p:ext uri="{BB962C8B-B14F-4D97-AF65-F5344CB8AC3E}">
        <p14:creationId xmlns:p14="http://schemas.microsoft.com/office/powerpoint/2010/main" val="3373817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Chapter 0 Contents</Template>
  <TotalTime>2276</TotalTime>
  <Words>630</Words>
  <Application>Microsoft Office PowerPoint</Application>
  <PresentationFormat>On-screen Show (4:3)</PresentationFormat>
  <Paragraphs>110</Paragraphs>
  <Slides>9</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Adobe Fangsong Std R</vt:lpstr>
      <vt:lpstr>SimSun</vt:lpstr>
      <vt:lpstr>Arial</vt:lpstr>
      <vt:lpstr>Calibri</vt:lpstr>
      <vt:lpstr>Lucida Grande</vt:lpstr>
      <vt:lpstr>Wingdings</vt:lpstr>
      <vt:lpstr>3_Custom Design</vt:lpstr>
      <vt:lpstr>think-cell Folie</vt:lpstr>
      <vt:lpstr>建筑/土木工程发言稿</vt:lpstr>
      <vt:lpstr>为什么“形状与可用性”？</vt:lpstr>
      <vt:lpstr>不锈钢生产的背景信息</vt:lpstr>
      <vt:lpstr>不锈钢供应链</vt:lpstr>
      <vt:lpstr>板材产品</vt:lpstr>
      <vt:lpstr>长材产品</vt:lpstr>
      <vt:lpstr>未来趋势</vt:lpstr>
      <vt:lpstr>参考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形状与可用性</dc:title>
  <dc:creator>Bernard</dc:creator>
  <cp:keywords>建筑与土木工程, 教授, 不锈钢</cp:keywords>
  <cp:lastModifiedBy>Jo Claes</cp:lastModifiedBy>
  <cp:revision>188</cp:revision>
  <cp:lastPrinted>2014-02-27T12:04:59Z</cp:lastPrinted>
  <dcterms:created xsi:type="dcterms:W3CDTF">2013-11-27T08:48:07Z</dcterms:created>
  <dcterms:modified xsi:type="dcterms:W3CDTF">2020-01-28T19:54:32Z</dcterms:modified>
</cp:coreProperties>
</file>