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Lst>
  <p:notesMasterIdLst>
    <p:notesMasterId r:id="rId145"/>
  </p:notesMasterIdLst>
  <p:handoutMasterIdLst>
    <p:handoutMasterId r:id="rId146"/>
  </p:handoutMasterIdLst>
  <p:sldIdLst>
    <p:sldId id="258" r:id="rId4"/>
    <p:sldId id="318" r:id="rId5"/>
    <p:sldId id="315" r:id="rId6"/>
    <p:sldId id="343" r:id="rId7"/>
    <p:sldId id="316" r:id="rId8"/>
    <p:sldId id="340" r:id="rId9"/>
    <p:sldId id="352" r:id="rId10"/>
    <p:sldId id="353" r:id="rId11"/>
    <p:sldId id="347" r:id="rId12"/>
    <p:sldId id="336" r:id="rId13"/>
    <p:sldId id="337" r:id="rId14"/>
    <p:sldId id="338" r:id="rId15"/>
    <p:sldId id="341" r:id="rId16"/>
    <p:sldId id="322" r:id="rId17"/>
    <p:sldId id="334" r:id="rId18"/>
    <p:sldId id="344" r:id="rId19"/>
    <p:sldId id="342" r:id="rId20"/>
    <p:sldId id="321" r:id="rId21"/>
    <p:sldId id="350" r:id="rId22"/>
    <p:sldId id="351" r:id="rId23"/>
    <p:sldId id="265" r:id="rId24"/>
    <p:sldId id="319" r:id="rId25"/>
    <p:sldId id="349" r:id="rId26"/>
    <p:sldId id="257" r:id="rId27"/>
    <p:sldId id="427" r:id="rId28"/>
    <p:sldId id="345" r:id="rId29"/>
    <p:sldId id="354" r:id="rId30"/>
    <p:sldId id="267" r:id="rId31"/>
    <p:sldId id="268" r:id="rId32"/>
    <p:sldId id="393" r:id="rId33"/>
    <p:sldId id="394" r:id="rId34"/>
    <p:sldId id="346" r:id="rId35"/>
    <p:sldId id="395" r:id="rId36"/>
    <p:sldId id="396" r:id="rId37"/>
    <p:sldId id="348" r:id="rId38"/>
    <p:sldId id="397" r:id="rId39"/>
    <p:sldId id="373" r:id="rId40"/>
    <p:sldId id="374" r:id="rId41"/>
    <p:sldId id="375" r:id="rId42"/>
    <p:sldId id="376" r:id="rId43"/>
    <p:sldId id="398" r:id="rId44"/>
    <p:sldId id="377" r:id="rId45"/>
    <p:sldId id="269" r:id="rId46"/>
    <p:sldId id="272" r:id="rId47"/>
    <p:sldId id="378" r:id="rId48"/>
    <p:sldId id="273" r:id="rId49"/>
    <p:sldId id="399" r:id="rId50"/>
    <p:sldId id="274" r:id="rId51"/>
    <p:sldId id="275" r:id="rId52"/>
    <p:sldId id="276" r:id="rId53"/>
    <p:sldId id="278" r:id="rId54"/>
    <p:sldId id="279" r:id="rId55"/>
    <p:sldId id="280" r:id="rId56"/>
    <p:sldId id="281" r:id="rId57"/>
    <p:sldId id="400" r:id="rId58"/>
    <p:sldId id="401" r:id="rId59"/>
    <p:sldId id="402" r:id="rId60"/>
    <p:sldId id="392" r:id="rId61"/>
    <p:sldId id="283" r:id="rId62"/>
    <p:sldId id="284" r:id="rId63"/>
    <p:sldId id="285" r:id="rId64"/>
    <p:sldId id="286" r:id="rId65"/>
    <p:sldId id="407" r:id="rId66"/>
    <p:sldId id="287" r:id="rId67"/>
    <p:sldId id="288" r:id="rId68"/>
    <p:sldId id="289" r:id="rId69"/>
    <p:sldId id="290" r:id="rId70"/>
    <p:sldId id="327" r:id="rId71"/>
    <p:sldId id="328" r:id="rId72"/>
    <p:sldId id="291" r:id="rId73"/>
    <p:sldId id="379" r:id="rId74"/>
    <p:sldId id="380" r:id="rId75"/>
    <p:sldId id="381" r:id="rId76"/>
    <p:sldId id="382" r:id="rId77"/>
    <p:sldId id="292" r:id="rId78"/>
    <p:sldId id="384" r:id="rId79"/>
    <p:sldId id="329" r:id="rId80"/>
    <p:sldId id="408" r:id="rId81"/>
    <p:sldId id="339" r:id="rId82"/>
    <p:sldId id="409" r:id="rId83"/>
    <p:sldId id="385" r:id="rId84"/>
    <p:sldId id="386" r:id="rId85"/>
    <p:sldId id="387" r:id="rId86"/>
    <p:sldId id="388" r:id="rId87"/>
    <p:sldId id="295" r:id="rId88"/>
    <p:sldId id="390" r:id="rId89"/>
    <p:sldId id="330" r:id="rId90"/>
    <p:sldId id="331" r:id="rId91"/>
    <p:sldId id="332" r:id="rId92"/>
    <p:sldId id="333" r:id="rId93"/>
    <p:sldId id="335" r:id="rId94"/>
    <p:sldId id="410" r:id="rId95"/>
    <p:sldId id="391" r:id="rId96"/>
    <p:sldId id="411" r:id="rId97"/>
    <p:sldId id="412" r:id="rId98"/>
    <p:sldId id="413" r:id="rId99"/>
    <p:sldId id="414" r:id="rId100"/>
    <p:sldId id="355" r:id="rId101"/>
    <p:sldId id="356" r:id="rId102"/>
    <p:sldId id="357" r:id="rId103"/>
    <p:sldId id="359" r:id="rId104"/>
    <p:sldId id="360" r:id="rId105"/>
    <p:sldId id="361" r:id="rId106"/>
    <p:sldId id="362" r:id="rId107"/>
    <p:sldId id="363" r:id="rId108"/>
    <p:sldId id="415" r:id="rId109"/>
    <p:sldId id="416" r:id="rId110"/>
    <p:sldId id="417" r:id="rId111"/>
    <p:sldId id="406" r:id="rId112"/>
    <p:sldId id="403" r:id="rId113"/>
    <p:sldId id="367" r:id="rId114"/>
    <p:sldId id="418" r:id="rId115"/>
    <p:sldId id="365" r:id="rId116"/>
    <p:sldId id="366" r:id="rId117"/>
    <p:sldId id="419" r:id="rId118"/>
    <p:sldId id="420" r:id="rId119"/>
    <p:sldId id="421" r:id="rId120"/>
    <p:sldId id="422" r:id="rId121"/>
    <p:sldId id="423" r:id="rId122"/>
    <p:sldId id="404" r:id="rId123"/>
    <p:sldId id="424" r:id="rId124"/>
    <p:sldId id="296" r:id="rId125"/>
    <p:sldId id="297" r:id="rId126"/>
    <p:sldId id="298" r:id="rId127"/>
    <p:sldId id="299" r:id="rId128"/>
    <p:sldId id="425" r:id="rId129"/>
    <p:sldId id="300" r:id="rId130"/>
    <p:sldId id="301" r:id="rId131"/>
    <p:sldId id="302" r:id="rId132"/>
    <p:sldId id="303" r:id="rId133"/>
    <p:sldId id="304" r:id="rId134"/>
    <p:sldId id="305" r:id="rId135"/>
    <p:sldId id="426" r:id="rId136"/>
    <p:sldId id="306" r:id="rId137"/>
    <p:sldId id="307" r:id="rId138"/>
    <p:sldId id="308" r:id="rId139"/>
    <p:sldId id="309" r:id="rId140"/>
    <p:sldId id="310" r:id="rId141"/>
    <p:sldId id="312" r:id="rId142"/>
    <p:sldId id="313" r:id="rId143"/>
    <p:sldId id="372" r:id="rId14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E690C-E586-4D60-9480-85F41A094460}" v="3" dt="2020-01-28T19:07:46.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62" autoAdjust="0"/>
    <p:restoredTop sz="94692" autoAdjust="0"/>
  </p:normalViewPr>
  <p:slideViewPr>
    <p:cSldViewPr>
      <p:cViewPr varScale="1">
        <p:scale>
          <a:sx n="82" d="100"/>
          <a:sy n="82" d="100"/>
        </p:scale>
        <p:origin x="931" y="77"/>
      </p:cViewPr>
      <p:guideLst>
        <p:guide orient="horz" pos="2160"/>
        <p:guide pos="2880"/>
      </p:guideLst>
    </p:cSldViewPr>
  </p:slideViewPr>
  <p:notesTextViewPr>
    <p:cViewPr>
      <p:scale>
        <a:sx n="1" d="1"/>
        <a:sy n="1" d="1"/>
      </p:scale>
      <p:origin x="0" y="0"/>
    </p:cViewPr>
  </p:notesTextViewPr>
  <p:sorterViewPr>
    <p:cViewPr varScale="1">
      <p:scale>
        <a:sx n="1" d="1"/>
        <a:sy n="1" d="1"/>
      </p:scale>
      <p:origin x="0" y="-559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theme" Target="theme/theme1.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microsoft.com/office/2016/11/relationships/changesInfo" Target="changesInfos/changesInfo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582E690C-E586-4D60-9480-85F41A094460}"/>
    <pc:docChg chg="modSld">
      <pc:chgData name="Jo Claes" userId="d64208f3-0076-4064-b6ac-7d8ee9dc279f" providerId="ADAL" clId="{582E690C-E586-4D60-9480-85F41A094460}" dt="2020-01-28T19:07:24.670" v="74" actId="6549"/>
      <pc:docMkLst>
        <pc:docMk/>
      </pc:docMkLst>
      <pc:sldChg chg="modSp">
        <pc:chgData name="Jo Claes" userId="d64208f3-0076-4064-b6ac-7d8ee9dc279f" providerId="ADAL" clId="{582E690C-E586-4D60-9480-85F41A094460}" dt="2020-01-28T19:07:24.670" v="74" actId="6549"/>
        <pc:sldMkLst>
          <pc:docMk/>
          <pc:sldMk cId="1512431047" sldId="257"/>
        </pc:sldMkLst>
        <pc:spChg chg="mod">
          <ac:chgData name="Jo Claes" userId="d64208f3-0076-4064-b6ac-7d8ee9dc279f" providerId="ADAL" clId="{582E690C-E586-4D60-9480-85F41A094460}" dt="2020-01-28T19:06:46.891" v="10" actId="1035"/>
          <ac:spMkLst>
            <pc:docMk/>
            <pc:sldMk cId="1512431047" sldId="257"/>
            <ac:spMk id="2" creationId="{00000000-0000-0000-0000-000000000000}"/>
          </ac:spMkLst>
        </pc:spChg>
        <pc:spChg chg="mod">
          <ac:chgData name="Jo Claes" userId="d64208f3-0076-4064-b6ac-7d8ee9dc279f" providerId="ADAL" clId="{582E690C-E586-4D60-9480-85F41A094460}" dt="2020-01-28T19:07:24.670" v="74" actId="6549"/>
          <ac:spMkLst>
            <pc:docMk/>
            <pc:sldMk cId="1512431047" sldId="257"/>
            <ac:spMk id="7" creationId="{00000000-0000-0000-0000-000000000000}"/>
          </ac:spMkLst>
        </pc:spChg>
      </pc:sldChg>
    </pc:docChg>
  </pc:docChgLst>
  <pc:docChgLst>
    <pc:chgData name="Jo Claes" userId="d64208f3-0076-4064-b6ac-7d8ee9dc279f" providerId="ADAL" clId="{57E674EB-02C5-49FB-90E5-774597539920}"/>
    <pc:docChg chg="custSel addSld delSld modSld">
      <pc:chgData name="Jo Claes" userId="d64208f3-0076-4064-b6ac-7d8ee9dc279f" providerId="ADAL" clId="{57E674EB-02C5-49FB-90E5-774597539920}" dt="2019-12-13T09:08:05.341" v="5" actId="27636"/>
      <pc:docMkLst>
        <pc:docMk/>
      </pc:docMkLst>
      <pc:sldChg chg="add">
        <pc:chgData name="Jo Claes" userId="d64208f3-0076-4064-b6ac-7d8ee9dc279f" providerId="ADAL" clId="{57E674EB-02C5-49FB-90E5-774597539920}" dt="2019-12-13T09:05:06.285" v="0"/>
        <pc:sldMkLst>
          <pc:docMk/>
          <pc:sldMk cId="3391209268" sldId="267"/>
        </pc:sldMkLst>
      </pc:sldChg>
      <pc:sldChg chg="add">
        <pc:chgData name="Jo Claes" userId="d64208f3-0076-4064-b6ac-7d8ee9dc279f" providerId="ADAL" clId="{57E674EB-02C5-49FB-90E5-774597539920}" dt="2019-12-13T09:05:06.285" v="0"/>
        <pc:sldMkLst>
          <pc:docMk/>
          <pc:sldMk cId="3878924703" sldId="268"/>
        </pc:sldMkLst>
      </pc:sldChg>
      <pc:sldChg chg="add">
        <pc:chgData name="Jo Claes" userId="d64208f3-0076-4064-b6ac-7d8ee9dc279f" providerId="ADAL" clId="{57E674EB-02C5-49FB-90E5-774597539920}" dt="2019-12-13T09:05:06.285" v="0"/>
        <pc:sldMkLst>
          <pc:docMk/>
          <pc:sldMk cId="399684465" sldId="269"/>
        </pc:sldMkLst>
      </pc:sldChg>
      <pc:sldChg chg="add">
        <pc:chgData name="Jo Claes" userId="d64208f3-0076-4064-b6ac-7d8ee9dc279f" providerId="ADAL" clId="{57E674EB-02C5-49FB-90E5-774597539920}" dt="2019-12-13T09:05:06.285" v="0"/>
        <pc:sldMkLst>
          <pc:docMk/>
          <pc:sldMk cId="556112024" sldId="272"/>
        </pc:sldMkLst>
      </pc:sldChg>
      <pc:sldChg chg="add">
        <pc:chgData name="Jo Claes" userId="d64208f3-0076-4064-b6ac-7d8ee9dc279f" providerId="ADAL" clId="{57E674EB-02C5-49FB-90E5-774597539920}" dt="2019-12-13T09:05:06.285" v="0"/>
        <pc:sldMkLst>
          <pc:docMk/>
          <pc:sldMk cId="3819259862" sldId="273"/>
        </pc:sldMkLst>
      </pc:sldChg>
      <pc:sldChg chg="add">
        <pc:chgData name="Jo Claes" userId="d64208f3-0076-4064-b6ac-7d8ee9dc279f" providerId="ADAL" clId="{57E674EB-02C5-49FB-90E5-774597539920}" dt="2019-12-13T09:05:06.285" v="0"/>
        <pc:sldMkLst>
          <pc:docMk/>
          <pc:sldMk cId="1886925392" sldId="274"/>
        </pc:sldMkLst>
      </pc:sldChg>
      <pc:sldChg chg="add">
        <pc:chgData name="Jo Claes" userId="d64208f3-0076-4064-b6ac-7d8ee9dc279f" providerId="ADAL" clId="{57E674EB-02C5-49FB-90E5-774597539920}" dt="2019-12-13T09:05:06.285" v="0"/>
        <pc:sldMkLst>
          <pc:docMk/>
          <pc:sldMk cId="2820424912" sldId="275"/>
        </pc:sldMkLst>
      </pc:sldChg>
      <pc:sldChg chg="add">
        <pc:chgData name="Jo Claes" userId="d64208f3-0076-4064-b6ac-7d8ee9dc279f" providerId="ADAL" clId="{57E674EB-02C5-49FB-90E5-774597539920}" dt="2019-12-13T09:05:06.285" v="0"/>
        <pc:sldMkLst>
          <pc:docMk/>
          <pc:sldMk cId="1807284206" sldId="276"/>
        </pc:sldMkLst>
      </pc:sldChg>
      <pc:sldChg chg="add">
        <pc:chgData name="Jo Claes" userId="d64208f3-0076-4064-b6ac-7d8ee9dc279f" providerId="ADAL" clId="{57E674EB-02C5-49FB-90E5-774597539920}" dt="2019-12-13T09:05:06.285" v="0"/>
        <pc:sldMkLst>
          <pc:docMk/>
          <pc:sldMk cId="1524631815" sldId="278"/>
        </pc:sldMkLst>
      </pc:sldChg>
      <pc:sldChg chg="add">
        <pc:chgData name="Jo Claes" userId="d64208f3-0076-4064-b6ac-7d8ee9dc279f" providerId="ADAL" clId="{57E674EB-02C5-49FB-90E5-774597539920}" dt="2019-12-13T09:05:06.285" v="0"/>
        <pc:sldMkLst>
          <pc:docMk/>
          <pc:sldMk cId="3735229349" sldId="279"/>
        </pc:sldMkLst>
      </pc:sldChg>
      <pc:sldChg chg="add">
        <pc:chgData name="Jo Claes" userId="d64208f3-0076-4064-b6ac-7d8ee9dc279f" providerId="ADAL" clId="{57E674EB-02C5-49FB-90E5-774597539920}" dt="2019-12-13T09:05:06.285" v="0"/>
        <pc:sldMkLst>
          <pc:docMk/>
          <pc:sldMk cId="470877435" sldId="280"/>
        </pc:sldMkLst>
      </pc:sldChg>
      <pc:sldChg chg="add">
        <pc:chgData name="Jo Claes" userId="d64208f3-0076-4064-b6ac-7d8ee9dc279f" providerId="ADAL" clId="{57E674EB-02C5-49FB-90E5-774597539920}" dt="2019-12-13T09:05:06.285" v="0"/>
        <pc:sldMkLst>
          <pc:docMk/>
          <pc:sldMk cId="3092407068" sldId="281"/>
        </pc:sldMkLst>
      </pc:sldChg>
      <pc:sldChg chg="add">
        <pc:chgData name="Jo Claes" userId="d64208f3-0076-4064-b6ac-7d8ee9dc279f" providerId="ADAL" clId="{57E674EB-02C5-49FB-90E5-774597539920}" dt="2019-12-13T09:05:06.285" v="0"/>
        <pc:sldMkLst>
          <pc:docMk/>
          <pc:sldMk cId="2048359417" sldId="283"/>
        </pc:sldMkLst>
      </pc:sldChg>
      <pc:sldChg chg="add">
        <pc:chgData name="Jo Claes" userId="d64208f3-0076-4064-b6ac-7d8ee9dc279f" providerId="ADAL" clId="{57E674EB-02C5-49FB-90E5-774597539920}" dt="2019-12-13T09:05:06.285" v="0"/>
        <pc:sldMkLst>
          <pc:docMk/>
          <pc:sldMk cId="3240459826" sldId="284"/>
        </pc:sldMkLst>
      </pc:sldChg>
      <pc:sldChg chg="add">
        <pc:chgData name="Jo Claes" userId="d64208f3-0076-4064-b6ac-7d8ee9dc279f" providerId="ADAL" clId="{57E674EB-02C5-49FB-90E5-774597539920}" dt="2019-12-13T09:05:06.285" v="0"/>
        <pc:sldMkLst>
          <pc:docMk/>
          <pc:sldMk cId="2959437557" sldId="285"/>
        </pc:sldMkLst>
      </pc:sldChg>
      <pc:sldChg chg="add">
        <pc:chgData name="Jo Claes" userId="d64208f3-0076-4064-b6ac-7d8ee9dc279f" providerId="ADAL" clId="{57E674EB-02C5-49FB-90E5-774597539920}" dt="2019-12-13T09:05:06.285" v="0"/>
        <pc:sldMkLst>
          <pc:docMk/>
          <pc:sldMk cId="3224866358" sldId="286"/>
        </pc:sldMkLst>
      </pc:sldChg>
      <pc:sldChg chg="add">
        <pc:chgData name="Jo Claes" userId="d64208f3-0076-4064-b6ac-7d8ee9dc279f" providerId="ADAL" clId="{57E674EB-02C5-49FB-90E5-774597539920}" dt="2019-12-13T09:05:06.285" v="0"/>
        <pc:sldMkLst>
          <pc:docMk/>
          <pc:sldMk cId="1037696714" sldId="287"/>
        </pc:sldMkLst>
      </pc:sldChg>
      <pc:sldChg chg="add">
        <pc:chgData name="Jo Claes" userId="d64208f3-0076-4064-b6ac-7d8ee9dc279f" providerId="ADAL" clId="{57E674EB-02C5-49FB-90E5-774597539920}" dt="2019-12-13T09:05:06.285" v="0"/>
        <pc:sldMkLst>
          <pc:docMk/>
          <pc:sldMk cId="269112022" sldId="288"/>
        </pc:sldMkLst>
      </pc:sldChg>
      <pc:sldChg chg="add">
        <pc:chgData name="Jo Claes" userId="d64208f3-0076-4064-b6ac-7d8ee9dc279f" providerId="ADAL" clId="{57E674EB-02C5-49FB-90E5-774597539920}" dt="2019-12-13T09:05:06.285" v="0"/>
        <pc:sldMkLst>
          <pc:docMk/>
          <pc:sldMk cId="3665676944" sldId="289"/>
        </pc:sldMkLst>
      </pc:sldChg>
      <pc:sldChg chg="add">
        <pc:chgData name="Jo Claes" userId="d64208f3-0076-4064-b6ac-7d8ee9dc279f" providerId="ADAL" clId="{57E674EB-02C5-49FB-90E5-774597539920}" dt="2019-12-13T09:05:06.285" v="0"/>
        <pc:sldMkLst>
          <pc:docMk/>
          <pc:sldMk cId="3982200692" sldId="290"/>
        </pc:sldMkLst>
      </pc:sldChg>
      <pc:sldChg chg="add">
        <pc:chgData name="Jo Claes" userId="d64208f3-0076-4064-b6ac-7d8ee9dc279f" providerId="ADAL" clId="{57E674EB-02C5-49FB-90E5-774597539920}" dt="2019-12-13T09:05:06.285" v="0"/>
        <pc:sldMkLst>
          <pc:docMk/>
          <pc:sldMk cId="3509805990" sldId="291"/>
        </pc:sldMkLst>
      </pc:sldChg>
      <pc:sldChg chg="add">
        <pc:chgData name="Jo Claes" userId="d64208f3-0076-4064-b6ac-7d8ee9dc279f" providerId="ADAL" clId="{57E674EB-02C5-49FB-90E5-774597539920}" dt="2019-12-13T09:05:06.285" v="0"/>
        <pc:sldMkLst>
          <pc:docMk/>
          <pc:sldMk cId="2202270865" sldId="292"/>
        </pc:sldMkLst>
      </pc:sldChg>
      <pc:sldChg chg="add">
        <pc:chgData name="Jo Claes" userId="d64208f3-0076-4064-b6ac-7d8ee9dc279f" providerId="ADAL" clId="{57E674EB-02C5-49FB-90E5-774597539920}" dt="2019-12-13T09:05:06.285" v="0"/>
        <pc:sldMkLst>
          <pc:docMk/>
          <pc:sldMk cId="1952497016" sldId="295"/>
        </pc:sldMkLst>
      </pc:sldChg>
      <pc:sldChg chg="add">
        <pc:chgData name="Jo Claes" userId="d64208f3-0076-4064-b6ac-7d8ee9dc279f" providerId="ADAL" clId="{57E674EB-02C5-49FB-90E5-774597539920}" dt="2019-12-13T09:05:06.285" v="0"/>
        <pc:sldMkLst>
          <pc:docMk/>
          <pc:sldMk cId="1004857563" sldId="296"/>
        </pc:sldMkLst>
      </pc:sldChg>
      <pc:sldChg chg="add">
        <pc:chgData name="Jo Claes" userId="d64208f3-0076-4064-b6ac-7d8ee9dc279f" providerId="ADAL" clId="{57E674EB-02C5-49FB-90E5-774597539920}" dt="2019-12-13T09:05:06.285" v="0"/>
        <pc:sldMkLst>
          <pc:docMk/>
          <pc:sldMk cId="414754007" sldId="297"/>
        </pc:sldMkLst>
      </pc:sldChg>
      <pc:sldChg chg="add">
        <pc:chgData name="Jo Claes" userId="d64208f3-0076-4064-b6ac-7d8ee9dc279f" providerId="ADAL" clId="{57E674EB-02C5-49FB-90E5-774597539920}" dt="2019-12-13T09:05:06.285" v="0"/>
        <pc:sldMkLst>
          <pc:docMk/>
          <pc:sldMk cId="3273523282" sldId="298"/>
        </pc:sldMkLst>
      </pc:sldChg>
      <pc:sldChg chg="add">
        <pc:chgData name="Jo Claes" userId="d64208f3-0076-4064-b6ac-7d8ee9dc279f" providerId="ADAL" clId="{57E674EB-02C5-49FB-90E5-774597539920}" dt="2019-12-13T09:05:06.285" v="0"/>
        <pc:sldMkLst>
          <pc:docMk/>
          <pc:sldMk cId="649209780" sldId="299"/>
        </pc:sldMkLst>
      </pc:sldChg>
      <pc:sldChg chg="add">
        <pc:chgData name="Jo Claes" userId="d64208f3-0076-4064-b6ac-7d8ee9dc279f" providerId="ADAL" clId="{57E674EB-02C5-49FB-90E5-774597539920}" dt="2019-12-13T09:05:06.285" v="0"/>
        <pc:sldMkLst>
          <pc:docMk/>
          <pc:sldMk cId="2309271861" sldId="300"/>
        </pc:sldMkLst>
      </pc:sldChg>
      <pc:sldChg chg="add">
        <pc:chgData name="Jo Claes" userId="d64208f3-0076-4064-b6ac-7d8ee9dc279f" providerId="ADAL" clId="{57E674EB-02C5-49FB-90E5-774597539920}" dt="2019-12-13T09:05:06.285" v="0"/>
        <pc:sldMkLst>
          <pc:docMk/>
          <pc:sldMk cId="3462598859" sldId="301"/>
        </pc:sldMkLst>
      </pc:sldChg>
      <pc:sldChg chg="add">
        <pc:chgData name="Jo Claes" userId="d64208f3-0076-4064-b6ac-7d8ee9dc279f" providerId="ADAL" clId="{57E674EB-02C5-49FB-90E5-774597539920}" dt="2019-12-13T09:05:06.285" v="0"/>
        <pc:sldMkLst>
          <pc:docMk/>
          <pc:sldMk cId="126360183" sldId="302"/>
        </pc:sldMkLst>
      </pc:sldChg>
      <pc:sldChg chg="add">
        <pc:chgData name="Jo Claes" userId="d64208f3-0076-4064-b6ac-7d8ee9dc279f" providerId="ADAL" clId="{57E674EB-02C5-49FB-90E5-774597539920}" dt="2019-12-13T09:05:06.285" v="0"/>
        <pc:sldMkLst>
          <pc:docMk/>
          <pc:sldMk cId="3418624332" sldId="303"/>
        </pc:sldMkLst>
      </pc:sldChg>
      <pc:sldChg chg="add">
        <pc:chgData name="Jo Claes" userId="d64208f3-0076-4064-b6ac-7d8ee9dc279f" providerId="ADAL" clId="{57E674EB-02C5-49FB-90E5-774597539920}" dt="2019-12-13T09:05:06.285" v="0"/>
        <pc:sldMkLst>
          <pc:docMk/>
          <pc:sldMk cId="1900950555" sldId="304"/>
        </pc:sldMkLst>
      </pc:sldChg>
      <pc:sldChg chg="add">
        <pc:chgData name="Jo Claes" userId="d64208f3-0076-4064-b6ac-7d8ee9dc279f" providerId="ADAL" clId="{57E674EB-02C5-49FB-90E5-774597539920}" dt="2019-12-13T09:05:06.285" v="0"/>
        <pc:sldMkLst>
          <pc:docMk/>
          <pc:sldMk cId="1572262711" sldId="305"/>
        </pc:sldMkLst>
      </pc:sldChg>
      <pc:sldChg chg="add">
        <pc:chgData name="Jo Claes" userId="d64208f3-0076-4064-b6ac-7d8ee9dc279f" providerId="ADAL" clId="{57E674EB-02C5-49FB-90E5-774597539920}" dt="2019-12-13T09:05:06.285" v="0"/>
        <pc:sldMkLst>
          <pc:docMk/>
          <pc:sldMk cId="1883321586" sldId="306"/>
        </pc:sldMkLst>
      </pc:sldChg>
      <pc:sldChg chg="add">
        <pc:chgData name="Jo Claes" userId="d64208f3-0076-4064-b6ac-7d8ee9dc279f" providerId="ADAL" clId="{57E674EB-02C5-49FB-90E5-774597539920}" dt="2019-12-13T09:05:06.285" v="0"/>
        <pc:sldMkLst>
          <pc:docMk/>
          <pc:sldMk cId="204807048" sldId="307"/>
        </pc:sldMkLst>
      </pc:sldChg>
      <pc:sldChg chg="add">
        <pc:chgData name="Jo Claes" userId="d64208f3-0076-4064-b6ac-7d8ee9dc279f" providerId="ADAL" clId="{57E674EB-02C5-49FB-90E5-774597539920}" dt="2019-12-13T09:05:06.285" v="0"/>
        <pc:sldMkLst>
          <pc:docMk/>
          <pc:sldMk cId="3758367436" sldId="308"/>
        </pc:sldMkLst>
      </pc:sldChg>
      <pc:sldChg chg="add">
        <pc:chgData name="Jo Claes" userId="d64208f3-0076-4064-b6ac-7d8ee9dc279f" providerId="ADAL" clId="{57E674EB-02C5-49FB-90E5-774597539920}" dt="2019-12-13T09:05:06.285" v="0"/>
        <pc:sldMkLst>
          <pc:docMk/>
          <pc:sldMk cId="2539017398" sldId="309"/>
        </pc:sldMkLst>
      </pc:sldChg>
      <pc:sldChg chg="add">
        <pc:chgData name="Jo Claes" userId="d64208f3-0076-4064-b6ac-7d8ee9dc279f" providerId="ADAL" clId="{57E674EB-02C5-49FB-90E5-774597539920}" dt="2019-12-13T09:05:06.285" v="0"/>
        <pc:sldMkLst>
          <pc:docMk/>
          <pc:sldMk cId="1663694202" sldId="310"/>
        </pc:sldMkLst>
      </pc:sldChg>
      <pc:sldChg chg="add">
        <pc:chgData name="Jo Claes" userId="d64208f3-0076-4064-b6ac-7d8ee9dc279f" providerId="ADAL" clId="{57E674EB-02C5-49FB-90E5-774597539920}" dt="2019-12-13T09:05:06.285" v="0"/>
        <pc:sldMkLst>
          <pc:docMk/>
          <pc:sldMk cId="1650129945" sldId="312"/>
        </pc:sldMkLst>
      </pc:sldChg>
      <pc:sldChg chg="add">
        <pc:chgData name="Jo Claes" userId="d64208f3-0076-4064-b6ac-7d8ee9dc279f" providerId="ADAL" clId="{57E674EB-02C5-49FB-90E5-774597539920}" dt="2019-12-13T09:05:06.285" v="0"/>
        <pc:sldMkLst>
          <pc:docMk/>
          <pc:sldMk cId="252654537" sldId="313"/>
        </pc:sldMkLst>
      </pc:sldChg>
      <pc:sldChg chg="add">
        <pc:chgData name="Jo Claes" userId="d64208f3-0076-4064-b6ac-7d8ee9dc279f" providerId="ADAL" clId="{57E674EB-02C5-49FB-90E5-774597539920}" dt="2019-12-13T09:05:06.285" v="0"/>
        <pc:sldMkLst>
          <pc:docMk/>
          <pc:sldMk cId="2560205043" sldId="327"/>
        </pc:sldMkLst>
      </pc:sldChg>
      <pc:sldChg chg="add">
        <pc:chgData name="Jo Claes" userId="d64208f3-0076-4064-b6ac-7d8ee9dc279f" providerId="ADAL" clId="{57E674EB-02C5-49FB-90E5-774597539920}" dt="2019-12-13T09:05:06.285" v="0"/>
        <pc:sldMkLst>
          <pc:docMk/>
          <pc:sldMk cId="3065739759" sldId="328"/>
        </pc:sldMkLst>
      </pc:sldChg>
      <pc:sldChg chg="add">
        <pc:chgData name="Jo Claes" userId="d64208f3-0076-4064-b6ac-7d8ee9dc279f" providerId="ADAL" clId="{57E674EB-02C5-49FB-90E5-774597539920}" dt="2019-12-13T09:05:06.285" v="0"/>
        <pc:sldMkLst>
          <pc:docMk/>
          <pc:sldMk cId="3976155316" sldId="329"/>
        </pc:sldMkLst>
      </pc:sldChg>
      <pc:sldChg chg="add">
        <pc:chgData name="Jo Claes" userId="d64208f3-0076-4064-b6ac-7d8ee9dc279f" providerId="ADAL" clId="{57E674EB-02C5-49FB-90E5-774597539920}" dt="2019-12-13T09:05:06.285" v="0"/>
        <pc:sldMkLst>
          <pc:docMk/>
          <pc:sldMk cId="814096999" sldId="330"/>
        </pc:sldMkLst>
      </pc:sldChg>
      <pc:sldChg chg="add">
        <pc:chgData name="Jo Claes" userId="d64208f3-0076-4064-b6ac-7d8ee9dc279f" providerId="ADAL" clId="{57E674EB-02C5-49FB-90E5-774597539920}" dt="2019-12-13T09:05:06.285" v="0"/>
        <pc:sldMkLst>
          <pc:docMk/>
          <pc:sldMk cId="341238593" sldId="331"/>
        </pc:sldMkLst>
      </pc:sldChg>
      <pc:sldChg chg="add">
        <pc:chgData name="Jo Claes" userId="d64208f3-0076-4064-b6ac-7d8ee9dc279f" providerId="ADAL" clId="{57E674EB-02C5-49FB-90E5-774597539920}" dt="2019-12-13T09:05:06.285" v="0"/>
        <pc:sldMkLst>
          <pc:docMk/>
          <pc:sldMk cId="3020564243" sldId="332"/>
        </pc:sldMkLst>
      </pc:sldChg>
      <pc:sldChg chg="add">
        <pc:chgData name="Jo Claes" userId="d64208f3-0076-4064-b6ac-7d8ee9dc279f" providerId="ADAL" clId="{57E674EB-02C5-49FB-90E5-774597539920}" dt="2019-12-13T09:05:06.285" v="0"/>
        <pc:sldMkLst>
          <pc:docMk/>
          <pc:sldMk cId="3097307454" sldId="333"/>
        </pc:sldMkLst>
      </pc:sldChg>
      <pc:sldChg chg="add">
        <pc:chgData name="Jo Claes" userId="d64208f3-0076-4064-b6ac-7d8ee9dc279f" providerId="ADAL" clId="{57E674EB-02C5-49FB-90E5-774597539920}" dt="2019-12-13T09:05:06.285" v="0"/>
        <pc:sldMkLst>
          <pc:docMk/>
          <pc:sldMk cId="2955362619" sldId="335"/>
        </pc:sldMkLst>
      </pc:sldChg>
      <pc:sldChg chg="add">
        <pc:chgData name="Jo Claes" userId="d64208f3-0076-4064-b6ac-7d8ee9dc279f" providerId="ADAL" clId="{57E674EB-02C5-49FB-90E5-774597539920}" dt="2019-12-13T09:05:06.285" v="0"/>
        <pc:sldMkLst>
          <pc:docMk/>
          <pc:sldMk cId="3550566755" sldId="339"/>
        </pc:sldMkLst>
      </pc:sldChg>
      <pc:sldChg chg="add">
        <pc:chgData name="Jo Claes" userId="d64208f3-0076-4064-b6ac-7d8ee9dc279f" providerId="ADAL" clId="{57E674EB-02C5-49FB-90E5-774597539920}" dt="2019-12-13T09:05:06.285" v="0"/>
        <pc:sldMkLst>
          <pc:docMk/>
          <pc:sldMk cId="2519522300" sldId="346"/>
        </pc:sldMkLst>
      </pc:sldChg>
      <pc:sldChg chg="add">
        <pc:chgData name="Jo Claes" userId="d64208f3-0076-4064-b6ac-7d8ee9dc279f" providerId="ADAL" clId="{57E674EB-02C5-49FB-90E5-774597539920}" dt="2019-12-13T09:05:06.285" v="0"/>
        <pc:sldMkLst>
          <pc:docMk/>
          <pc:sldMk cId="3924669310" sldId="348"/>
        </pc:sldMkLst>
      </pc:sldChg>
      <pc:sldChg chg="add">
        <pc:chgData name="Jo Claes" userId="d64208f3-0076-4064-b6ac-7d8ee9dc279f" providerId="ADAL" clId="{57E674EB-02C5-49FB-90E5-774597539920}" dt="2019-12-13T09:05:06.285" v="0"/>
        <pc:sldMkLst>
          <pc:docMk/>
          <pc:sldMk cId="208897914" sldId="354"/>
        </pc:sldMkLst>
      </pc:sldChg>
      <pc:sldChg chg="add">
        <pc:chgData name="Jo Claes" userId="d64208f3-0076-4064-b6ac-7d8ee9dc279f" providerId="ADAL" clId="{57E674EB-02C5-49FB-90E5-774597539920}" dt="2019-12-13T09:05:06.285" v="0"/>
        <pc:sldMkLst>
          <pc:docMk/>
          <pc:sldMk cId="1940017314" sldId="355"/>
        </pc:sldMkLst>
      </pc:sldChg>
      <pc:sldChg chg="add">
        <pc:chgData name="Jo Claes" userId="d64208f3-0076-4064-b6ac-7d8ee9dc279f" providerId="ADAL" clId="{57E674EB-02C5-49FB-90E5-774597539920}" dt="2019-12-13T09:05:06.285" v="0"/>
        <pc:sldMkLst>
          <pc:docMk/>
          <pc:sldMk cId="1265551392" sldId="356"/>
        </pc:sldMkLst>
      </pc:sldChg>
      <pc:sldChg chg="add">
        <pc:chgData name="Jo Claes" userId="d64208f3-0076-4064-b6ac-7d8ee9dc279f" providerId="ADAL" clId="{57E674EB-02C5-49FB-90E5-774597539920}" dt="2019-12-13T09:05:06.285" v="0"/>
        <pc:sldMkLst>
          <pc:docMk/>
          <pc:sldMk cId="3860284896" sldId="357"/>
        </pc:sldMkLst>
      </pc:sldChg>
      <pc:sldChg chg="add">
        <pc:chgData name="Jo Claes" userId="d64208f3-0076-4064-b6ac-7d8ee9dc279f" providerId="ADAL" clId="{57E674EB-02C5-49FB-90E5-774597539920}" dt="2019-12-13T09:05:06.285" v="0"/>
        <pc:sldMkLst>
          <pc:docMk/>
          <pc:sldMk cId="3032652420" sldId="359"/>
        </pc:sldMkLst>
      </pc:sldChg>
      <pc:sldChg chg="add">
        <pc:chgData name="Jo Claes" userId="d64208f3-0076-4064-b6ac-7d8ee9dc279f" providerId="ADAL" clId="{57E674EB-02C5-49FB-90E5-774597539920}" dt="2019-12-13T09:05:06.285" v="0"/>
        <pc:sldMkLst>
          <pc:docMk/>
          <pc:sldMk cId="3837331120" sldId="360"/>
        </pc:sldMkLst>
      </pc:sldChg>
      <pc:sldChg chg="add">
        <pc:chgData name="Jo Claes" userId="d64208f3-0076-4064-b6ac-7d8ee9dc279f" providerId="ADAL" clId="{57E674EB-02C5-49FB-90E5-774597539920}" dt="2019-12-13T09:05:06.285" v="0"/>
        <pc:sldMkLst>
          <pc:docMk/>
          <pc:sldMk cId="1036478698" sldId="361"/>
        </pc:sldMkLst>
      </pc:sldChg>
      <pc:sldChg chg="add">
        <pc:chgData name="Jo Claes" userId="d64208f3-0076-4064-b6ac-7d8ee9dc279f" providerId="ADAL" clId="{57E674EB-02C5-49FB-90E5-774597539920}" dt="2019-12-13T09:05:06.285" v="0"/>
        <pc:sldMkLst>
          <pc:docMk/>
          <pc:sldMk cId="3198928485" sldId="362"/>
        </pc:sldMkLst>
      </pc:sldChg>
      <pc:sldChg chg="add">
        <pc:chgData name="Jo Claes" userId="d64208f3-0076-4064-b6ac-7d8ee9dc279f" providerId="ADAL" clId="{57E674EB-02C5-49FB-90E5-774597539920}" dt="2019-12-13T09:05:06.285" v="0"/>
        <pc:sldMkLst>
          <pc:docMk/>
          <pc:sldMk cId="1943066171" sldId="363"/>
        </pc:sldMkLst>
      </pc:sldChg>
      <pc:sldChg chg="add">
        <pc:chgData name="Jo Claes" userId="d64208f3-0076-4064-b6ac-7d8ee9dc279f" providerId="ADAL" clId="{57E674EB-02C5-49FB-90E5-774597539920}" dt="2019-12-13T09:05:06.285" v="0"/>
        <pc:sldMkLst>
          <pc:docMk/>
          <pc:sldMk cId="3099880670" sldId="365"/>
        </pc:sldMkLst>
      </pc:sldChg>
      <pc:sldChg chg="add">
        <pc:chgData name="Jo Claes" userId="d64208f3-0076-4064-b6ac-7d8ee9dc279f" providerId="ADAL" clId="{57E674EB-02C5-49FB-90E5-774597539920}" dt="2019-12-13T09:05:06.285" v="0"/>
        <pc:sldMkLst>
          <pc:docMk/>
          <pc:sldMk cId="2038141982" sldId="366"/>
        </pc:sldMkLst>
      </pc:sldChg>
      <pc:sldChg chg="add">
        <pc:chgData name="Jo Claes" userId="d64208f3-0076-4064-b6ac-7d8ee9dc279f" providerId="ADAL" clId="{57E674EB-02C5-49FB-90E5-774597539920}" dt="2019-12-13T09:05:06.285" v="0"/>
        <pc:sldMkLst>
          <pc:docMk/>
          <pc:sldMk cId="1960903246" sldId="367"/>
        </pc:sldMkLst>
      </pc:sldChg>
      <pc:sldChg chg="add">
        <pc:chgData name="Jo Claes" userId="d64208f3-0076-4064-b6ac-7d8ee9dc279f" providerId="ADAL" clId="{57E674EB-02C5-49FB-90E5-774597539920}" dt="2019-12-13T09:05:06.285" v="0"/>
        <pc:sldMkLst>
          <pc:docMk/>
          <pc:sldMk cId="2121186472" sldId="372"/>
        </pc:sldMkLst>
      </pc:sldChg>
      <pc:sldChg chg="add">
        <pc:chgData name="Jo Claes" userId="d64208f3-0076-4064-b6ac-7d8ee9dc279f" providerId="ADAL" clId="{57E674EB-02C5-49FB-90E5-774597539920}" dt="2019-12-13T09:05:06.285" v="0"/>
        <pc:sldMkLst>
          <pc:docMk/>
          <pc:sldMk cId="1994369741" sldId="373"/>
        </pc:sldMkLst>
      </pc:sldChg>
      <pc:sldChg chg="add">
        <pc:chgData name="Jo Claes" userId="d64208f3-0076-4064-b6ac-7d8ee9dc279f" providerId="ADAL" clId="{57E674EB-02C5-49FB-90E5-774597539920}" dt="2019-12-13T09:05:06.285" v="0"/>
        <pc:sldMkLst>
          <pc:docMk/>
          <pc:sldMk cId="96497427" sldId="374"/>
        </pc:sldMkLst>
      </pc:sldChg>
      <pc:sldChg chg="add">
        <pc:chgData name="Jo Claes" userId="d64208f3-0076-4064-b6ac-7d8ee9dc279f" providerId="ADAL" clId="{57E674EB-02C5-49FB-90E5-774597539920}" dt="2019-12-13T09:05:06.285" v="0"/>
        <pc:sldMkLst>
          <pc:docMk/>
          <pc:sldMk cId="1871650423" sldId="375"/>
        </pc:sldMkLst>
      </pc:sldChg>
      <pc:sldChg chg="add">
        <pc:chgData name="Jo Claes" userId="d64208f3-0076-4064-b6ac-7d8ee9dc279f" providerId="ADAL" clId="{57E674EB-02C5-49FB-90E5-774597539920}" dt="2019-12-13T09:05:06.285" v="0"/>
        <pc:sldMkLst>
          <pc:docMk/>
          <pc:sldMk cId="3993327308" sldId="376"/>
        </pc:sldMkLst>
      </pc:sldChg>
      <pc:sldChg chg="add">
        <pc:chgData name="Jo Claes" userId="d64208f3-0076-4064-b6ac-7d8ee9dc279f" providerId="ADAL" clId="{57E674EB-02C5-49FB-90E5-774597539920}" dt="2019-12-13T09:05:06.285" v="0"/>
        <pc:sldMkLst>
          <pc:docMk/>
          <pc:sldMk cId="1744565053" sldId="377"/>
        </pc:sldMkLst>
      </pc:sldChg>
      <pc:sldChg chg="add">
        <pc:chgData name="Jo Claes" userId="d64208f3-0076-4064-b6ac-7d8ee9dc279f" providerId="ADAL" clId="{57E674EB-02C5-49FB-90E5-774597539920}" dt="2019-12-13T09:05:06.285" v="0"/>
        <pc:sldMkLst>
          <pc:docMk/>
          <pc:sldMk cId="2111973839" sldId="378"/>
        </pc:sldMkLst>
      </pc:sldChg>
      <pc:sldChg chg="add">
        <pc:chgData name="Jo Claes" userId="d64208f3-0076-4064-b6ac-7d8ee9dc279f" providerId="ADAL" clId="{57E674EB-02C5-49FB-90E5-774597539920}" dt="2019-12-13T09:05:06.285" v="0"/>
        <pc:sldMkLst>
          <pc:docMk/>
          <pc:sldMk cId="325700742" sldId="379"/>
        </pc:sldMkLst>
      </pc:sldChg>
      <pc:sldChg chg="add">
        <pc:chgData name="Jo Claes" userId="d64208f3-0076-4064-b6ac-7d8ee9dc279f" providerId="ADAL" clId="{57E674EB-02C5-49FB-90E5-774597539920}" dt="2019-12-13T09:05:06.285" v="0"/>
        <pc:sldMkLst>
          <pc:docMk/>
          <pc:sldMk cId="4202241856" sldId="380"/>
        </pc:sldMkLst>
      </pc:sldChg>
      <pc:sldChg chg="add">
        <pc:chgData name="Jo Claes" userId="d64208f3-0076-4064-b6ac-7d8ee9dc279f" providerId="ADAL" clId="{57E674EB-02C5-49FB-90E5-774597539920}" dt="2019-12-13T09:05:06.285" v="0"/>
        <pc:sldMkLst>
          <pc:docMk/>
          <pc:sldMk cId="3842406730" sldId="381"/>
        </pc:sldMkLst>
      </pc:sldChg>
      <pc:sldChg chg="add">
        <pc:chgData name="Jo Claes" userId="d64208f3-0076-4064-b6ac-7d8ee9dc279f" providerId="ADAL" clId="{57E674EB-02C5-49FB-90E5-774597539920}" dt="2019-12-13T09:05:06.285" v="0"/>
        <pc:sldMkLst>
          <pc:docMk/>
          <pc:sldMk cId="763096453" sldId="382"/>
        </pc:sldMkLst>
      </pc:sldChg>
      <pc:sldChg chg="add">
        <pc:chgData name="Jo Claes" userId="d64208f3-0076-4064-b6ac-7d8ee9dc279f" providerId="ADAL" clId="{57E674EB-02C5-49FB-90E5-774597539920}" dt="2019-12-13T09:05:06.285" v="0"/>
        <pc:sldMkLst>
          <pc:docMk/>
          <pc:sldMk cId="654590293" sldId="384"/>
        </pc:sldMkLst>
      </pc:sldChg>
      <pc:sldChg chg="add">
        <pc:chgData name="Jo Claes" userId="d64208f3-0076-4064-b6ac-7d8ee9dc279f" providerId="ADAL" clId="{57E674EB-02C5-49FB-90E5-774597539920}" dt="2019-12-13T09:05:06.285" v="0"/>
        <pc:sldMkLst>
          <pc:docMk/>
          <pc:sldMk cId="1184345585" sldId="385"/>
        </pc:sldMkLst>
      </pc:sldChg>
      <pc:sldChg chg="add">
        <pc:chgData name="Jo Claes" userId="d64208f3-0076-4064-b6ac-7d8ee9dc279f" providerId="ADAL" clId="{57E674EB-02C5-49FB-90E5-774597539920}" dt="2019-12-13T09:05:06.285" v="0"/>
        <pc:sldMkLst>
          <pc:docMk/>
          <pc:sldMk cId="1760187137" sldId="386"/>
        </pc:sldMkLst>
      </pc:sldChg>
      <pc:sldChg chg="add">
        <pc:chgData name="Jo Claes" userId="d64208f3-0076-4064-b6ac-7d8ee9dc279f" providerId="ADAL" clId="{57E674EB-02C5-49FB-90E5-774597539920}" dt="2019-12-13T09:05:06.285" v="0"/>
        <pc:sldMkLst>
          <pc:docMk/>
          <pc:sldMk cId="2763523952" sldId="387"/>
        </pc:sldMkLst>
      </pc:sldChg>
      <pc:sldChg chg="add">
        <pc:chgData name="Jo Claes" userId="d64208f3-0076-4064-b6ac-7d8ee9dc279f" providerId="ADAL" clId="{57E674EB-02C5-49FB-90E5-774597539920}" dt="2019-12-13T09:05:06.285" v="0"/>
        <pc:sldMkLst>
          <pc:docMk/>
          <pc:sldMk cId="763743083" sldId="388"/>
        </pc:sldMkLst>
      </pc:sldChg>
      <pc:sldChg chg="add">
        <pc:chgData name="Jo Claes" userId="d64208f3-0076-4064-b6ac-7d8ee9dc279f" providerId="ADAL" clId="{57E674EB-02C5-49FB-90E5-774597539920}" dt="2019-12-13T09:05:06.285" v="0"/>
        <pc:sldMkLst>
          <pc:docMk/>
          <pc:sldMk cId="4189160355" sldId="390"/>
        </pc:sldMkLst>
      </pc:sldChg>
      <pc:sldChg chg="add">
        <pc:chgData name="Jo Claes" userId="d64208f3-0076-4064-b6ac-7d8ee9dc279f" providerId="ADAL" clId="{57E674EB-02C5-49FB-90E5-774597539920}" dt="2019-12-13T09:05:06.285" v="0"/>
        <pc:sldMkLst>
          <pc:docMk/>
          <pc:sldMk cId="3302331755" sldId="391"/>
        </pc:sldMkLst>
      </pc:sldChg>
      <pc:sldChg chg="add">
        <pc:chgData name="Jo Claes" userId="d64208f3-0076-4064-b6ac-7d8ee9dc279f" providerId="ADAL" clId="{57E674EB-02C5-49FB-90E5-774597539920}" dt="2019-12-13T09:05:06.285" v="0"/>
        <pc:sldMkLst>
          <pc:docMk/>
          <pc:sldMk cId="4104138246" sldId="392"/>
        </pc:sldMkLst>
      </pc:sldChg>
      <pc:sldChg chg="add">
        <pc:chgData name="Jo Claes" userId="d64208f3-0076-4064-b6ac-7d8ee9dc279f" providerId="ADAL" clId="{57E674EB-02C5-49FB-90E5-774597539920}" dt="2019-12-13T09:05:06.285" v="0"/>
        <pc:sldMkLst>
          <pc:docMk/>
          <pc:sldMk cId="3028708622" sldId="393"/>
        </pc:sldMkLst>
      </pc:sldChg>
      <pc:sldChg chg="add">
        <pc:chgData name="Jo Claes" userId="d64208f3-0076-4064-b6ac-7d8ee9dc279f" providerId="ADAL" clId="{57E674EB-02C5-49FB-90E5-774597539920}" dt="2019-12-13T09:05:06.285" v="0"/>
        <pc:sldMkLst>
          <pc:docMk/>
          <pc:sldMk cId="357195063" sldId="394"/>
        </pc:sldMkLst>
      </pc:sldChg>
      <pc:sldChg chg="add">
        <pc:chgData name="Jo Claes" userId="d64208f3-0076-4064-b6ac-7d8ee9dc279f" providerId="ADAL" clId="{57E674EB-02C5-49FB-90E5-774597539920}" dt="2019-12-13T09:05:06.285" v="0"/>
        <pc:sldMkLst>
          <pc:docMk/>
          <pc:sldMk cId="74358931" sldId="395"/>
        </pc:sldMkLst>
      </pc:sldChg>
      <pc:sldChg chg="add">
        <pc:chgData name="Jo Claes" userId="d64208f3-0076-4064-b6ac-7d8ee9dc279f" providerId="ADAL" clId="{57E674EB-02C5-49FB-90E5-774597539920}" dt="2019-12-13T09:05:06.285" v="0"/>
        <pc:sldMkLst>
          <pc:docMk/>
          <pc:sldMk cId="2514501609" sldId="396"/>
        </pc:sldMkLst>
      </pc:sldChg>
      <pc:sldChg chg="add">
        <pc:chgData name="Jo Claes" userId="d64208f3-0076-4064-b6ac-7d8ee9dc279f" providerId="ADAL" clId="{57E674EB-02C5-49FB-90E5-774597539920}" dt="2019-12-13T09:05:06.285" v="0"/>
        <pc:sldMkLst>
          <pc:docMk/>
          <pc:sldMk cId="1745031129" sldId="397"/>
        </pc:sldMkLst>
      </pc:sldChg>
      <pc:sldChg chg="add">
        <pc:chgData name="Jo Claes" userId="d64208f3-0076-4064-b6ac-7d8ee9dc279f" providerId="ADAL" clId="{57E674EB-02C5-49FB-90E5-774597539920}" dt="2019-12-13T09:05:06.285" v="0"/>
        <pc:sldMkLst>
          <pc:docMk/>
          <pc:sldMk cId="679459488" sldId="398"/>
        </pc:sldMkLst>
      </pc:sldChg>
      <pc:sldChg chg="add">
        <pc:chgData name="Jo Claes" userId="d64208f3-0076-4064-b6ac-7d8ee9dc279f" providerId="ADAL" clId="{57E674EB-02C5-49FB-90E5-774597539920}" dt="2019-12-13T09:05:06.285" v="0"/>
        <pc:sldMkLst>
          <pc:docMk/>
          <pc:sldMk cId="425334145" sldId="399"/>
        </pc:sldMkLst>
      </pc:sldChg>
      <pc:sldChg chg="add">
        <pc:chgData name="Jo Claes" userId="d64208f3-0076-4064-b6ac-7d8ee9dc279f" providerId="ADAL" clId="{57E674EB-02C5-49FB-90E5-774597539920}" dt="2019-12-13T09:05:06.285" v="0"/>
        <pc:sldMkLst>
          <pc:docMk/>
          <pc:sldMk cId="2323263466" sldId="400"/>
        </pc:sldMkLst>
      </pc:sldChg>
      <pc:sldChg chg="add">
        <pc:chgData name="Jo Claes" userId="d64208f3-0076-4064-b6ac-7d8ee9dc279f" providerId="ADAL" clId="{57E674EB-02C5-49FB-90E5-774597539920}" dt="2019-12-13T09:05:06.285" v="0"/>
        <pc:sldMkLst>
          <pc:docMk/>
          <pc:sldMk cId="3385391317" sldId="401"/>
        </pc:sldMkLst>
      </pc:sldChg>
      <pc:sldChg chg="add">
        <pc:chgData name="Jo Claes" userId="d64208f3-0076-4064-b6ac-7d8ee9dc279f" providerId="ADAL" clId="{57E674EB-02C5-49FB-90E5-774597539920}" dt="2019-12-13T09:05:06.285" v="0"/>
        <pc:sldMkLst>
          <pc:docMk/>
          <pc:sldMk cId="2913351730" sldId="402"/>
        </pc:sldMkLst>
      </pc:sldChg>
      <pc:sldChg chg="add">
        <pc:chgData name="Jo Claes" userId="d64208f3-0076-4064-b6ac-7d8ee9dc279f" providerId="ADAL" clId="{57E674EB-02C5-49FB-90E5-774597539920}" dt="2019-12-13T09:05:06.285" v="0"/>
        <pc:sldMkLst>
          <pc:docMk/>
          <pc:sldMk cId="2049053010" sldId="403"/>
        </pc:sldMkLst>
      </pc:sldChg>
      <pc:sldChg chg="add">
        <pc:chgData name="Jo Claes" userId="d64208f3-0076-4064-b6ac-7d8ee9dc279f" providerId="ADAL" clId="{57E674EB-02C5-49FB-90E5-774597539920}" dt="2019-12-13T09:05:06.285" v="0"/>
        <pc:sldMkLst>
          <pc:docMk/>
          <pc:sldMk cId="1979771213" sldId="404"/>
        </pc:sldMkLst>
      </pc:sldChg>
      <pc:sldChg chg="add">
        <pc:chgData name="Jo Claes" userId="d64208f3-0076-4064-b6ac-7d8ee9dc279f" providerId="ADAL" clId="{57E674EB-02C5-49FB-90E5-774597539920}" dt="2019-12-13T09:05:06.285" v="0"/>
        <pc:sldMkLst>
          <pc:docMk/>
          <pc:sldMk cId="3837240020" sldId="406"/>
        </pc:sldMkLst>
      </pc:sldChg>
      <pc:sldChg chg="add">
        <pc:chgData name="Jo Claes" userId="d64208f3-0076-4064-b6ac-7d8ee9dc279f" providerId="ADAL" clId="{57E674EB-02C5-49FB-90E5-774597539920}" dt="2019-12-13T09:05:06.285" v="0"/>
        <pc:sldMkLst>
          <pc:docMk/>
          <pc:sldMk cId="1654730991" sldId="407"/>
        </pc:sldMkLst>
      </pc:sldChg>
      <pc:sldChg chg="add">
        <pc:chgData name="Jo Claes" userId="d64208f3-0076-4064-b6ac-7d8ee9dc279f" providerId="ADAL" clId="{57E674EB-02C5-49FB-90E5-774597539920}" dt="2019-12-13T09:05:06.285" v="0"/>
        <pc:sldMkLst>
          <pc:docMk/>
          <pc:sldMk cId="2355871985" sldId="408"/>
        </pc:sldMkLst>
      </pc:sldChg>
      <pc:sldChg chg="add">
        <pc:chgData name="Jo Claes" userId="d64208f3-0076-4064-b6ac-7d8ee9dc279f" providerId="ADAL" clId="{57E674EB-02C5-49FB-90E5-774597539920}" dt="2019-12-13T09:05:06.285" v="0"/>
        <pc:sldMkLst>
          <pc:docMk/>
          <pc:sldMk cId="237763363" sldId="409"/>
        </pc:sldMkLst>
      </pc:sldChg>
      <pc:sldChg chg="add">
        <pc:chgData name="Jo Claes" userId="d64208f3-0076-4064-b6ac-7d8ee9dc279f" providerId="ADAL" clId="{57E674EB-02C5-49FB-90E5-774597539920}" dt="2019-12-13T09:05:06.285" v="0"/>
        <pc:sldMkLst>
          <pc:docMk/>
          <pc:sldMk cId="1627480726" sldId="410"/>
        </pc:sldMkLst>
      </pc:sldChg>
      <pc:sldChg chg="add">
        <pc:chgData name="Jo Claes" userId="d64208f3-0076-4064-b6ac-7d8ee9dc279f" providerId="ADAL" clId="{57E674EB-02C5-49FB-90E5-774597539920}" dt="2019-12-13T09:05:06.285" v="0"/>
        <pc:sldMkLst>
          <pc:docMk/>
          <pc:sldMk cId="991949499" sldId="411"/>
        </pc:sldMkLst>
      </pc:sldChg>
      <pc:sldChg chg="add">
        <pc:chgData name="Jo Claes" userId="d64208f3-0076-4064-b6ac-7d8ee9dc279f" providerId="ADAL" clId="{57E674EB-02C5-49FB-90E5-774597539920}" dt="2019-12-13T09:05:06.285" v="0"/>
        <pc:sldMkLst>
          <pc:docMk/>
          <pc:sldMk cId="665947047" sldId="412"/>
        </pc:sldMkLst>
      </pc:sldChg>
      <pc:sldChg chg="add">
        <pc:chgData name="Jo Claes" userId="d64208f3-0076-4064-b6ac-7d8ee9dc279f" providerId="ADAL" clId="{57E674EB-02C5-49FB-90E5-774597539920}" dt="2019-12-13T09:05:06.285" v="0"/>
        <pc:sldMkLst>
          <pc:docMk/>
          <pc:sldMk cId="807549565" sldId="413"/>
        </pc:sldMkLst>
      </pc:sldChg>
      <pc:sldChg chg="add">
        <pc:chgData name="Jo Claes" userId="d64208f3-0076-4064-b6ac-7d8ee9dc279f" providerId="ADAL" clId="{57E674EB-02C5-49FB-90E5-774597539920}" dt="2019-12-13T09:05:06.285" v="0"/>
        <pc:sldMkLst>
          <pc:docMk/>
          <pc:sldMk cId="2870555977" sldId="414"/>
        </pc:sldMkLst>
      </pc:sldChg>
      <pc:sldChg chg="add">
        <pc:chgData name="Jo Claes" userId="d64208f3-0076-4064-b6ac-7d8ee9dc279f" providerId="ADAL" clId="{57E674EB-02C5-49FB-90E5-774597539920}" dt="2019-12-13T09:05:06.285" v="0"/>
        <pc:sldMkLst>
          <pc:docMk/>
          <pc:sldMk cId="3350439670" sldId="415"/>
        </pc:sldMkLst>
      </pc:sldChg>
      <pc:sldChg chg="add">
        <pc:chgData name="Jo Claes" userId="d64208f3-0076-4064-b6ac-7d8ee9dc279f" providerId="ADAL" clId="{57E674EB-02C5-49FB-90E5-774597539920}" dt="2019-12-13T09:05:06.285" v="0"/>
        <pc:sldMkLst>
          <pc:docMk/>
          <pc:sldMk cId="2978201008" sldId="416"/>
        </pc:sldMkLst>
      </pc:sldChg>
      <pc:sldChg chg="add">
        <pc:chgData name="Jo Claes" userId="d64208f3-0076-4064-b6ac-7d8ee9dc279f" providerId="ADAL" clId="{57E674EB-02C5-49FB-90E5-774597539920}" dt="2019-12-13T09:05:06.285" v="0"/>
        <pc:sldMkLst>
          <pc:docMk/>
          <pc:sldMk cId="1603142473" sldId="417"/>
        </pc:sldMkLst>
      </pc:sldChg>
      <pc:sldChg chg="add">
        <pc:chgData name="Jo Claes" userId="d64208f3-0076-4064-b6ac-7d8ee9dc279f" providerId="ADAL" clId="{57E674EB-02C5-49FB-90E5-774597539920}" dt="2019-12-13T09:05:06.285" v="0"/>
        <pc:sldMkLst>
          <pc:docMk/>
          <pc:sldMk cId="503944620" sldId="418"/>
        </pc:sldMkLst>
      </pc:sldChg>
      <pc:sldChg chg="add">
        <pc:chgData name="Jo Claes" userId="d64208f3-0076-4064-b6ac-7d8ee9dc279f" providerId="ADAL" clId="{57E674EB-02C5-49FB-90E5-774597539920}" dt="2019-12-13T09:05:06.285" v="0"/>
        <pc:sldMkLst>
          <pc:docMk/>
          <pc:sldMk cId="1846658001" sldId="419"/>
        </pc:sldMkLst>
      </pc:sldChg>
      <pc:sldChg chg="add">
        <pc:chgData name="Jo Claes" userId="d64208f3-0076-4064-b6ac-7d8ee9dc279f" providerId="ADAL" clId="{57E674EB-02C5-49FB-90E5-774597539920}" dt="2019-12-13T09:05:06.285" v="0"/>
        <pc:sldMkLst>
          <pc:docMk/>
          <pc:sldMk cId="720379929" sldId="420"/>
        </pc:sldMkLst>
      </pc:sldChg>
      <pc:sldChg chg="add">
        <pc:chgData name="Jo Claes" userId="d64208f3-0076-4064-b6ac-7d8ee9dc279f" providerId="ADAL" clId="{57E674EB-02C5-49FB-90E5-774597539920}" dt="2019-12-13T09:05:06.285" v="0"/>
        <pc:sldMkLst>
          <pc:docMk/>
          <pc:sldMk cId="2401491693" sldId="421"/>
        </pc:sldMkLst>
      </pc:sldChg>
      <pc:sldChg chg="add">
        <pc:chgData name="Jo Claes" userId="d64208f3-0076-4064-b6ac-7d8ee9dc279f" providerId="ADAL" clId="{57E674EB-02C5-49FB-90E5-774597539920}" dt="2019-12-13T09:05:06.285" v="0"/>
        <pc:sldMkLst>
          <pc:docMk/>
          <pc:sldMk cId="3909545463" sldId="422"/>
        </pc:sldMkLst>
      </pc:sldChg>
      <pc:sldChg chg="add">
        <pc:chgData name="Jo Claes" userId="d64208f3-0076-4064-b6ac-7d8ee9dc279f" providerId="ADAL" clId="{57E674EB-02C5-49FB-90E5-774597539920}" dt="2019-12-13T09:05:06.285" v="0"/>
        <pc:sldMkLst>
          <pc:docMk/>
          <pc:sldMk cId="1424483642" sldId="423"/>
        </pc:sldMkLst>
      </pc:sldChg>
      <pc:sldChg chg="add">
        <pc:chgData name="Jo Claes" userId="d64208f3-0076-4064-b6ac-7d8ee9dc279f" providerId="ADAL" clId="{57E674EB-02C5-49FB-90E5-774597539920}" dt="2019-12-13T09:05:06.285" v="0"/>
        <pc:sldMkLst>
          <pc:docMk/>
          <pc:sldMk cId="1117743656" sldId="424"/>
        </pc:sldMkLst>
      </pc:sldChg>
      <pc:sldChg chg="add">
        <pc:chgData name="Jo Claes" userId="d64208f3-0076-4064-b6ac-7d8ee9dc279f" providerId="ADAL" clId="{57E674EB-02C5-49FB-90E5-774597539920}" dt="2019-12-13T09:05:06.285" v="0"/>
        <pc:sldMkLst>
          <pc:docMk/>
          <pc:sldMk cId="2952867547" sldId="425"/>
        </pc:sldMkLst>
      </pc:sldChg>
      <pc:sldChg chg="add">
        <pc:chgData name="Jo Claes" userId="d64208f3-0076-4064-b6ac-7d8ee9dc279f" providerId="ADAL" clId="{57E674EB-02C5-49FB-90E5-774597539920}" dt="2019-12-13T09:05:06.285" v="0"/>
        <pc:sldMkLst>
          <pc:docMk/>
          <pc:sldMk cId="3952771466" sldId="426"/>
        </pc:sldMkLst>
      </pc:sldChg>
      <pc:sldChg chg="modSp add">
        <pc:chgData name="Jo Claes" userId="d64208f3-0076-4064-b6ac-7d8ee9dc279f" providerId="ADAL" clId="{57E674EB-02C5-49FB-90E5-774597539920}" dt="2019-12-13T09:08:05.341" v="5" actId="27636"/>
        <pc:sldMkLst>
          <pc:docMk/>
          <pc:sldMk cId="3559968166" sldId="427"/>
        </pc:sldMkLst>
        <pc:spChg chg="mod">
          <ac:chgData name="Jo Claes" userId="d64208f3-0076-4064-b6ac-7d8ee9dc279f" providerId="ADAL" clId="{57E674EB-02C5-49FB-90E5-774597539920}" dt="2019-12-13T09:08:05.310" v="4" actId="27636"/>
          <ac:spMkLst>
            <pc:docMk/>
            <pc:sldMk cId="3559968166" sldId="427"/>
            <ac:spMk id="2" creationId="{00000000-0000-0000-0000-000000000000}"/>
          </ac:spMkLst>
        </pc:spChg>
        <pc:spChg chg="mod">
          <ac:chgData name="Jo Claes" userId="d64208f3-0076-4064-b6ac-7d8ee9dc279f" providerId="ADAL" clId="{57E674EB-02C5-49FB-90E5-774597539920}" dt="2019-12-13T09:08:05.341" v="5" actId="27636"/>
          <ac:spMkLst>
            <pc:docMk/>
            <pc:sldMk cId="3559968166" sldId="427"/>
            <ac:spMk id="3" creationId="{00000000-0000-0000-0000-000000000000}"/>
          </ac:spMkLst>
        </pc:spChg>
      </pc:sldChg>
      <pc:sldChg chg="add del">
        <pc:chgData name="Jo Claes" userId="d64208f3-0076-4064-b6ac-7d8ee9dc279f" providerId="ADAL" clId="{57E674EB-02C5-49FB-90E5-774597539920}" dt="2019-12-13T09:07:45.143" v="3" actId="2696"/>
        <pc:sldMkLst>
          <pc:docMk/>
          <pc:sldMk cId="238214919" sldId="42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Fort\Google%20Drive\LEAN%20Duplex\ISSF\CSMExamp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Fort\Google%20Drive\LEAN%20Duplex\ISSF\CSMExamp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1750" cap="rnd">
              <a:solidFill>
                <a:schemeClr val="accent6"/>
              </a:solidFill>
              <a:round/>
            </a:ln>
            <a:effectLst/>
          </c:spPr>
          <c:marker>
            <c:symbol val="none"/>
          </c:marker>
          <c:xVal>
            <c:numRef>
              <c:f>Blad1!$C$12:$C$65</c:f>
              <c:numCache>
                <c:formatCode>General</c:formatCode>
                <c:ptCount val="54"/>
                <c:pt idx="0">
                  <c:v>0</c:v>
                </c:pt>
                <c:pt idx="1">
                  <c:v>5.00000004360651E-5</c:v>
                </c:pt>
                <c:pt idx="2">
                  <c:v>1.0000005581632899E-4</c:v>
                </c:pt>
                <c:pt idx="3">
                  <c:v>1.5000095367431599E-4</c:v>
                </c:pt>
                <c:pt idx="4">
                  <c:v>2.00007144490169E-4</c:v>
                </c:pt>
                <c:pt idx="5">
                  <c:v>2.5003406758389101E-4</c:v>
                </c:pt>
                <c:pt idx="6">
                  <c:v>3.0012207031250001E-4</c:v>
                </c:pt>
                <c:pt idx="7">
                  <c:v>3.5035911833907499E-4</c:v>
                </c:pt>
                <c:pt idx="8">
                  <c:v>4.0091449474165502E-4</c:v>
                </c:pt>
                <c:pt idx="9">
                  <c:v>4.5208568572997998E-4</c:v>
                </c:pt>
                <c:pt idx="10">
                  <c:v>5.0436065073802599E-4</c:v>
                </c:pt>
                <c:pt idx="11">
                  <c:v>5.5849767466031896E-4</c:v>
                </c:pt>
                <c:pt idx="12">
                  <c:v>6.1562499999999996E-4</c:v>
                </c:pt>
                <c:pt idx="13">
                  <c:v>6.7736243669660795E-4</c:v>
                </c:pt>
                <c:pt idx="14">
                  <c:v>7.4596714740154902E-4</c:v>
                </c:pt>
                <c:pt idx="15">
                  <c:v>8.2450580596923797E-4</c:v>
                </c:pt>
                <c:pt idx="16">
                  <c:v>9.1705532693186998E-4</c:v>
                </c:pt>
                <c:pt idx="17">
                  <c:v>1.0289343637257999E-3</c:v>
                </c:pt>
                <c:pt idx="18">
                  <c:v>1.1669677734374999E-3</c:v>
                </c:pt>
                <c:pt idx="19">
                  <c:v>1.33978624583708E-3</c:v>
                </c:pt>
                <c:pt idx="20">
                  <c:v>1.5581632944673099E-3</c:v>
                </c:pt>
                <c:pt idx="21">
                  <c:v>1.83539180755615E-3</c:v>
                </c:pt>
                <c:pt idx="22">
                  <c:v>2.18770235652078E-3</c:v>
                </c:pt>
                <c:pt idx="23">
                  <c:v>2.6347254598309698E-3</c:v>
                </c:pt>
                <c:pt idx="24">
                  <c:v>3.2000000000000002E-3</c:v>
                </c:pt>
                <c:pt idx="25">
                  <c:v>3.9241072899715802E-3</c:v>
                </c:pt>
                <c:pt idx="26">
                  <c:v>5.0112889486504499E-3</c:v>
                </c:pt>
                <c:pt idx="27">
                  <c:v>6.6533692287778301E-3</c:v>
                </c:pt>
                <c:pt idx="28">
                  <c:v>9.0009382832342104E-3</c:v>
                </c:pt>
                <c:pt idx="29">
                  <c:v>1.21841183699932E-2</c:v>
                </c:pt>
                <c:pt idx="30">
                  <c:v>1.63198481753071E-2</c:v>
                </c:pt>
                <c:pt idx="31">
                  <c:v>2.1515586908159499E-2</c:v>
                </c:pt>
                <c:pt idx="32">
                  <c:v>2.7871523944493999E-2</c:v>
                </c:pt>
                <c:pt idx="33">
                  <c:v>3.54820291444378E-2</c:v>
                </c:pt>
                <c:pt idx="34">
                  <c:v>4.44366683793367E-2</c:v>
                </c:pt>
                <c:pt idx="35">
                  <c:v>5.48209488358158E-2</c:v>
                </c:pt>
                <c:pt idx="36">
                  <c:v>6.6716885954483801E-2</c:v>
                </c:pt>
                <c:pt idx="37">
                  <c:v>8.0203447056397606E-2</c:v>
                </c:pt>
                <c:pt idx="38">
                  <c:v>9.5356906521803203E-2</c:v>
                </c:pt>
                <c:pt idx="39">
                  <c:v>0.112251135595658</c:v>
                </c:pt>
                <c:pt idx="40">
                  <c:v>0.13095784265342</c:v>
                </c:pt>
                <c:pt idx="41">
                  <c:v>0.15154677512502501</c:v>
                </c:pt>
                <c:pt idx="42">
                  <c:v>0.17408589120222701</c:v>
                </c:pt>
                <c:pt idx="43">
                  <c:v>0.198641507356389</c:v>
                </c:pt>
                <c:pt idx="44">
                  <c:v>0.225278426224027</c:v>
                </c:pt>
                <c:pt idx="45">
                  <c:v>0.25406004836457602</c:v>
                </c:pt>
                <c:pt idx="46">
                  <c:v>0.28504847062572702</c:v>
                </c:pt>
                <c:pt idx="47">
                  <c:v>0.31830457327987499</c:v>
                </c:pt>
                <c:pt idx="48">
                  <c:v>0.35388809766353702</c:v>
                </c:pt>
                <c:pt idx="49">
                  <c:v>0.391857715720966</c:v>
                </c:pt>
                <c:pt idx="50">
                  <c:v>0.432271092596897</c:v>
                </c:pt>
                <c:pt idx="51">
                  <c:v>0.47518494322221699</c:v>
                </c:pt>
                <c:pt idx="52">
                  <c:v>0.52065508367695701</c:v>
                </c:pt>
                <c:pt idx="53">
                  <c:v>0.568736477987421</c:v>
                </c:pt>
              </c:numCache>
            </c:numRef>
          </c:xVal>
          <c:yVal>
            <c:numRef>
              <c:f>Blad1!$B$12:$B$65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4CAE-42AA-9F08-E7CEF3A54E46}"/>
            </c:ext>
          </c:extLst>
        </c:ser>
        <c:ser>
          <c:idx val="1"/>
          <c:order val="1"/>
          <c:spPr>
            <a:ln w="31750" cap="rnd">
              <a:solidFill>
                <a:schemeClr val="accent1"/>
              </a:solidFill>
              <a:round/>
            </a:ln>
            <a:effectLst/>
          </c:spPr>
          <c:marker>
            <c:symbol val="none"/>
          </c:marker>
          <c:xVal>
            <c:numRef>
              <c:f>Blad1!$F$12:$F$47</c:f>
              <c:numCache>
                <c:formatCode>General</c:formatCode>
                <c:ptCount val="36"/>
                <c:pt idx="0">
                  <c:v>0</c:v>
                </c:pt>
                <c:pt idx="1">
                  <c:v>4.76190476190476E-5</c:v>
                </c:pt>
                <c:pt idx="2">
                  <c:v>9.5238095238095295E-5</c:v>
                </c:pt>
                <c:pt idx="3">
                  <c:v>1.42857142857143E-4</c:v>
                </c:pt>
                <c:pt idx="4">
                  <c:v>1.9047619047618999E-4</c:v>
                </c:pt>
                <c:pt idx="5">
                  <c:v>2.3809523809523799E-4</c:v>
                </c:pt>
                <c:pt idx="6">
                  <c:v>2.8571428571428601E-4</c:v>
                </c:pt>
                <c:pt idx="7">
                  <c:v>3.33333333333333E-4</c:v>
                </c:pt>
                <c:pt idx="8">
                  <c:v>3.8095238095238102E-4</c:v>
                </c:pt>
                <c:pt idx="9">
                  <c:v>4.2857142857142898E-4</c:v>
                </c:pt>
                <c:pt idx="10">
                  <c:v>4.7619047619047597E-4</c:v>
                </c:pt>
                <c:pt idx="11">
                  <c:v>5.2380952380952405E-4</c:v>
                </c:pt>
                <c:pt idx="12">
                  <c:v>5.7142857142857104E-4</c:v>
                </c:pt>
                <c:pt idx="13">
                  <c:v>6.19047619047619E-4</c:v>
                </c:pt>
                <c:pt idx="14">
                  <c:v>6.6666666666666697E-4</c:v>
                </c:pt>
                <c:pt idx="15">
                  <c:v>7.1428571428571396E-4</c:v>
                </c:pt>
                <c:pt idx="16">
                  <c:v>7.6190476190476203E-4</c:v>
                </c:pt>
                <c:pt idx="17">
                  <c:v>8.0952380952381E-4</c:v>
                </c:pt>
                <c:pt idx="18">
                  <c:v>8.5714285714285699E-4</c:v>
                </c:pt>
                <c:pt idx="19">
                  <c:v>9.0476190476190496E-4</c:v>
                </c:pt>
                <c:pt idx="20">
                  <c:v>9.5238095238095195E-4</c:v>
                </c:pt>
                <c:pt idx="21">
                  <c:v>1E-3</c:v>
                </c:pt>
                <c:pt idx="22">
                  <c:v>1.04761904761905E-3</c:v>
                </c:pt>
                <c:pt idx="23">
                  <c:v>1.0952380952381001E-3</c:v>
                </c:pt>
                <c:pt idx="24">
                  <c:v>1.11904761904762E-3</c:v>
                </c:pt>
                <c:pt idx="25">
                  <c:v>1.1999999999999999E-3</c:v>
                </c:pt>
                <c:pt idx="26">
                  <c:v>1.2999999999999999E-3</c:v>
                </c:pt>
                <c:pt idx="27">
                  <c:v>1.4E-3</c:v>
                </c:pt>
                <c:pt idx="28">
                  <c:v>1.5E-3</c:v>
                </c:pt>
                <c:pt idx="29">
                  <c:v>1.6000000000000001E-3</c:v>
                </c:pt>
                <c:pt idx="30">
                  <c:v>1.6999999999999999E-3</c:v>
                </c:pt>
                <c:pt idx="31">
                  <c:v>1.8E-3</c:v>
                </c:pt>
                <c:pt idx="32">
                  <c:v>3.0000000000000001E-3</c:v>
                </c:pt>
                <c:pt idx="33">
                  <c:v>5.0000000000000001E-3</c:v>
                </c:pt>
                <c:pt idx="34">
                  <c:v>0.01</c:v>
                </c:pt>
                <c:pt idx="35">
                  <c:v>1.4999999999999999E-2</c:v>
                </c:pt>
              </c:numCache>
            </c:numRef>
          </c:xVal>
          <c:yVal>
            <c:numRef>
              <c:f>Blad1!$E$12:$E$47</c:f>
              <c:numCache>
                <c:formatCode>General</c:formatCode>
                <c:ptCount val="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235</c:v>
                </c:pt>
                <c:pt idx="25">
                  <c:v>240</c:v>
                </c:pt>
                <c:pt idx="26">
                  <c:v>235</c:v>
                </c:pt>
                <c:pt idx="27">
                  <c:v>235</c:v>
                </c:pt>
                <c:pt idx="28">
                  <c:v>235</c:v>
                </c:pt>
                <c:pt idx="29">
                  <c:v>235</c:v>
                </c:pt>
                <c:pt idx="30">
                  <c:v>235</c:v>
                </c:pt>
                <c:pt idx="31">
                  <c:v>235</c:v>
                </c:pt>
                <c:pt idx="32">
                  <c:v>235</c:v>
                </c:pt>
                <c:pt idx="33">
                  <c:v>235</c:v>
                </c:pt>
                <c:pt idx="34">
                  <c:v>235</c:v>
                </c:pt>
                <c:pt idx="35">
                  <c:v>235</c:v>
                </c:pt>
              </c:numCache>
            </c:numRef>
          </c:yVal>
          <c:smooth val="1"/>
          <c:extLst>
            <c:ext xmlns:c16="http://schemas.microsoft.com/office/drawing/2014/chart" uri="{C3380CC4-5D6E-409C-BE32-E72D297353CC}">
              <c16:uniqueId val="{00000001-4CAE-42AA-9F08-E7CEF3A54E46}"/>
            </c:ext>
          </c:extLst>
        </c:ser>
        <c:dLbls>
          <c:showLegendKey val="0"/>
          <c:showVal val="0"/>
          <c:showCatName val="0"/>
          <c:showSerName val="0"/>
          <c:showPercent val="0"/>
          <c:showBubbleSize val="0"/>
        </c:dLbls>
        <c:axId val="43514496"/>
        <c:axId val="43749760"/>
      </c:scatterChart>
      <c:valAx>
        <c:axId val="43514496"/>
        <c:scaling>
          <c:orientation val="minMax"/>
          <c:max val="0.0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43749760"/>
        <c:crosses val="autoZero"/>
        <c:crossBetween val="midCat"/>
      </c:valAx>
      <c:valAx>
        <c:axId val="43749760"/>
        <c:scaling>
          <c:orientation val="minMax"/>
          <c:max val="400"/>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43514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Results!$K$7:$K$57</c:f>
              <c:numCache>
                <c:formatCode>General</c:formatCode>
                <c:ptCount val="51"/>
                <c:pt idx="0">
                  <c:v>0</c:v>
                </c:pt>
                <c:pt idx="1">
                  <c:v>1.2591699999999999</c:v>
                </c:pt>
                <c:pt idx="2">
                  <c:v>2.51844</c:v>
                </c:pt>
                <c:pt idx="3">
                  <c:v>3.7742800000000001</c:v>
                </c:pt>
                <c:pt idx="4">
                  <c:v>5.0252600000000003</c:v>
                </c:pt>
                <c:pt idx="5">
                  <c:v>6.2673399999999972</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pt idx="21">
                  <c:v>24.762599999999971</c:v>
                </c:pt>
                <c:pt idx="22">
                  <c:v>25.697399999999991</c:v>
                </c:pt>
                <c:pt idx="23">
                  <c:v>26.470099999999999</c:v>
                </c:pt>
                <c:pt idx="24">
                  <c:v>27.170999999999999</c:v>
                </c:pt>
                <c:pt idx="25">
                  <c:v>27.872</c:v>
                </c:pt>
                <c:pt idx="26">
                  <c:v>28.5671</c:v>
                </c:pt>
                <c:pt idx="27">
                  <c:v>29.276299999999999</c:v>
                </c:pt>
                <c:pt idx="28">
                  <c:v>30.007999999999999</c:v>
                </c:pt>
                <c:pt idx="29">
                  <c:v>30.762499999999999</c:v>
                </c:pt>
                <c:pt idx="30">
                  <c:v>31.538599999999999</c:v>
                </c:pt>
                <c:pt idx="31">
                  <c:v>32.3369</c:v>
                </c:pt>
                <c:pt idx="32">
                  <c:v>33.159100000000002</c:v>
                </c:pt>
                <c:pt idx="33">
                  <c:v>34.009500000000003</c:v>
                </c:pt>
                <c:pt idx="34">
                  <c:v>34.892000000000003</c:v>
                </c:pt>
                <c:pt idx="35">
                  <c:v>35.810400000000001</c:v>
                </c:pt>
                <c:pt idx="36">
                  <c:v>36.762700000000002</c:v>
                </c:pt>
                <c:pt idx="37">
                  <c:v>37.737699999999997</c:v>
                </c:pt>
                <c:pt idx="38">
                  <c:v>38.726700000000001</c:v>
                </c:pt>
                <c:pt idx="39">
                  <c:v>39.724400000000003</c:v>
                </c:pt>
                <c:pt idx="40">
                  <c:v>40.722900000000003</c:v>
                </c:pt>
                <c:pt idx="41">
                  <c:v>41.72</c:v>
                </c:pt>
                <c:pt idx="42">
                  <c:v>42.714799999999997</c:v>
                </c:pt>
                <c:pt idx="43">
                  <c:v>43.708400000000012</c:v>
                </c:pt>
                <c:pt idx="44">
                  <c:v>44.701000000000001</c:v>
                </c:pt>
                <c:pt idx="45">
                  <c:v>45.692600000000013</c:v>
                </c:pt>
                <c:pt idx="46">
                  <c:v>46.683799999999998</c:v>
                </c:pt>
                <c:pt idx="47">
                  <c:v>47.676499999999997</c:v>
                </c:pt>
                <c:pt idx="48">
                  <c:v>48.672899999999998</c:v>
                </c:pt>
                <c:pt idx="49">
                  <c:v>49.667999999999999</c:v>
                </c:pt>
                <c:pt idx="50">
                  <c:v>50.662100000000002</c:v>
                </c:pt>
              </c:numCache>
            </c:numRef>
          </c:xVal>
          <c:yVal>
            <c:numRef>
              <c:f>Results!$L$7:$L$57</c:f>
              <c:numCache>
                <c:formatCode>General</c:formatCode>
                <c:ptCount val="51"/>
                <c:pt idx="0">
                  <c:v>0</c:v>
                </c:pt>
                <c:pt idx="1">
                  <c:v>63.172699999999999</c:v>
                </c:pt>
                <c:pt idx="2">
                  <c:v>136.018</c:v>
                </c:pt>
                <c:pt idx="3">
                  <c:v>206.1926</c:v>
                </c:pt>
                <c:pt idx="4">
                  <c:v>272.86950000000002</c:v>
                </c:pt>
                <c:pt idx="5">
                  <c:v>335.13299999999992</c:v>
                </c:pt>
                <c:pt idx="6">
                  <c:v>392.40599999999972</c:v>
                </c:pt>
                <c:pt idx="7">
                  <c:v>444.0869999999997</c:v>
                </c:pt>
                <c:pt idx="8">
                  <c:v>490.11099999999999</c:v>
                </c:pt>
                <c:pt idx="9">
                  <c:v>530.62400000000002</c:v>
                </c:pt>
                <c:pt idx="10">
                  <c:v>566.11199999999997</c:v>
                </c:pt>
                <c:pt idx="11">
                  <c:v>597.24099999999999</c:v>
                </c:pt>
                <c:pt idx="12">
                  <c:v>624.81999999999971</c:v>
                </c:pt>
                <c:pt idx="13">
                  <c:v>649.25199999999961</c:v>
                </c:pt>
                <c:pt idx="14">
                  <c:v>671.00599999999997</c:v>
                </c:pt>
                <c:pt idx="15">
                  <c:v>690.08699999999999</c:v>
                </c:pt>
                <c:pt idx="16">
                  <c:v>706.428</c:v>
                </c:pt>
                <c:pt idx="17">
                  <c:v>720.53899999999999</c:v>
                </c:pt>
                <c:pt idx="18">
                  <c:v>731.34999999999968</c:v>
                </c:pt>
                <c:pt idx="19">
                  <c:v>738.90899999999999</c:v>
                </c:pt>
                <c:pt idx="20">
                  <c:v>738.88499999999999</c:v>
                </c:pt>
                <c:pt idx="21">
                  <c:v>725.197</c:v>
                </c:pt>
                <c:pt idx="22">
                  <c:v>696.59699999999998</c:v>
                </c:pt>
                <c:pt idx="23">
                  <c:v>657.05199999999968</c:v>
                </c:pt>
                <c:pt idx="24">
                  <c:v>618.62800000000004</c:v>
                </c:pt>
                <c:pt idx="25">
                  <c:v>586.53800000000001</c:v>
                </c:pt>
                <c:pt idx="26">
                  <c:v>558.35799999999927</c:v>
                </c:pt>
                <c:pt idx="27">
                  <c:v>534.42699999999968</c:v>
                </c:pt>
                <c:pt idx="28">
                  <c:v>514.31999999999971</c:v>
                </c:pt>
                <c:pt idx="29">
                  <c:v>497.2769999999997</c:v>
                </c:pt>
                <c:pt idx="30">
                  <c:v>482.50200000000001</c:v>
                </c:pt>
                <c:pt idx="31">
                  <c:v>469.49799999999971</c:v>
                </c:pt>
                <c:pt idx="32">
                  <c:v>457.80500000000001</c:v>
                </c:pt>
                <c:pt idx="33">
                  <c:v>446.95499999999993</c:v>
                </c:pt>
                <c:pt idx="34">
                  <c:v>436.4379999999997</c:v>
                </c:pt>
                <c:pt idx="35">
                  <c:v>425.82100000000003</c:v>
                </c:pt>
                <c:pt idx="36">
                  <c:v>415.077</c:v>
                </c:pt>
                <c:pt idx="37">
                  <c:v>404.44799999999992</c:v>
                </c:pt>
                <c:pt idx="38">
                  <c:v>394.15300000000002</c:v>
                </c:pt>
                <c:pt idx="39">
                  <c:v>384.38299999999992</c:v>
                </c:pt>
                <c:pt idx="40">
                  <c:v>375.33300000000003</c:v>
                </c:pt>
                <c:pt idx="41">
                  <c:v>367.029</c:v>
                </c:pt>
                <c:pt idx="42">
                  <c:v>359.40009999999972</c:v>
                </c:pt>
                <c:pt idx="43">
                  <c:v>352.37479999999999</c:v>
                </c:pt>
                <c:pt idx="44">
                  <c:v>345.85899999999992</c:v>
                </c:pt>
                <c:pt idx="45">
                  <c:v>339.78909999999968</c:v>
                </c:pt>
                <c:pt idx="46">
                  <c:v>334.09989999999999</c:v>
                </c:pt>
                <c:pt idx="47">
                  <c:v>328.69829999999968</c:v>
                </c:pt>
                <c:pt idx="48">
                  <c:v>323.49809999999968</c:v>
                </c:pt>
                <c:pt idx="49">
                  <c:v>318.59929999999991</c:v>
                </c:pt>
                <c:pt idx="50">
                  <c:v>313.97709999999972</c:v>
                </c:pt>
              </c:numCache>
            </c:numRef>
          </c:yVal>
          <c:smooth val="0"/>
          <c:extLst>
            <c:ext xmlns:c16="http://schemas.microsoft.com/office/drawing/2014/chart" uri="{C3380CC4-5D6E-409C-BE32-E72D297353CC}">
              <c16:uniqueId val="{00000000-DFD7-4DBA-872F-87CA0C71E990}"/>
            </c:ext>
          </c:extLst>
        </c:ser>
        <c:dLbls>
          <c:showLegendKey val="0"/>
          <c:showVal val="0"/>
          <c:showCatName val="0"/>
          <c:showSerName val="0"/>
          <c:showPercent val="0"/>
          <c:showBubbleSize val="0"/>
        </c:dLbls>
        <c:axId val="36454784"/>
        <c:axId val="36456704"/>
      </c:scatterChart>
      <c:valAx>
        <c:axId val="36454784"/>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36456704"/>
        <c:crosses val="autoZero"/>
        <c:crossBetween val="midCat"/>
      </c:valAx>
      <c:valAx>
        <c:axId val="36456704"/>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364547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Results!$K$5</c:f>
              <c:strCache>
                <c:ptCount val="1"/>
                <c:pt idx="0">
                  <c:v>Uy midden onderflens</c:v>
                </c:pt>
              </c:strCache>
            </c:strRef>
          </c:tx>
          <c:spPr>
            <a:ln w="25400" cap="rnd">
              <a:solidFill>
                <a:schemeClr val="accent1"/>
              </a:solidFill>
              <a:round/>
            </a:ln>
            <a:effectLst/>
          </c:spPr>
          <c:marker>
            <c:symbol val="none"/>
          </c:marker>
          <c:xVal>
            <c:numRef>
              <c:f>Results!$K$7:$K$50</c:f>
              <c:numCache>
                <c:formatCode>General</c:formatCode>
                <c:ptCount val="44"/>
                <c:pt idx="0">
                  <c:v>0</c:v>
                </c:pt>
                <c:pt idx="1">
                  <c:v>1.2591699999999999</c:v>
                </c:pt>
                <c:pt idx="2">
                  <c:v>2.51844</c:v>
                </c:pt>
                <c:pt idx="3">
                  <c:v>3.7742800000000001</c:v>
                </c:pt>
                <c:pt idx="4">
                  <c:v>5.0252600000000003</c:v>
                </c:pt>
                <c:pt idx="5">
                  <c:v>6.2673399999999972</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pt idx="21">
                  <c:v>24.762599999999971</c:v>
                </c:pt>
                <c:pt idx="22">
                  <c:v>25.697399999999991</c:v>
                </c:pt>
                <c:pt idx="23">
                  <c:v>26.470099999999999</c:v>
                </c:pt>
                <c:pt idx="24">
                  <c:v>27.170999999999999</c:v>
                </c:pt>
                <c:pt idx="25">
                  <c:v>27.872</c:v>
                </c:pt>
                <c:pt idx="26">
                  <c:v>28.5671</c:v>
                </c:pt>
                <c:pt idx="27">
                  <c:v>29.276299999999999</c:v>
                </c:pt>
                <c:pt idx="28">
                  <c:v>30.007999999999999</c:v>
                </c:pt>
                <c:pt idx="29">
                  <c:v>30.762499999999999</c:v>
                </c:pt>
                <c:pt idx="30">
                  <c:v>31.538599999999999</c:v>
                </c:pt>
                <c:pt idx="31">
                  <c:v>32.3369</c:v>
                </c:pt>
                <c:pt idx="32">
                  <c:v>33.159100000000002</c:v>
                </c:pt>
                <c:pt idx="33">
                  <c:v>34.009500000000003</c:v>
                </c:pt>
                <c:pt idx="34">
                  <c:v>34.892000000000003</c:v>
                </c:pt>
                <c:pt idx="35">
                  <c:v>35.810400000000001</c:v>
                </c:pt>
                <c:pt idx="36">
                  <c:v>36.762700000000002</c:v>
                </c:pt>
                <c:pt idx="37">
                  <c:v>37.737699999999997</c:v>
                </c:pt>
                <c:pt idx="38">
                  <c:v>38.726700000000001</c:v>
                </c:pt>
                <c:pt idx="39">
                  <c:v>39.724400000000003</c:v>
                </c:pt>
                <c:pt idx="40">
                  <c:v>40.722900000000003</c:v>
                </c:pt>
                <c:pt idx="41">
                  <c:v>41.72</c:v>
                </c:pt>
                <c:pt idx="42">
                  <c:v>42.714799999999997</c:v>
                </c:pt>
                <c:pt idx="43">
                  <c:v>43.708400000000012</c:v>
                </c:pt>
              </c:numCache>
            </c:numRef>
          </c:xVal>
          <c:yVal>
            <c:numRef>
              <c:f>Results!$M$7:$M$50</c:f>
              <c:numCache>
                <c:formatCode>General</c:formatCode>
                <c:ptCount val="44"/>
                <c:pt idx="0">
                  <c:v>0</c:v>
                </c:pt>
                <c:pt idx="1">
                  <c:v>19.741468749999999</c:v>
                </c:pt>
                <c:pt idx="2">
                  <c:v>42.505625000000002</c:v>
                </c:pt>
                <c:pt idx="3">
                  <c:v>64.435187499999998</c:v>
                </c:pt>
                <c:pt idx="4">
                  <c:v>85.271718749999977</c:v>
                </c:pt>
                <c:pt idx="5">
                  <c:v>104.7290625</c:v>
                </c:pt>
                <c:pt idx="6">
                  <c:v>122.626875</c:v>
                </c:pt>
                <c:pt idx="7">
                  <c:v>138.7771875</c:v>
                </c:pt>
                <c:pt idx="8">
                  <c:v>153.15968749999999</c:v>
                </c:pt>
                <c:pt idx="9">
                  <c:v>165.82</c:v>
                </c:pt>
                <c:pt idx="10">
                  <c:v>176.91</c:v>
                </c:pt>
                <c:pt idx="11">
                  <c:v>186.6378125</c:v>
                </c:pt>
                <c:pt idx="12">
                  <c:v>195.25624999999999</c:v>
                </c:pt>
                <c:pt idx="13">
                  <c:v>202.89125000000001</c:v>
                </c:pt>
                <c:pt idx="14">
                  <c:v>209.68937500000001</c:v>
                </c:pt>
                <c:pt idx="15">
                  <c:v>215.6521875</c:v>
                </c:pt>
                <c:pt idx="16">
                  <c:v>220.75874999999999</c:v>
                </c:pt>
                <c:pt idx="17">
                  <c:v>225.16843750000001</c:v>
                </c:pt>
                <c:pt idx="18">
                  <c:v>228.546875</c:v>
                </c:pt>
                <c:pt idx="19">
                  <c:v>230.9090625</c:v>
                </c:pt>
                <c:pt idx="20">
                  <c:v>230.90156250000001</c:v>
                </c:pt>
                <c:pt idx="21">
                  <c:v>226.62406250000001</c:v>
                </c:pt>
                <c:pt idx="22">
                  <c:v>217.68656250000001</c:v>
                </c:pt>
                <c:pt idx="23">
                  <c:v>205.32875000000001</c:v>
                </c:pt>
                <c:pt idx="24">
                  <c:v>193.32124999999999</c:v>
                </c:pt>
                <c:pt idx="25">
                  <c:v>183.293125</c:v>
                </c:pt>
                <c:pt idx="26">
                  <c:v>174.486875</c:v>
                </c:pt>
                <c:pt idx="27">
                  <c:v>167.00843750000001</c:v>
                </c:pt>
                <c:pt idx="28">
                  <c:v>160.72499999999999</c:v>
                </c:pt>
                <c:pt idx="29">
                  <c:v>155.39906250000001</c:v>
                </c:pt>
                <c:pt idx="30">
                  <c:v>150.78187500000001</c:v>
                </c:pt>
                <c:pt idx="31">
                  <c:v>146.71812499999999</c:v>
                </c:pt>
                <c:pt idx="32">
                  <c:v>143.06406250000001</c:v>
                </c:pt>
                <c:pt idx="33">
                  <c:v>139.67343750000001</c:v>
                </c:pt>
                <c:pt idx="34">
                  <c:v>136.386875</c:v>
                </c:pt>
                <c:pt idx="35">
                  <c:v>133.0690625</c:v>
                </c:pt>
                <c:pt idx="36">
                  <c:v>129.71156250000001</c:v>
                </c:pt>
                <c:pt idx="37">
                  <c:v>126.39</c:v>
                </c:pt>
                <c:pt idx="38">
                  <c:v>123.17281250000001</c:v>
                </c:pt>
                <c:pt idx="39">
                  <c:v>120.1196875</c:v>
                </c:pt>
                <c:pt idx="40">
                  <c:v>117.2915625</c:v>
                </c:pt>
                <c:pt idx="41">
                  <c:v>114.6965625</c:v>
                </c:pt>
                <c:pt idx="42">
                  <c:v>112.31253125000001</c:v>
                </c:pt>
                <c:pt idx="43">
                  <c:v>110.117125</c:v>
                </c:pt>
              </c:numCache>
            </c:numRef>
          </c:yVal>
          <c:smooth val="1"/>
          <c:extLst>
            <c:ext xmlns:c16="http://schemas.microsoft.com/office/drawing/2014/chart" uri="{C3380CC4-5D6E-409C-BE32-E72D297353CC}">
              <c16:uniqueId val="{00000000-A980-49C1-A2AC-B5A35263D7A6}"/>
            </c:ext>
          </c:extLst>
        </c:ser>
        <c:ser>
          <c:idx val="2"/>
          <c:order val="1"/>
          <c:spPr>
            <a:ln w="25400" cap="rnd">
              <a:solidFill>
                <a:schemeClr val="accent1"/>
              </a:solidFill>
              <a:round/>
            </a:ln>
            <a:effectLst/>
          </c:spPr>
          <c:marker>
            <c:symbol val="none"/>
          </c:marker>
          <c:dPt>
            <c:idx val="1"/>
            <c:marker>
              <c:symbol val="none"/>
            </c:marker>
            <c:bubble3D val="0"/>
            <c:spPr>
              <a:ln w="25400" cap="rnd">
                <a:solidFill>
                  <a:srgbClr val="1E27AC"/>
                </a:solidFill>
                <a:round/>
              </a:ln>
              <a:effectLst/>
            </c:spPr>
            <c:extLst>
              <c:ext xmlns:c16="http://schemas.microsoft.com/office/drawing/2014/chart" uri="{C3380CC4-5D6E-409C-BE32-E72D297353CC}">
                <c16:uniqueId val="{00000002-A980-49C1-A2AC-B5A35263D7A6}"/>
              </c:ext>
            </c:extLst>
          </c:dPt>
          <c:xVal>
            <c:numRef>
              <c:f>Results!$Q$7:$Q$8</c:f>
              <c:numCache>
                <c:formatCode>General</c:formatCode>
                <c:ptCount val="2"/>
                <c:pt idx="0">
                  <c:v>0</c:v>
                </c:pt>
                <c:pt idx="1">
                  <c:v>45</c:v>
                </c:pt>
              </c:numCache>
            </c:numRef>
          </c:xVal>
          <c:yVal>
            <c:numRef>
              <c:f>Results!$R$7:$R$8</c:f>
              <c:numCache>
                <c:formatCode>General</c:formatCode>
                <c:ptCount val="2"/>
                <c:pt idx="0">
                  <c:v>231</c:v>
                </c:pt>
                <c:pt idx="1">
                  <c:v>231</c:v>
                </c:pt>
              </c:numCache>
            </c:numRef>
          </c:yVal>
          <c:smooth val="1"/>
          <c:extLst>
            <c:ext xmlns:c16="http://schemas.microsoft.com/office/drawing/2014/chart" uri="{C3380CC4-5D6E-409C-BE32-E72D297353CC}">
              <c16:uniqueId val="{00000003-A980-49C1-A2AC-B5A35263D7A6}"/>
            </c:ext>
          </c:extLst>
        </c:ser>
        <c:ser>
          <c:idx val="4"/>
          <c:order val="2"/>
          <c:spPr>
            <a:ln w="25400" cap="rnd">
              <a:solidFill>
                <a:schemeClr val="tx1"/>
              </a:solidFill>
              <a:round/>
            </a:ln>
            <a:effectLst/>
          </c:spPr>
          <c:marker>
            <c:symbol val="none"/>
          </c:marker>
          <c:xVal>
            <c:numRef>
              <c:f>Results!$Q$7:$Q$8</c:f>
              <c:numCache>
                <c:formatCode>General</c:formatCode>
                <c:ptCount val="2"/>
                <c:pt idx="0">
                  <c:v>0</c:v>
                </c:pt>
                <c:pt idx="1">
                  <c:v>45</c:v>
                </c:pt>
              </c:numCache>
            </c:numRef>
          </c:xVal>
          <c:yVal>
            <c:numRef>
              <c:f>Results!$T$7:$T$8</c:f>
              <c:numCache>
                <c:formatCode>General</c:formatCode>
                <c:ptCount val="2"/>
                <c:pt idx="0">
                  <c:v>99</c:v>
                </c:pt>
                <c:pt idx="1">
                  <c:v>99</c:v>
                </c:pt>
              </c:numCache>
            </c:numRef>
          </c:yVal>
          <c:smooth val="1"/>
          <c:extLst>
            <c:ext xmlns:c16="http://schemas.microsoft.com/office/drawing/2014/chart" uri="{C3380CC4-5D6E-409C-BE32-E72D297353CC}">
              <c16:uniqueId val="{00000004-A980-49C1-A2AC-B5A35263D7A6}"/>
            </c:ext>
          </c:extLst>
        </c:ser>
        <c:dLbls>
          <c:showLegendKey val="0"/>
          <c:showVal val="0"/>
          <c:showCatName val="0"/>
          <c:showSerName val="0"/>
          <c:showPercent val="0"/>
          <c:showBubbleSize val="0"/>
        </c:dLbls>
        <c:axId val="36506240"/>
        <c:axId val="36508032"/>
      </c:scatterChart>
      <c:valAx>
        <c:axId val="36506240"/>
        <c:scaling>
          <c:orientation val="minMax"/>
          <c:max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36508032"/>
        <c:crosses val="autoZero"/>
        <c:crossBetween val="midCat"/>
      </c:valAx>
      <c:valAx>
        <c:axId val="36508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365062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Results!$K$5</c:f>
              <c:strCache>
                <c:ptCount val="1"/>
                <c:pt idx="0">
                  <c:v>Uy midden onderflens</c:v>
                </c:pt>
              </c:strCache>
            </c:strRef>
          </c:tx>
          <c:spPr>
            <a:ln w="25400" cap="rnd">
              <a:solidFill>
                <a:schemeClr val="accent1"/>
              </a:solidFill>
              <a:round/>
            </a:ln>
            <a:effectLst/>
          </c:spPr>
          <c:marker>
            <c:symbol val="none"/>
          </c:marker>
          <c:xVal>
            <c:numRef>
              <c:f>Results!$K$7:$K$50</c:f>
              <c:numCache>
                <c:formatCode>General</c:formatCode>
                <c:ptCount val="44"/>
                <c:pt idx="0">
                  <c:v>0</c:v>
                </c:pt>
                <c:pt idx="1">
                  <c:v>1.2591699999999999</c:v>
                </c:pt>
                <c:pt idx="2">
                  <c:v>2.51844</c:v>
                </c:pt>
                <c:pt idx="3">
                  <c:v>3.7742800000000001</c:v>
                </c:pt>
                <c:pt idx="4">
                  <c:v>5.0252600000000003</c:v>
                </c:pt>
                <c:pt idx="5">
                  <c:v>6.2673399999999972</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pt idx="21">
                  <c:v>24.762599999999971</c:v>
                </c:pt>
                <c:pt idx="22">
                  <c:v>25.697399999999991</c:v>
                </c:pt>
                <c:pt idx="23">
                  <c:v>26.470099999999999</c:v>
                </c:pt>
                <c:pt idx="24">
                  <c:v>27.170999999999999</c:v>
                </c:pt>
                <c:pt idx="25">
                  <c:v>27.872</c:v>
                </c:pt>
                <c:pt idx="26">
                  <c:v>28.5671</c:v>
                </c:pt>
                <c:pt idx="27">
                  <c:v>29.276299999999999</c:v>
                </c:pt>
                <c:pt idx="28">
                  <c:v>30.007999999999999</c:v>
                </c:pt>
                <c:pt idx="29">
                  <c:v>30.762499999999999</c:v>
                </c:pt>
                <c:pt idx="30">
                  <c:v>31.538599999999999</c:v>
                </c:pt>
                <c:pt idx="31">
                  <c:v>32.3369</c:v>
                </c:pt>
                <c:pt idx="32">
                  <c:v>33.159100000000002</c:v>
                </c:pt>
                <c:pt idx="33">
                  <c:v>34.009500000000003</c:v>
                </c:pt>
                <c:pt idx="34">
                  <c:v>34.892000000000003</c:v>
                </c:pt>
                <c:pt idx="35">
                  <c:v>35.810400000000001</c:v>
                </c:pt>
                <c:pt idx="36">
                  <c:v>36.762700000000002</c:v>
                </c:pt>
                <c:pt idx="37">
                  <c:v>37.737699999999997</c:v>
                </c:pt>
                <c:pt idx="38">
                  <c:v>38.726700000000001</c:v>
                </c:pt>
                <c:pt idx="39">
                  <c:v>39.724400000000003</c:v>
                </c:pt>
                <c:pt idx="40">
                  <c:v>40.722900000000003</c:v>
                </c:pt>
                <c:pt idx="41">
                  <c:v>41.72</c:v>
                </c:pt>
                <c:pt idx="42">
                  <c:v>42.714799999999997</c:v>
                </c:pt>
                <c:pt idx="43">
                  <c:v>43.708400000000012</c:v>
                </c:pt>
              </c:numCache>
            </c:numRef>
          </c:xVal>
          <c:yVal>
            <c:numRef>
              <c:f>Results!$M$7:$M$50</c:f>
              <c:numCache>
                <c:formatCode>General</c:formatCode>
                <c:ptCount val="44"/>
                <c:pt idx="0">
                  <c:v>0</c:v>
                </c:pt>
                <c:pt idx="1">
                  <c:v>19.741468749999999</c:v>
                </c:pt>
                <c:pt idx="2">
                  <c:v>42.505625000000002</c:v>
                </c:pt>
                <c:pt idx="3">
                  <c:v>64.435187499999998</c:v>
                </c:pt>
                <c:pt idx="4">
                  <c:v>85.271718749999977</c:v>
                </c:pt>
                <c:pt idx="5">
                  <c:v>104.7290625</c:v>
                </c:pt>
                <c:pt idx="6">
                  <c:v>122.626875</c:v>
                </c:pt>
                <c:pt idx="7">
                  <c:v>138.7771875</c:v>
                </c:pt>
                <c:pt idx="8">
                  <c:v>153.15968749999999</c:v>
                </c:pt>
                <c:pt idx="9">
                  <c:v>165.82</c:v>
                </c:pt>
                <c:pt idx="10">
                  <c:v>176.91</c:v>
                </c:pt>
                <c:pt idx="11">
                  <c:v>186.6378125</c:v>
                </c:pt>
                <c:pt idx="12">
                  <c:v>195.25624999999999</c:v>
                </c:pt>
                <c:pt idx="13">
                  <c:v>202.89125000000001</c:v>
                </c:pt>
                <c:pt idx="14">
                  <c:v>209.68937500000001</c:v>
                </c:pt>
                <c:pt idx="15">
                  <c:v>215.6521875</c:v>
                </c:pt>
                <c:pt idx="16">
                  <c:v>220.75874999999999</c:v>
                </c:pt>
                <c:pt idx="17">
                  <c:v>225.16843750000001</c:v>
                </c:pt>
                <c:pt idx="18">
                  <c:v>228.546875</c:v>
                </c:pt>
                <c:pt idx="19">
                  <c:v>230.9090625</c:v>
                </c:pt>
                <c:pt idx="20">
                  <c:v>230.90156250000001</c:v>
                </c:pt>
                <c:pt idx="21">
                  <c:v>226.62406250000001</c:v>
                </c:pt>
                <c:pt idx="22">
                  <c:v>217.68656250000001</c:v>
                </c:pt>
                <c:pt idx="23">
                  <c:v>205.32875000000001</c:v>
                </c:pt>
                <c:pt idx="24">
                  <c:v>193.32124999999999</c:v>
                </c:pt>
                <c:pt idx="25">
                  <c:v>183.293125</c:v>
                </c:pt>
                <c:pt idx="26">
                  <c:v>174.486875</c:v>
                </c:pt>
                <c:pt idx="27">
                  <c:v>167.00843750000001</c:v>
                </c:pt>
                <c:pt idx="28">
                  <c:v>160.72499999999999</c:v>
                </c:pt>
                <c:pt idx="29">
                  <c:v>155.39906250000001</c:v>
                </c:pt>
                <c:pt idx="30">
                  <c:v>150.78187500000001</c:v>
                </c:pt>
                <c:pt idx="31">
                  <c:v>146.71812499999999</c:v>
                </c:pt>
                <c:pt idx="32">
                  <c:v>143.06406250000001</c:v>
                </c:pt>
                <c:pt idx="33">
                  <c:v>139.67343750000001</c:v>
                </c:pt>
                <c:pt idx="34">
                  <c:v>136.386875</c:v>
                </c:pt>
                <c:pt idx="35">
                  <c:v>133.0690625</c:v>
                </c:pt>
                <c:pt idx="36">
                  <c:v>129.71156250000001</c:v>
                </c:pt>
                <c:pt idx="37">
                  <c:v>126.39</c:v>
                </c:pt>
                <c:pt idx="38">
                  <c:v>123.17281250000001</c:v>
                </c:pt>
                <c:pt idx="39">
                  <c:v>120.1196875</c:v>
                </c:pt>
                <c:pt idx="40">
                  <c:v>117.2915625</c:v>
                </c:pt>
                <c:pt idx="41">
                  <c:v>114.6965625</c:v>
                </c:pt>
                <c:pt idx="42">
                  <c:v>112.31253125000001</c:v>
                </c:pt>
                <c:pt idx="43">
                  <c:v>110.117125</c:v>
                </c:pt>
              </c:numCache>
            </c:numRef>
          </c:yVal>
          <c:smooth val="1"/>
          <c:extLst>
            <c:ext xmlns:c16="http://schemas.microsoft.com/office/drawing/2014/chart" uri="{C3380CC4-5D6E-409C-BE32-E72D297353CC}">
              <c16:uniqueId val="{00000000-DBFE-41B3-82AD-C6215EFDDD01}"/>
            </c:ext>
          </c:extLst>
        </c:ser>
        <c:ser>
          <c:idx val="1"/>
          <c:order val="1"/>
          <c:spPr>
            <a:ln w="25400" cap="rnd">
              <a:solidFill>
                <a:schemeClr val="accent2"/>
              </a:solidFill>
              <a:round/>
            </a:ln>
            <a:effectLst/>
          </c:spPr>
          <c:marker>
            <c:symbol val="none"/>
          </c:marker>
          <c:xVal>
            <c:numRef>
              <c:f>'Results LTB2'!$K$7:$K$35</c:f>
              <c:numCache>
                <c:formatCode>General</c:formatCode>
                <c:ptCount val="29"/>
                <c:pt idx="0">
                  <c:v>0</c:v>
                </c:pt>
                <c:pt idx="1">
                  <c:v>2.5139399999999998</c:v>
                </c:pt>
                <c:pt idx="2">
                  <c:v>5.01546</c:v>
                </c:pt>
                <c:pt idx="3">
                  <c:v>7.4836400000000003</c:v>
                </c:pt>
                <c:pt idx="4">
                  <c:v>9.9036400000000029</c:v>
                </c:pt>
                <c:pt idx="5">
                  <c:v>12.212199999999999</c:v>
                </c:pt>
                <c:pt idx="6">
                  <c:v>14.3072</c:v>
                </c:pt>
                <c:pt idx="7">
                  <c:v>16.405799999999999</c:v>
                </c:pt>
                <c:pt idx="8">
                  <c:v>18.472799999999971</c:v>
                </c:pt>
                <c:pt idx="9">
                  <c:v>20.832900000000009</c:v>
                </c:pt>
                <c:pt idx="10">
                  <c:v>21.562999999999999</c:v>
                </c:pt>
                <c:pt idx="11">
                  <c:v>22.152200000000001</c:v>
                </c:pt>
                <c:pt idx="12">
                  <c:v>22.734000000000009</c:v>
                </c:pt>
                <c:pt idx="13">
                  <c:v>22.999099999999999</c:v>
                </c:pt>
                <c:pt idx="14">
                  <c:v>23.283899999999999</c:v>
                </c:pt>
                <c:pt idx="15">
                  <c:v>23.718299999999999</c:v>
                </c:pt>
                <c:pt idx="16">
                  <c:v>24.42909999999998</c:v>
                </c:pt>
                <c:pt idx="17">
                  <c:v>25.570800000000009</c:v>
                </c:pt>
                <c:pt idx="18">
                  <c:v>26.926400000000001</c:v>
                </c:pt>
                <c:pt idx="19">
                  <c:v>28.3965</c:v>
                </c:pt>
                <c:pt idx="20">
                  <c:v>30.0517</c:v>
                </c:pt>
                <c:pt idx="21">
                  <c:v>31.971599999999999</c:v>
                </c:pt>
                <c:pt idx="22">
                  <c:v>32.971800000000002</c:v>
                </c:pt>
                <c:pt idx="23">
                  <c:v>33.983800000000002</c:v>
                </c:pt>
                <c:pt idx="24">
                  <c:v>35.499700000000011</c:v>
                </c:pt>
                <c:pt idx="25">
                  <c:v>37.498899999999999</c:v>
                </c:pt>
                <c:pt idx="26">
                  <c:v>39.480699999999999</c:v>
                </c:pt>
                <c:pt idx="27">
                  <c:v>41.463300000000011</c:v>
                </c:pt>
                <c:pt idx="28">
                  <c:v>43.4465</c:v>
                </c:pt>
              </c:numCache>
            </c:numRef>
          </c:xVal>
          <c:yVal>
            <c:numRef>
              <c:f>'Results LTB2'!$M$7:$M$35</c:f>
              <c:numCache>
                <c:formatCode>General</c:formatCode>
                <c:ptCount val="29"/>
                <c:pt idx="0">
                  <c:v>0</c:v>
                </c:pt>
                <c:pt idx="1">
                  <c:v>40.877281249999989</c:v>
                </c:pt>
                <c:pt idx="2">
                  <c:v>84.467749999999995</c:v>
                </c:pt>
                <c:pt idx="3">
                  <c:v>127.03687499999999</c:v>
                </c:pt>
                <c:pt idx="4">
                  <c:v>166.77374999999989</c:v>
                </c:pt>
                <c:pt idx="5">
                  <c:v>201.5440625</c:v>
                </c:pt>
                <c:pt idx="6">
                  <c:v>229.43843749999999</c:v>
                </c:pt>
                <c:pt idx="7">
                  <c:v>250.0390625</c:v>
                </c:pt>
                <c:pt idx="8">
                  <c:v>264.80062500000003</c:v>
                </c:pt>
                <c:pt idx="9">
                  <c:v>269.66531249999991</c:v>
                </c:pt>
                <c:pt idx="10">
                  <c:v>266.96062499999999</c:v>
                </c:pt>
                <c:pt idx="11">
                  <c:v>259.2103124999997</c:v>
                </c:pt>
                <c:pt idx="12">
                  <c:v>239.97062500000001</c:v>
                </c:pt>
                <c:pt idx="13">
                  <c:v>230.2684375</c:v>
                </c:pt>
                <c:pt idx="14">
                  <c:v>222.14500000000001</c:v>
                </c:pt>
                <c:pt idx="15">
                  <c:v>211.06125</c:v>
                </c:pt>
                <c:pt idx="16">
                  <c:v>198.02218750000009</c:v>
                </c:pt>
                <c:pt idx="17">
                  <c:v>182.87718749999999</c:v>
                </c:pt>
                <c:pt idx="18">
                  <c:v>171.3190625</c:v>
                </c:pt>
                <c:pt idx="19">
                  <c:v>162.62687500000001</c:v>
                </c:pt>
                <c:pt idx="20">
                  <c:v>154.99656250000001</c:v>
                </c:pt>
                <c:pt idx="21">
                  <c:v>146.45281249999999</c:v>
                </c:pt>
                <c:pt idx="22">
                  <c:v>142.33281249999999</c:v>
                </c:pt>
                <c:pt idx="23">
                  <c:v>138.4503125</c:v>
                </c:pt>
                <c:pt idx="24">
                  <c:v>133.265625</c:v>
                </c:pt>
                <c:pt idx="25">
                  <c:v>127.49187499999999</c:v>
                </c:pt>
                <c:pt idx="26">
                  <c:v>122.6778125</c:v>
                </c:pt>
                <c:pt idx="27">
                  <c:v>118.44471875000001</c:v>
                </c:pt>
                <c:pt idx="28">
                  <c:v>114.66328125</c:v>
                </c:pt>
              </c:numCache>
            </c:numRef>
          </c:yVal>
          <c:smooth val="1"/>
          <c:extLst>
            <c:ext xmlns:c16="http://schemas.microsoft.com/office/drawing/2014/chart" uri="{C3380CC4-5D6E-409C-BE32-E72D297353CC}">
              <c16:uniqueId val="{00000001-DBFE-41B3-82AD-C6215EFDDD01}"/>
            </c:ext>
          </c:extLst>
        </c:ser>
        <c:ser>
          <c:idx val="2"/>
          <c:order val="2"/>
          <c:spPr>
            <a:ln w="25400" cap="rnd">
              <a:solidFill>
                <a:schemeClr val="accent1"/>
              </a:solidFill>
              <a:round/>
            </a:ln>
            <a:effectLst/>
          </c:spPr>
          <c:marker>
            <c:symbol val="none"/>
          </c:marker>
          <c:dPt>
            <c:idx val="1"/>
            <c:marker>
              <c:symbol val="none"/>
            </c:marker>
            <c:bubble3D val="0"/>
            <c:spPr>
              <a:ln w="25400" cap="rnd">
                <a:solidFill>
                  <a:srgbClr val="1E27AC"/>
                </a:solidFill>
                <a:round/>
              </a:ln>
              <a:effectLst/>
            </c:spPr>
            <c:extLst>
              <c:ext xmlns:c16="http://schemas.microsoft.com/office/drawing/2014/chart" uri="{C3380CC4-5D6E-409C-BE32-E72D297353CC}">
                <c16:uniqueId val="{00000003-DBFE-41B3-82AD-C6215EFDDD01}"/>
              </c:ext>
            </c:extLst>
          </c:dPt>
          <c:xVal>
            <c:numRef>
              <c:f>Results!$Q$7:$Q$8</c:f>
              <c:numCache>
                <c:formatCode>General</c:formatCode>
                <c:ptCount val="2"/>
                <c:pt idx="0">
                  <c:v>0</c:v>
                </c:pt>
                <c:pt idx="1">
                  <c:v>45</c:v>
                </c:pt>
              </c:numCache>
            </c:numRef>
          </c:xVal>
          <c:yVal>
            <c:numRef>
              <c:f>Results!$R$7:$R$8</c:f>
              <c:numCache>
                <c:formatCode>General</c:formatCode>
                <c:ptCount val="2"/>
                <c:pt idx="0">
                  <c:v>231</c:v>
                </c:pt>
                <c:pt idx="1">
                  <c:v>231</c:v>
                </c:pt>
              </c:numCache>
            </c:numRef>
          </c:yVal>
          <c:smooth val="1"/>
          <c:extLst>
            <c:ext xmlns:c16="http://schemas.microsoft.com/office/drawing/2014/chart" uri="{C3380CC4-5D6E-409C-BE32-E72D297353CC}">
              <c16:uniqueId val="{00000004-DBFE-41B3-82AD-C6215EFDDD01}"/>
            </c:ext>
          </c:extLst>
        </c:ser>
        <c:ser>
          <c:idx val="3"/>
          <c:order val="3"/>
          <c:spPr>
            <a:ln w="25400" cap="rnd">
              <a:solidFill>
                <a:srgbClr val="C00000"/>
              </a:solidFill>
              <a:round/>
            </a:ln>
            <a:effectLst/>
          </c:spPr>
          <c:marker>
            <c:symbol val="none"/>
          </c:marker>
          <c:xVal>
            <c:numRef>
              <c:f>Results!$Q$7:$Q$8</c:f>
              <c:numCache>
                <c:formatCode>General</c:formatCode>
                <c:ptCount val="2"/>
                <c:pt idx="0">
                  <c:v>0</c:v>
                </c:pt>
                <c:pt idx="1">
                  <c:v>45</c:v>
                </c:pt>
              </c:numCache>
            </c:numRef>
          </c:xVal>
          <c:yVal>
            <c:numRef>
              <c:f>Results!$S$7:$S$8</c:f>
              <c:numCache>
                <c:formatCode>General</c:formatCode>
                <c:ptCount val="2"/>
                <c:pt idx="0">
                  <c:v>270</c:v>
                </c:pt>
                <c:pt idx="1">
                  <c:v>270</c:v>
                </c:pt>
              </c:numCache>
            </c:numRef>
          </c:yVal>
          <c:smooth val="1"/>
          <c:extLst>
            <c:ext xmlns:c16="http://schemas.microsoft.com/office/drawing/2014/chart" uri="{C3380CC4-5D6E-409C-BE32-E72D297353CC}">
              <c16:uniqueId val="{00000005-DBFE-41B3-82AD-C6215EFDDD01}"/>
            </c:ext>
          </c:extLst>
        </c:ser>
        <c:ser>
          <c:idx val="4"/>
          <c:order val="4"/>
          <c:spPr>
            <a:ln w="25400" cap="rnd">
              <a:solidFill>
                <a:schemeClr val="tx1"/>
              </a:solidFill>
              <a:round/>
            </a:ln>
            <a:effectLst/>
          </c:spPr>
          <c:marker>
            <c:symbol val="none"/>
          </c:marker>
          <c:xVal>
            <c:numRef>
              <c:f>Results!$Q$7:$Q$8</c:f>
              <c:numCache>
                <c:formatCode>General</c:formatCode>
                <c:ptCount val="2"/>
                <c:pt idx="0">
                  <c:v>0</c:v>
                </c:pt>
                <c:pt idx="1">
                  <c:v>45</c:v>
                </c:pt>
              </c:numCache>
            </c:numRef>
          </c:xVal>
          <c:yVal>
            <c:numRef>
              <c:f>Results!$T$7:$T$8</c:f>
              <c:numCache>
                <c:formatCode>General</c:formatCode>
                <c:ptCount val="2"/>
                <c:pt idx="0">
                  <c:v>99</c:v>
                </c:pt>
                <c:pt idx="1">
                  <c:v>99</c:v>
                </c:pt>
              </c:numCache>
            </c:numRef>
          </c:yVal>
          <c:smooth val="1"/>
          <c:extLst>
            <c:ext xmlns:c16="http://schemas.microsoft.com/office/drawing/2014/chart" uri="{C3380CC4-5D6E-409C-BE32-E72D297353CC}">
              <c16:uniqueId val="{00000006-DBFE-41B3-82AD-C6215EFDDD01}"/>
            </c:ext>
          </c:extLst>
        </c:ser>
        <c:dLbls>
          <c:showLegendKey val="0"/>
          <c:showVal val="0"/>
          <c:showCatName val="0"/>
          <c:showSerName val="0"/>
          <c:showPercent val="0"/>
          <c:showBubbleSize val="0"/>
        </c:dLbls>
        <c:axId val="36957568"/>
        <c:axId val="37037184"/>
      </c:scatterChart>
      <c:valAx>
        <c:axId val="36957568"/>
        <c:scaling>
          <c:orientation val="minMax"/>
          <c:max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37037184"/>
        <c:crosses val="autoZero"/>
        <c:crossBetween val="midCat"/>
      </c:valAx>
      <c:valAx>
        <c:axId val="3703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36957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1750" cap="rnd">
              <a:solidFill>
                <a:schemeClr val="accent6"/>
              </a:solidFill>
              <a:round/>
            </a:ln>
            <a:effectLst/>
          </c:spPr>
          <c:marker>
            <c:symbol val="none"/>
          </c:marker>
          <c:xVal>
            <c:numRef>
              <c:f>Blad1!$C$12:$C$65</c:f>
              <c:numCache>
                <c:formatCode>General</c:formatCode>
                <c:ptCount val="54"/>
                <c:pt idx="0">
                  <c:v>0</c:v>
                </c:pt>
                <c:pt idx="1">
                  <c:v>5.00000004360651E-5</c:v>
                </c:pt>
                <c:pt idx="2">
                  <c:v>1.0000005581632899E-4</c:v>
                </c:pt>
                <c:pt idx="3">
                  <c:v>1.5000095367431599E-4</c:v>
                </c:pt>
                <c:pt idx="4">
                  <c:v>2.00007144490169E-4</c:v>
                </c:pt>
                <c:pt idx="5">
                  <c:v>2.5003406758389101E-4</c:v>
                </c:pt>
                <c:pt idx="6">
                  <c:v>3.0012207031250001E-4</c:v>
                </c:pt>
                <c:pt idx="7">
                  <c:v>3.5035911833907499E-4</c:v>
                </c:pt>
                <c:pt idx="8">
                  <c:v>4.0091449474165502E-4</c:v>
                </c:pt>
                <c:pt idx="9">
                  <c:v>4.5208568572997998E-4</c:v>
                </c:pt>
                <c:pt idx="10">
                  <c:v>5.0436065073802599E-4</c:v>
                </c:pt>
                <c:pt idx="11">
                  <c:v>5.5849767466031896E-4</c:v>
                </c:pt>
                <c:pt idx="12">
                  <c:v>6.1562499999999996E-4</c:v>
                </c:pt>
                <c:pt idx="13">
                  <c:v>6.7736243669660795E-4</c:v>
                </c:pt>
                <c:pt idx="14">
                  <c:v>7.4596714740154902E-4</c:v>
                </c:pt>
                <c:pt idx="15">
                  <c:v>8.2450580596923797E-4</c:v>
                </c:pt>
                <c:pt idx="16">
                  <c:v>9.1705532693186998E-4</c:v>
                </c:pt>
                <c:pt idx="17">
                  <c:v>1.0289343637257999E-3</c:v>
                </c:pt>
                <c:pt idx="18">
                  <c:v>1.1669677734374999E-3</c:v>
                </c:pt>
                <c:pt idx="19">
                  <c:v>1.33978624583708E-3</c:v>
                </c:pt>
                <c:pt idx="20">
                  <c:v>1.5581632944673099E-3</c:v>
                </c:pt>
                <c:pt idx="21">
                  <c:v>1.83539180755615E-3</c:v>
                </c:pt>
                <c:pt idx="22">
                  <c:v>2.18770235652078E-3</c:v>
                </c:pt>
                <c:pt idx="23">
                  <c:v>2.6347254598309698E-3</c:v>
                </c:pt>
                <c:pt idx="24">
                  <c:v>3.2000000000000002E-3</c:v>
                </c:pt>
                <c:pt idx="25">
                  <c:v>3.9241072899715802E-3</c:v>
                </c:pt>
                <c:pt idx="26">
                  <c:v>5.0112889486504499E-3</c:v>
                </c:pt>
                <c:pt idx="27">
                  <c:v>6.6533692287778301E-3</c:v>
                </c:pt>
                <c:pt idx="28">
                  <c:v>9.0009382832342104E-3</c:v>
                </c:pt>
                <c:pt idx="29">
                  <c:v>1.21841183699932E-2</c:v>
                </c:pt>
                <c:pt idx="30">
                  <c:v>1.63198481753071E-2</c:v>
                </c:pt>
                <c:pt idx="31">
                  <c:v>2.1515586908159499E-2</c:v>
                </c:pt>
                <c:pt idx="32">
                  <c:v>2.7871523944493999E-2</c:v>
                </c:pt>
                <c:pt idx="33">
                  <c:v>3.54820291444378E-2</c:v>
                </c:pt>
                <c:pt idx="34">
                  <c:v>4.44366683793367E-2</c:v>
                </c:pt>
                <c:pt idx="35">
                  <c:v>5.48209488358158E-2</c:v>
                </c:pt>
                <c:pt idx="36">
                  <c:v>6.6716885954483801E-2</c:v>
                </c:pt>
                <c:pt idx="37">
                  <c:v>8.0203447056397606E-2</c:v>
                </c:pt>
                <c:pt idx="38">
                  <c:v>9.5356906521803203E-2</c:v>
                </c:pt>
                <c:pt idx="39">
                  <c:v>0.112251135595658</c:v>
                </c:pt>
                <c:pt idx="40">
                  <c:v>0.13095784265342</c:v>
                </c:pt>
                <c:pt idx="41">
                  <c:v>0.15154677512502501</c:v>
                </c:pt>
                <c:pt idx="42">
                  <c:v>0.17408589120222701</c:v>
                </c:pt>
                <c:pt idx="43">
                  <c:v>0.198641507356389</c:v>
                </c:pt>
                <c:pt idx="44">
                  <c:v>0.225278426224027</c:v>
                </c:pt>
                <c:pt idx="45">
                  <c:v>0.25406004836457602</c:v>
                </c:pt>
                <c:pt idx="46">
                  <c:v>0.28504847062572702</c:v>
                </c:pt>
                <c:pt idx="47">
                  <c:v>0.31830457327987499</c:v>
                </c:pt>
                <c:pt idx="48">
                  <c:v>0.35388809766353702</c:v>
                </c:pt>
                <c:pt idx="49">
                  <c:v>0.391857715720966</c:v>
                </c:pt>
                <c:pt idx="50">
                  <c:v>0.432271092596897</c:v>
                </c:pt>
                <c:pt idx="51">
                  <c:v>0.47518494322221699</c:v>
                </c:pt>
                <c:pt idx="52">
                  <c:v>0.52065508367695701</c:v>
                </c:pt>
                <c:pt idx="53">
                  <c:v>0.568736477987421</c:v>
                </c:pt>
              </c:numCache>
            </c:numRef>
          </c:xVal>
          <c:yVal>
            <c:numRef>
              <c:f>Blad1!$B$12:$B$65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8E70-4239-BD25-23E65579D7F1}"/>
            </c:ext>
          </c:extLst>
        </c:ser>
        <c:ser>
          <c:idx val="1"/>
          <c:order val="1"/>
          <c:spPr>
            <a:ln w="31750" cap="rnd">
              <a:solidFill>
                <a:schemeClr val="accent1"/>
              </a:solidFill>
              <a:round/>
            </a:ln>
            <a:effectLst/>
          </c:spPr>
          <c:marker>
            <c:symbol val="none"/>
          </c:marker>
          <c:xVal>
            <c:numRef>
              <c:f>Blad1!$F$12:$F$47</c:f>
              <c:numCache>
                <c:formatCode>General</c:formatCode>
                <c:ptCount val="36"/>
                <c:pt idx="0">
                  <c:v>0</c:v>
                </c:pt>
                <c:pt idx="1">
                  <c:v>4.76190476190476E-5</c:v>
                </c:pt>
                <c:pt idx="2">
                  <c:v>9.5238095238095295E-5</c:v>
                </c:pt>
                <c:pt idx="3">
                  <c:v>1.42857142857143E-4</c:v>
                </c:pt>
                <c:pt idx="4">
                  <c:v>1.9047619047618999E-4</c:v>
                </c:pt>
                <c:pt idx="5">
                  <c:v>2.3809523809523799E-4</c:v>
                </c:pt>
                <c:pt idx="6">
                  <c:v>2.8571428571428601E-4</c:v>
                </c:pt>
                <c:pt idx="7">
                  <c:v>3.33333333333333E-4</c:v>
                </c:pt>
                <c:pt idx="8">
                  <c:v>3.8095238095238102E-4</c:v>
                </c:pt>
                <c:pt idx="9">
                  <c:v>4.2857142857142898E-4</c:v>
                </c:pt>
                <c:pt idx="10">
                  <c:v>4.7619047619047597E-4</c:v>
                </c:pt>
                <c:pt idx="11">
                  <c:v>5.2380952380952405E-4</c:v>
                </c:pt>
                <c:pt idx="12">
                  <c:v>5.7142857142857104E-4</c:v>
                </c:pt>
                <c:pt idx="13">
                  <c:v>6.19047619047619E-4</c:v>
                </c:pt>
                <c:pt idx="14">
                  <c:v>6.6666666666666697E-4</c:v>
                </c:pt>
                <c:pt idx="15">
                  <c:v>7.1428571428571396E-4</c:v>
                </c:pt>
                <c:pt idx="16">
                  <c:v>7.6190476190476203E-4</c:v>
                </c:pt>
                <c:pt idx="17">
                  <c:v>8.0952380952381E-4</c:v>
                </c:pt>
                <c:pt idx="18">
                  <c:v>8.5714285714285699E-4</c:v>
                </c:pt>
                <c:pt idx="19">
                  <c:v>9.0476190476190496E-4</c:v>
                </c:pt>
                <c:pt idx="20">
                  <c:v>9.5238095238095195E-4</c:v>
                </c:pt>
                <c:pt idx="21">
                  <c:v>1E-3</c:v>
                </c:pt>
                <c:pt idx="22">
                  <c:v>1.04761904761905E-3</c:v>
                </c:pt>
                <c:pt idx="23">
                  <c:v>1.0952380952381001E-3</c:v>
                </c:pt>
                <c:pt idx="24">
                  <c:v>1.11904761904762E-3</c:v>
                </c:pt>
                <c:pt idx="25">
                  <c:v>1.1999999999999999E-3</c:v>
                </c:pt>
                <c:pt idx="26">
                  <c:v>1.2999999999999999E-3</c:v>
                </c:pt>
                <c:pt idx="27">
                  <c:v>1.4E-3</c:v>
                </c:pt>
                <c:pt idx="28">
                  <c:v>1.5E-3</c:v>
                </c:pt>
                <c:pt idx="29">
                  <c:v>1.6000000000000001E-3</c:v>
                </c:pt>
                <c:pt idx="30">
                  <c:v>1.6999999999999999E-3</c:v>
                </c:pt>
                <c:pt idx="31">
                  <c:v>1.8E-3</c:v>
                </c:pt>
                <c:pt idx="32">
                  <c:v>3.0000000000000001E-3</c:v>
                </c:pt>
                <c:pt idx="33">
                  <c:v>5.0000000000000001E-3</c:v>
                </c:pt>
                <c:pt idx="34">
                  <c:v>0.01</c:v>
                </c:pt>
                <c:pt idx="35">
                  <c:v>1.4999999999999999E-2</c:v>
                </c:pt>
              </c:numCache>
            </c:numRef>
          </c:xVal>
          <c:yVal>
            <c:numRef>
              <c:f>Blad1!$E$12:$E$47</c:f>
              <c:numCache>
                <c:formatCode>General</c:formatCode>
                <c:ptCount val="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235</c:v>
                </c:pt>
                <c:pt idx="25">
                  <c:v>240</c:v>
                </c:pt>
                <c:pt idx="26">
                  <c:v>235</c:v>
                </c:pt>
                <c:pt idx="27">
                  <c:v>235</c:v>
                </c:pt>
                <c:pt idx="28">
                  <c:v>235</c:v>
                </c:pt>
                <c:pt idx="29">
                  <c:v>235</c:v>
                </c:pt>
                <c:pt idx="30">
                  <c:v>235</c:v>
                </c:pt>
                <c:pt idx="31">
                  <c:v>235</c:v>
                </c:pt>
                <c:pt idx="32">
                  <c:v>235</c:v>
                </c:pt>
                <c:pt idx="33">
                  <c:v>235</c:v>
                </c:pt>
                <c:pt idx="34">
                  <c:v>235</c:v>
                </c:pt>
                <c:pt idx="35">
                  <c:v>235</c:v>
                </c:pt>
              </c:numCache>
            </c:numRef>
          </c:yVal>
          <c:smooth val="1"/>
          <c:extLst>
            <c:ext xmlns:c16="http://schemas.microsoft.com/office/drawing/2014/chart" uri="{C3380CC4-5D6E-409C-BE32-E72D297353CC}">
              <c16:uniqueId val="{00000001-8E70-4239-BD25-23E65579D7F1}"/>
            </c:ext>
          </c:extLst>
        </c:ser>
        <c:dLbls>
          <c:showLegendKey val="0"/>
          <c:showVal val="0"/>
          <c:showCatName val="0"/>
          <c:showSerName val="0"/>
          <c:showPercent val="0"/>
          <c:showBubbleSize val="0"/>
        </c:dLbls>
        <c:axId val="46844544"/>
        <c:axId val="46867200"/>
      </c:scatterChart>
      <c:valAx>
        <c:axId val="46844544"/>
        <c:scaling>
          <c:orientation val="minMax"/>
          <c:max val="0.0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46867200"/>
        <c:crosses val="autoZero"/>
        <c:crossBetween val="midCat"/>
      </c:valAx>
      <c:valAx>
        <c:axId val="46867200"/>
        <c:scaling>
          <c:orientation val="minMax"/>
          <c:max val="400"/>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46844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870780348993E-2"/>
          <c:y val="3.52631827382556E-2"/>
          <c:w val="0.95882584393020198"/>
          <c:h val="0.93652627107113995"/>
        </c:manualLayout>
      </c:layout>
      <c:scatterChart>
        <c:scatterStyle val="smoothMarker"/>
        <c:varyColors val="0"/>
        <c:ser>
          <c:idx val="0"/>
          <c:order val="0"/>
          <c:spPr>
            <a:ln w="25400" cap="rnd">
              <a:solidFill>
                <a:schemeClr val="accent2"/>
              </a:solidFill>
              <a:round/>
            </a:ln>
            <a:effectLst/>
          </c:spPr>
          <c:marker>
            <c:symbol val="none"/>
          </c:marker>
          <c:xVal>
            <c:numRef>
              <c:f>Curve!$E$12:$E$65</c:f>
              <c:numCache>
                <c:formatCode>General</c:formatCode>
                <c:ptCount val="54"/>
                <c:pt idx="0">
                  <c:v>-0.2</c:v>
                </c:pt>
                <c:pt idx="1">
                  <c:v>-0.19499999864897599</c:v>
                </c:pt>
                <c:pt idx="2">
                  <c:v>-0.18999991353448101</c:v>
                </c:pt>
                <c:pt idx="3">
                  <c:v>-0.18499901510369601</c:v>
                </c:pt>
                <c:pt idx="4">
                  <c:v>-0.17999446620677201</c:v>
                </c:pt>
                <c:pt idx="5">
                  <c:v>-0.17497889025410601</c:v>
                </c:pt>
                <c:pt idx="6">
                  <c:v>-0.169936966636516</c:v>
                </c:pt>
                <c:pt idx="7">
                  <c:v>-0.16484105340833899</c:v>
                </c:pt>
                <c:pt idx="8">
                  <c:v>-0.15964583723342901</c:v>
                </c:pt>
                <c:pt idx="9">
                  <c:v>-0.15428201059406599</c:v>
                </c:pt>
                <c:pt idx="10">
                  <c:v>-0.14864897626277601</c:v>
                </c:pt>
                <c:pt idx="11">
                  <c:v>-0.14260657903706001</c:v>
                </c:pt>
                <c:pt idx="12">
                  <c:v>-0.13596586473703001</c:v>
                </c:pt>
                <c:pt idx="13">
                  <c:v>-0.12847886646595499</c:v>
                </c:pt>
                <c:pt idx="14">
                  <c:v>-0.11982741813372</c:v>
                </c:pt>
                <c:pt idx="15">
                  <c:v>-0.109610995243187</c:v>
                </c:pt>
                <c:pt idx="16">
                  <c:v>-9.7333582939472196E-2</c:v>
                </c:pt>
                <c:pt idx="17">
                  <c:v>-8.2389571322127195E-2</c:v>
                </c:pt>
                <c:pt idx="18">
                  <c:v>-6.4048678020233299E-2</c:v>
                </c:pt>
                <c:pt idx="19">
                  <c:v>-4.14398980304026E-2</c:v>
                </c:pt>
                <c:pt idx="20">
                  <c:v>-1.35344808176887E-2</c:v>
                </c:pt>
                <c:pt idx="21">
                  <c:v>2.08720653205926E-2</c:v>
                </c:pt>
                <c:pt idx="22">
                  <c:v>6.3178941628134505E-2</c:v>
                </c:pt>
                <c:pt idx="23">
                  <c:v>0.115</c:v>
                </c:pt>
                <c:pt idx="24">
                  <c:v>0.18324964926269499</c:v>
                </c:pt>
                <c:pt idx="25">
                  <c:v>0.29160082512160601</c:v>
                </c:pt>
                <c:pt idx="26">
                  <c:v>0.457427991628159</c:v>
                </c:pt>
                <c:pt idx="27">
                  <c:v>0.69359888317395701</c:v>
                </c:pt>
                <c:pt idx="28">
                  <c:v>1.01086371566418</c:v>
                </c:pt>
                <c:pt idx="29">
                  <c:v>1.41865021005508</c:v>
                </c:pt>
                <c:pt idx="30">
                  <c:v>1.9254563955580339</c:v>
                </c:pt>
                <c:pt idx="31">
                  <c:v>2.539080025579155</c:v>
                </c:pt>
                <c:pt idx="32">
                  <c:v>3.2667666245661922</c:v>
                </c:pt>
                <c:pt idx="33">
                  <c:v>4.1153116882590206</c:v>
                </c:pt>
                <c:pt idx="34">
                  <c:v>5.0911347743767656</c:v>
                </c:pt>
                <c:pt idx="35">
                  <c:v>6.2003352559989349</c:v>
                </c:pt>
                <c:pt idx="36">
                  <c:v>7.4487355285565702</c:v>
                </c:pt>
                <c:pt idx="37">
                  <c:v>8.841915301177778</c:v>
                </c:pt>
                <c:pt idx="38">
                  <c:v>10.385239353785339</c:v>
                </c:pt>
                <c:pt idx="39">
                  <c:v>12.0838803807109</c:v>
                </c:pt>
                <c:pt idx="40">
                  <c:v>13.94283805850443</c:v>
                </c:pt>
                <c:pt idx="41">
                  <c:v>15.966955157728909</c:v>
                </c:pt>
                <c:pt idx="42">
                  <c:v>18.160931302933179</c:v>
                </c:pt>
                <c:pt idx="43">
                  <c:v>20.529334834912849</c:v>
                </c:pt>
                <c:pt idx="44">
                  <c:v>23.076613122490802</c:v>
                </c:pt>
                <c:pt idx="45">
                  <c:v>25.807101593400049</c:v>
                </c:pt>
                <c:pt idx="46">
                  <c:v>28.725031696428921</c:v>
                </c:pt>
                <c:pt idx="47">
                  <c:v>31.834537963842731</c:v>
                </c:pt>
                <c:pt idx="48">
                  <c:v>35.139664310215053</c:v>
                </c:pt>
                <c:pt idx="49">
                  <c:v>38.644369678415551</c:v>
                </c:pt>
                <c:pt idx="50">
                  <c:v>42.352533123672103</c:v>
                </c:pt>
                <c:pt idx="51">
                  <c:v>46.267958410969499</c:v>
                </c:pt>
                <c:pt idx="52">
                  <c:v>50.39437818856635</c:v>
                </c:pt>
                <c:pt idx="53">
                  <c:v>54.735457790368812</c:v>
                </c:pt>
              </c:numCache>
            </c:numRef>
          </c:xVal>
          <c:yVal>
            <c:numRef>
              <c:f>Curve!$B$12:$B$65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75D4-4A4E-913C-9DA26B48FAC2}"/>
            </c:ext>
          </c:extLst>
        </c:ser>
        <c:dLbls>
          <c:showLegendKey val="0"/>
          <c:showVal val="0"/>
          <c:showCatName val="0"/>
          <c:showSerName val="0"/>
          <c:showPercent val="0"/>
          <c:showBubbleSize val="0"/>
        </c:dLbls>
        <c:axId val="81126528"/>
        <c:axId val="81128832"/>
      </c:scatterChart>
      <c:scatterChart>
        <c:scatterStyle val="lineMarker"/>
        <c:varyColors val="0"/>
        <c:ser>
          <c:idx val="1"/>
          <c:order val="1"/>
          <c:spPr>
            <a:ln w="25400" cap="rnd">
              <a:solidFill>
                <a:schemeClr val="tx2"/>
              </a:solidFill>
              <a:round/>
            </a:ln>
            <a:effectLst/>
          </c:spPr>
          <c:marker>
            <c:symbol val="none"/>
          </c:marker>
          <c:xVal>
            <c:numRef>
              <c:f>Curve!$H$12:$H$14</c:f>
              <c:numCache>
                <c:formatCode>General</c:formatCode>
                <c:ptCount val="3"/>
                <c:pt idx="0">
                  <c:v>0</c:v>
                </c:pt>
                <c:pt idx="1">
                  <c:v>0.115</c:v>
                </c:pt>
                <c:pt idx="2">
                  <c:v>9.19</c:v>
                </c:pt>
              </c:numCache>
            </c:numRef>
          </c:xVal>
          <c:yVal>
            <c:numRef>
              <c:f>Curve!$F$12:$F$14</c:f>
              <c:numCache>
                <c:formatCode>General</c:formatCode>
                <c:ptCount val="3"/>
                <c:pt idx="0">
                  <c:v>0</c:v>
                </c:pt>
                <c:pt idx="1">
                  <c:v>230</c:v>
                </c:pt>
                <c:pt idx="2">
                  <c:v>540</c:v>
                </c:pt>
              </c:numCache>
            </c:numRef>
          </c:yVal>
          <c:smooth val="0"/>
          <c:extLst>
            <c:ext xmlns:c16="http://schemas.microsoft.com/office/drawing/2014/chart" uri="{C3380CC4-5D6E-409C-BE32-E72D297353CC}">
              <c16:uniqueId val="{00000001-75D4-4A4E-913C-9DA26B48FAC2}"/>
            </c:ext>
          </c:extLst>
        </c:ser>
        <c:dLbls>
          <c:showLegendKey val="0"/>
          <c:showVal val="0"/>
          <c:showCatName val="0"/>
          <c:showSerName val="0"/>
          <c:showPercent val="0"/>
          <c:showBubbleSize val="0"/>
        </c:dLbls>
        <c:axId val="81126528"/>
        <c:axId val="81128832"/>
      </c:scatterChart>
      <c:valAx>
        <c:axId val="81126528"/>
        <c:scaling>
          <c:orientation val="minMax"/>
          <c:max val="10"/>
          <c:min val="-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1128832"/>
        <c:crosses val="autoZero"/>
        <c:crossBetween val="midCat"/>
        <c:majorUnit val="1"/>
      </c:valAx>
      <c:valAx>
        <c:axId val="81128832"/>
        <c:scaling>
          <c:orientation val="minMax"/>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81126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870780348993E-2"/>
          <c:y val="3.52631827382556E-2"/>
          <c:w val="0.95882584393020198"/>
          <c:h val="0.93652627107113995"/>
        </c:manualLayout>
      </c:layout>
      <c:scatterChart>
        <c:scatterStyle val="smoothMarker"/>
        <c:varyColors val="0"/>
        <c:ser>
          <c:idx val="0"/>
          <c:order val="0"/>
          <c:spPr>
            <a:ln w="25400" cap="rnd">
              <a:solidFill>
                <a:schemeClr val="accent2"/>
              </a:solidFill>
              <a:round/>
            </a:ln>
            <a:effectLst/>
          </c:spPr>
          <c:marker>
            <c:symbol val="none"/>
          </c:marker>
          <c:xVal>
            <c:numRef>
              <c:f>Curve!$E$12:$E$65</c:f>
              <c:numCache>
                <c:formatCode>General</c:formatCode>
                <c:ptCount val="54"/>
                <c:pt idx="0">
                  <c:v>-0.2</c:v>
                </c:pt>
                <c:pt idx="1">
                  <c:v>-0.19499999864897599</c:v>
                </c:pt>
                <c:pt idx="2">
                  <c:v>-0.18999991353448101</c:v>
                </c:pt>
                <c:pt idx="3">
                  <c:v>-0.18499901510369601</c:v>
                </c:pt>
                <c:pt idx="4">
                  <c:v>-0.17999446620677201</c:v>
                </c:pt>
                <c:pt idx="5">
                  <c:v>-0.17497889025410601</c:v>
                </c:pt>
                <c:pt idx="6">
                  <c:v>-0.169936966636516</c:v>
                </c:pt>
                <c:pt idx="7">
                  <c:v>-0.16484105340833899</c:v>
                </c:pt>
                <c:pt idx="8">
                  <c:v>-0.15964583723342901</c:v>
                </c:pt>
                <c:pt idx="9">
                  <c:v>-0.15428201059406599</c:v>
                </c:pt>
                <c:pt idx="10">
                  <c:v>-0.14864897626277601</c:v>
                </c:pt>
                <c:pt idx="11">
                  <c:v>-0.14260657903706001</c:v>
                </c:pt>
                <c:pt idx="12">
                  <c:v>-0.13596586473703001</c:v>
                </c:pt>
                <c:pt idx="13">
                  <c:v>-0.12847886646595499</c:v>
                </c:pt>
                <c:pt idx="14">
                  <c:v>-0.11982741813372</c:v>
                </c:pt>
                <c:pt idx="15">
                  <c:v>-0.109610995243187</c:v>
                </c:pt>
                <c:pt idx="16">
                  <c:v>-9.7333582939472196E-2</c:v>
                </c:pt>
                <c:pt idx="17">
                  <c:v>-8.2389571322127195E-2</c:v>
                </c:pt>
                <c:pt idx="18">
                  <c:v>-6.4048678020233299E-2</c:v>
                </c:pt>
                <c:pt idx="19">
                  <c:v>-4.14398980304026E-2</c:v>
                </c:pt>
                <c:pt idx="20">
                  <c:v>-1.35344808176887E-2</c:v>
                </c:pt>
                <c:pt idx="21">
                  <c:v>2.08720653205926E-2</c:v>
                </c:pt>
                <c:pt idx="22">
                  <c:v>6.3178941628134505E-2</c:v>
                </c:pt>
                <c:pt idx="23">
                  <c:v>0.115</c:v>
                </c:pt>
                <c:pt idx="24">
                  <c:v>0.18324964926269499</c:v>
                </c:pt>
                <c:pt idx="25">
                  <c:v>0.29160082512160601</c:v>
                </c:pt>
                <c:pt idx="26">
                  <c:v>0.457427991628159</c:v>
                </c:pt>
                <c:pt idx="27">
                  <c:v>0.69359888317395701</c:v>
                </c:pt>
                <c:pt idx="28">
                  <c:v>1.01086371566418</c:v>
                </c:pt>
                <c:pt idx="29">
                  <c:v>1.41865021005508</c:v>
                </c:pt>
                <c:pt idx="30">
                  <c:v>1.9254563955580339</c:v>
                </c:pt>
                <c:pt idx="31">
                  <c:v>2.539080025579155</c:v>
                </c:pt>
                <c:pt idx="32">
                  <c:v>3.2667666245661922</c:v>
                </c:pt>
                <c:pt idx="33">
                  <c:v>4.1153116882590206</c:v>
                </c:pt>
                <c:pt idx="34">
                  <c:v>5.0911347743767656</c:v>
                </c:pt>
                <c:pt idx="35">
                  <c:v>6.2003352559989349</c:v>
                </c:pt>
                <c:pt idx="36">
                  <c:v>7.4487355285565702</c:v>
                </c:pt>
                <c:pt idx="37">
                  <c:v>8.841915301177778</c:v>
                </c:pt>
                <c:pt idx="38">
                  <c:v>10.385239353785339</c:v>
                </c:pt>
                <c:pt idx="39">
                  <c:v>12.0838803807109</c:v>
                </c:pt>
                <c:pt idx="40">
                  <c:v>13.94283805850443</c:v>
                </c:pt>
                <c:pt idx="41">
                  <c:v>15.966955157728909</c:v>
                </c:pt>
                <c:pt idx="42">
                  <c:v>18.160931302933179</c:v>
                </c:pt>
                <c:pt idx="43">
                  <c:v>20.529334834912849</c:v>
                </c:pt>
                <c:pt idx="44">
                  <c:v>23.076613122490802</c:v>
                </c:pt>
                <c:pt idx="45">
                  <c:v>25.807101593400049</c:v>
                </c:pt>
                <c:pt idx="46">
                  <c:v>28.725031696428921</c:v>
                </c:pt>
                <c:pt idx="47">
                  <c:v>31.834537963842731</c:v>
                </c:pt>
                <c:pt idx="48">
                  <c:v>35.139664310215053</c:v>
                </c:pt>
                <c:pt idx="49">
                  <c:v>38.644369678415551</c:v>
                </c:pt>
                <c:pt idx="50">
                  <c:v>42.352533123672103</c:v>
                </c:pt>
                <c:pt idx="51">
                  <c:v>46.267958410969499</c:v>
                </c:pt>
                <c:pt idx="52">
                  <c:v>50.39437818856635</c:v>
                </c:pt>
                <c:pt idx="53">
                  <c:v>54.735457790368812</c:v>
                </c:pt>
              </c:numCache>
            </c:numRef>
          </c:xVal>
          <c:yVal>
            <c:numRef>
              <c:f>Curve!$B$12:$B$65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8919-4520-85EE-26C413B45099}"/>
            </c:ext>
          </c:extLst>
        </c:ser>
        <c:dLbls>
          <c:showLegendKey val="0"/>
          <c:showVal val="0"/>
          <c:showCatName val="0"/>
          <c:showSerName val="0"/>
          <c:showPercent val="0"/>
          <c:showBubbleSize val="0"/>
        </c:dLbls>
        <c:axId val="110475136"/>
        <c:axId val="110485504"/>
      </c:scatterChart>
      <c:scatterChart>
        <c:scatterStyle val="lineMarker"/>
        <c:varyColors val="0"/>
        <c:ser>
          <c:idx val="1"/>
          <c:order val="1"/>
          <c:spPr>
            <a:ln w="25400" cap="rnd">
              <a:solidFill>
                <a:schemeClr val="tx2"/>
              </a:solidFill>
              <a:round/>
            </a:ln>
            <a:effectLst/>
          </c:spPr>
          <c:marker>
            <c:symbol val="none"/>
          </c:marker>
          <c:xVal>
            <c:numRef>
              <c:f>Curve!$H$12:$H$14</c:f>
              <c:numCache>
                <c:formatCode>General</c:formatCode>
                <c:ptCount val="3"/>
                <c:pt idx="0">
                  <c:v>0</c:v>
                </c:pt>
                <c:pt idx="1">
                  <c:v>0.115</c:v>
                </c:pt>
                <c:pt idx="2">
                  <c:v>9.19</c:v>
                </c:pt>
              </c:numCache>
            </c:numRef>
          </c:xVal>
          <c:yVal>
            <c:numRef>
              <c:f>Curve!$F$12:$F$14</c:f>
              <c:numCache>
                <c:formatCode>General</c:formatCode>
                <c:ptCount val="3"/>
                <c:pt idx="0">
                  <c:v>0</c:v>
                </c:pt>
                <c:pt idx="1">
                  <c:v>230</c:v>
                </c:pt>
                <c:pt idx="2">
                  <c:v>540</c:v>
                </c:pt>
              </c:numCache>
            </c:numRef>
          </c:yVal>
          <c:smooth val="0"/>
          <c:extLst>
            <c:ext xmlns:c16="http://schemas.microsoft.com/office/drawing/2014/chart" uri="{C3380CC4-5D6E-409C-BE32-E72D297353CC}">
              <c16:uniqueId val="{00000001-8919-4520-85EE-26C413B45099}"/>
            </c:ext>
          </c:extLst>
        </c:ser>
        <c:dLbls>
          <c:showLegendKey val="0"/>
          <c:showVal val="0"/>
          <c:showCatName val="0"/>
          <c:showSerName val="0"/>
          <c:showPercent val="0"/>
          <c:showBubbleSize val="0"/>
        </c:dLbls>
        <c:axId val="110475136"/>
        <c:axId val="110485504"/>
      </c:scatterChart>
      <c:valAx>
        <c:axId val="110475136"/>
        <c:scaling>
          <c:orientation val="minMax"/>
          <c:max val="10"/>
          <c:min val="-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10485504"/>
        <c:crosses val="autoZero"/>
        <c:crossBetween val="midCat"/>
        <c:majorUnit val="1"/>
      </c:valAx>
      <c:valAx>
        <c:axId val="110485504"/>
        <c:scaling>
          <c:orientation val="minMax"/>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104751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Blad1!$B$12:$B$76</c:f>
              <c:numCache>
                <c:formatCode>General</c:formatCode>
                <c:ptCount val="65"/>
                <c:pt idx="0">
                  <c:v>0</c:v>
                </c:pt>
                <c:pt idx="1">
                  <c:v>5.0000009710483098E-5</c:v>
                </c:pt>
                <c:pt idx="2">
                  <c:v>1.0000031073546E-4</c:v>
                </c:pt>
                <c:pt idx="3">
                  <c:v>1.50002359647396E-4</c:v>
                </c:pt>
                <c:pt idx="4">
                  <c:v>2.00009943534706E-4</c:v>
                </c:pt>
                <c:pt idx="5">
                  <c:v>2.5003034525972298E-4</c:v>
                </c:pt>
                <c:pt idx="6">
                  <c:v>3.0007550871667302E-4</c:v>
                </c:pt>
                <c:pt idx="7">
                  <c:v>3.5016320408965199E-4</c:v>
                </c:pt>
                <c:pt idx="8">
                  <c:v>4.0031819311059098E-4</c:v>
                </c:pt>
                <c:pt idx="9">
                  <c:v>4.5057339431723897E-4</c:v>
                </c:pt>
                <c:pt idx="10">
                  <c:v>5.0097104831112996E-4</c:v>
                </c:pt>
                <c:pt idx="11">
                  <c:v>5.5156388301555697E-4</c:v>
                </c:pt>
                <c:pt idx="12">
                  <c:v>6.0241627893355002E-4</c:v>
                </c:pt>
                <c:pt idx="13">
                  <c:v>6.5360543440584195E-4</c:v>
                </c:pt>
                <c:pt idx="14">
                  <c:v>7.0522253086884902E-4</c:v>
                </c:pt>
                <c:pt idx="15">
                  <c:v>7.5737389811264002E-4</c:v>
                </c:pt>
                <c:pt idx="16">
                  <c:v>8.1018217953890902E-4</c:v>
                </c:pt>
                <c:pt idx="17">
                  <c:v>8.6378749741895301E-4</c:v>
                </c:pt>
                <c:pt idx="18">
                  <c:v>9.1834861815164297E-4</c:v>
                </c:pt>
                <c:pt idx="19">
                  <c:v>9.7404411752139396E-4</c:v>
                </c:pt>
                <c:pt idx="20">
                  <c:v>1.0310735459561401E-3</c:v>
                </c:pt>
                <c:pt idx="21">
                  <c:v>1.08965859378532E-3</c:v>
                </c:pt>
                <c:pt idx="22">
                  <c:v>1.1500442564978299E-3</c:v>
                </c:pt>
                <c:pt idx="23">
                  <c:v>1.2125E-3</c:v>
                </c:pt>
                <c:pt idx="24">
                  <c:v>1.27732092587359E-3</c:v>
                </c:pt>
                <c:pt idx="25">
                  <c:v>1.3448289366337399E-3</c:v>
                </c:pt>
                <c:pt idx="26">
                  <c:v>1.4153739009869399E-3</c:v>
                </c:pt>
                <c:pt idx="27">
                  <c:v>1.48933481908904E-3</c:v>
                </c:pt>
                <c:pt idx="28">
                  <c:v>1.56712098780317E-3</c:v>
                </c:pt>
                <c:pt idx="29">
                  <c:v>1.64917316595775E-3</c:v>
                </c:pt>
                <c:pt idx="30">
                  <c:v>1.7359647396044599E-3</c:v>
                </c:pt>
                <c:pt idx="31">
                  <c:v>1.82800288727621E-3</c:v>
                </c:pt>
                <c:pt idx="32">
                  <c:v>1.92582974524509E-3</c:v>
                </c:pt>
                <c:pt idx="33">
                  <c:v>2.0300235727803801E-3</c:v>
                </c:pt>
                <c:pt idx="34">
                  <c:v>2.14119991740652E-3</c:v>
                </c:pt>
                <c:pt idx="35">
                  <c:v>2.26001278016103E-3</c:v>
                </c:pt>
                <c:pt idx="36">
                  <c:v>2.3871557808525698E-3</c:v>
                </c:pt>
                <c:pt idx="37">
                  <c:v>2.5233633233188498E-3</c:v>
                </c:pt>
                <c:pt idx="38">
                  <c:v>2.6694117606846E-3</c:v>
                </c:pt>
                <c:pt idx="39">
                  <c:v>2.8261205606195899E-3</c:v>
                </c:pt>
                <c:pt idx="40">
                  <c:v>2.9943534705965799E-3</c:v>
                </c:pt>
                <c:pt idx="41">
                  <c:v>3.1750196831492701E-3</c:v>
                </c:pt>
                <c:pt idx="42">
                  <c:v>3.3690750011302999E-3</c:v>
                </c:pt>
                <c:pt idx="43">
                  <c:v>3.5775230029692299E-3</c:v>
                </c:pt>
                <c:pt idx="44">
                  <c:v>3.8014162079304998E-3</c:v>
                </c:pt>
                <c:pt idx="45">
                  <c:v>4.0418572413713797E-3</c:v>
                </c:pt>
                <c:pt idx="46">
                  <c:v>4.3E-3</c:v>
                </c:pt>
                <c:pt idx="47">
                  <c:v>4.5782561892602604E-3</c:v>
                </c:pt>
                <c:pt idx="48">
                  <c:v>4.9590432838228903E-3</c:v>
                </c:pt>
                <c:pt idx="49">
                  <c:v>5.6190715437312204E-3</c:v>
                </c:pt>
                <c:pt idx="50">
                  <c:v>6.79072296618721E-3</c:v>
                </c:pt>
                <c:pt idx="51">
                  <c:v>8.7511210376280991E-3</c:v>
                </c:pt>
                <c:pt idx="52">
                  <c:v>1.1816057805402199E-2</c:v>
                </c:pt>
                <c:pt idx="53">
                  <c:v>1.6335932700368601E-2</c:v>
                </c:pt>
                <c:pt idx="54">
                  <c:v>2.2692779023884498E-2</c:v>
                </c:pt>
                <c:pt idx="55">
                  <c:v>3.1297961295467899E-2</c:v>
                </c:pt>
                <c:pt idx="56">
                  <c:v>4.2590322082372997E-2</c:v>
                </c:pt>
                <c:pt idx="57">
                  <c:v>5.7034647855725401E-2</c:v>
                </c:pt>
                <c:pt idx="58">
                  <c:v>7.5120371165245697E-2</c:v>
                </c:pt>
                <c:pt idx="59">
                  <c:v>9.7360453748578102E-2</c:v>
                </c:pt>
                <c:pt idx="60">
                  <c:v>0.12429041187347201</c:v>
                </c:pt>
                <c:pt idx="61">
                  <c:v>0.15646745592658401</c:v>
                </c:pt>
                <c:pt idx="62">
                  <c:v>0.19446972343369201</c:v>
                </c:pt>
                <c:pt idx="63">
                  <c:v>0.23889558966038399</c:v>
                </c:pt>
                <c:pt idx="64">
                  <c:v>0.29036304347826097</c:v>
                </c:pt>
              </c:numCache>
            </c:numRef>
          </c:xVal>
          <c:yVal>
            <c:numRef>
              <c:f>Blad1!$A$12:$A$76</c:f>
              <c:numCache>
                <c:formatCode>General</c:formatCode>
                <c:ptCount val="6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numCache>
            </c:numRef>
          </c:yVal>
          <c:smooth val="1"/>
          <c:extLst>
            <c:ext xmlns:c16="http://schemas.microsoft.com/office/drawing/2014/chart" uri="{C3380CC4-5D6E-409C-BE32-E72D297353CC}">
              <c16:uniqueId val="{00000000-1DF0-40AC-89C1-30E90A72898F}"/>
            </c:ext>
          </c:extLst>
        </c:ser>
        <c:dLbls>
          <c:showLegendKey val="0"/>
          <c:showVal val="0"/>
          <c:showCatName val="0"/>
          <c:showSerName val="0"/>
          <c:showPercent val="0"/>
          <c:showBubbleSize val="0"/>
        </c:dLbls>
        <c:axId val="127315968"/>
        <c:axId val="127317504"/>
      </c:scatterChart>
      <c:valAx>
        <c:axId val="127315968"/>
        <c:scaling>
          <c:orientation val="minMax"/>
          <c:max val="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27317504"/>
        <c:crosses val="autoZero"/>
        <c:crossBetween val="midCat"/>
      </c:valAx>
      <c:valAx>
        <c:axId val="12731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273159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Results!$K$7:$K$15</c:f>
              <c:numCache>
                <c:formatCode>General</c:formatCode>
                <c:ptCount val="9"/>
                <c:pt idx="0">
                  <c:v>0</c:v>
                </c:pt>
                <c:pt idx="1">
                  <c:v>1.2591699999999999</c:v>
                </c:pt>
                <c:pt idx="2">
                  <c:v>2.51844</c:v>
                </c:pt>
                <c:pt idx="3">
                  <c:v>3.7742800000000001</c:v>
                </c:pt>
                <c:pt idx="4">
                  <c:v>5.0252600000000003</c:v>
                </c:pt>
                <c:pt idx="5">
                  <c:v>6.2673399999999972</c:v>
                </c:pt>
                <c:pt idx="6">
                  <c:v>7.4997600000000002</c:v>
                </c:pt>
                <c:pt idx="7">
                  <c:v>8.7158700000000007</c:v>
                </c:pt>
                <c:pt idx="8">
                  <c:v>9.9131600000000013</c:v>
                </c:pt>
              </c:numCache>
            </c:numRef>
          </c:xVal>
          <c:yVal>
            <c:numRef>
              <c:f>Results!$L$7:$L$15</c:f>
              <c:numCache>
                <c:formatCode>General</c:formatCode>
                <c:ptCount val="9"/>
                <c:pt idx="0">
                  <c:v>0</c:v>
                </c:pt>
                <c:pt idx="1">
                  <c:v>63.172699999999999</c:v>
                </c:pt>
                <c:pt idx="2">
                  <c:v>136.018</c:v>
                </c:pt>
                <c:pt idx="3">
                  <c:v>206.1926</c:v>
                </c:pt>
                <c:pt idx="4">
                  <c:v>272.86950000000002</c:v>
                </c:pt>
                <c:pt idx="5">
                  <c:v>335.13299999999992</c:v>
                </c:pt>
                <c:pt idx="6">
                  <c:v>392.40599999999972</c:v>
                </c:pt>
                <c:pt idx="7">
                  <c:v>444.0869999999997</c:v>
                </c:pt>
                <c:pt idx="8">
                  <c:v>490.11099999999999</c:v>
                </c:pt>
              </c:numCache>
            </c:numRef>
          </c:yVal>
          <c:smooth val="0"/>
          <c:extLst>
            <c:ext xmlns:c16="http://schemas.microsoft.com/office/drawing/2014/chart" uri="{C3380CC4-5D6E-409C-BE32-E72D297353CC}">
              <c16:uniqueId val="{00000000-3F6D-4A3D-8806-CB4DFD5813C3}"/>
            </c:ext>
          </c:extLst>
        </c:ser>
        <c:dLbls>
          <c:showLegendKey val="0"/>
          <c:showVal val="0"/>
          <c:showCatName val="0"/>
          <c:showSerName val="0"/>
          <c:showPercent val="0"/>
          <c:showBubbleSize val="0"/>
        </c:dLbls>
        <c:axId val="140657024"/>
        <c:axId val="140658944"/>
      </c:scatterChart>
      <c:valAx>
        <c:axId val="140657024"/>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40658944"/>
        <c:crosses val="autoZero"/>
        <c:crossBetween val="midCat"/>
      </c:valAx>
      <c:valAx>
        <c:axId val="140658944"/>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406570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Results!$K$7:$K$21</c:f>
              <c:numCache>
                <c:formatCode>General</c:formatCode>
                <c:ptCount val="15"/>
                <c:pt idx="0">
                  <c:v>0</c:v>
                </c:pt>
                <c:pt idx="1">
                  <c:v>1.2591699999999999</c:v>
                </c:pt>
                <c:pt idx="2">
                  <c:v>2.51844</c:v>
                </c:pt>
                <c:pt idx="3">
                  <c:v>3.7742800000000001</c:v>
                </c:pt>
                <c:pt idx="4">
                  <c:v>5.0252600000000003</c:v>
                </c:pt>
                <c:pt idx="5">
                  <c:v>6.2673399999999972</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numCache>
            </c:numRef>
          </c:xVal>
          <c:yVal>
            <c:numRef>
              <c:f>Results!$L$7:$L$21</c:f>
              <c:numCache>
                <c:formatCode>General</c:formatCode>
                <c:ptCount val="15"/>
                <c:pt idx="0">
                  <c:v>0</c:v>
                </c:pt>
                <c:pt idx="1">
                  <c:v>63.172699999999999</c:v>
                </c:pt>
                <c:pt idx="2">
                  <c:v>136.018</c:v>
                </c:pt>
                <c:pt idx="3">
                  <c:v>206.1926</c:v>
                </c:pt>
                <c:pt idx="4">
                  <c:v>272.86950000000002</c:v>
                </c:pt>
                <c:pt idx="5">
                  <c:v>335.13299999999992</c:v>
                </c:pt>
                <c:pt idx="6">
                  <c:v>392.40599999999972</c:v>
                </c:pt>
                <c:pt idx="7">
                  <c:v>444.0869999999997</c:v>
                </c:pt>
                <c:pt idx="8">
                  <c:v>490.11099999999999</c:v>
                </c:pt>
                <c:pt idx="9">
                  <c:v>530.62400000000002</c:v>
                </c:pt>
                <c:pt idx="10">
                  <c:v>566.11199999999997</c:v>
                </c:pt>
                <c:pt idx="11">
                  <c:v>597.24099999999999</c:v>
                </c:pt>
                <c:pt idx="12">
                  <c:v>624.81999999999971</c:v>
                </c:pt>
                <c:pt idx="13">
                  <c:v>649.25199999999961</c:v>
                </c:pt>
                <c:pt idx="14">
                  <c:v>671.00599999999997</c:v>
                </c:pt>
              </c:numCache>
            </c:numRef>
          </c:yVal>
          <c:smooth val="0"/>
          <c:extLst>
            <c:ext xmlns:c16="http://schemas.microsoft.com/office/drawing/2014/chart" uri="{C3380CC4-5D6E-409C-BE32-E72D297353CC}">
              <c16:uniqueId val="{00000000-7412-4AAB-8C7C-7CCE5D79DC76}"/>
            </c:ext>
          </c:extLst>
        </c:ser>
        <c:dLbls>
          <c:showLegendKey val="0"/>
          <c:showVal val="0"/>
          <c:showCatName val="0"/>
          <c:showSerName val="0"/>
          <c:showPercent val="0"/>
          <c:showBubbleSize val="0"/>
        </c:dLbls>
        <c:axId val="151680512"/>
        <c:axId val="152269568"/>
      </c:scatterChart>
      <c:valAx>
        <c:axId val="151680512"/>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52269568"/>
        <c:crosses val="autoZero"/>
        <c:crossBetween val="midCat"/>
      </c:valAx>
      <c:valAx>
        <c:axId val="152269568"/>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151680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Results!$K$7:$K$27</c:f>
              <c:numCache>
                <c:formatCode>General</c:formatCode>
                <c:ptCount val="21"/>
                <c:pt idx="0">
                  <c:v>0</c:v>
                </c:pt>
                <c:pt idx="1">
                  <c:v>1.2591699999999999</c:v>
                </c:pt>
                <c:pt idx="2">
                  <c:v>2.51844</c:v>
                </c:pt>
                <c:pt idx="3">
                  <c:v>3.7742800000000001</c:v>
                </c:pt>
                <c:pt idx="4">
                  <c:v>5.0252600000000003</c:v>
                </c:pt>
                <c:pt idx="5">
                  <c:v>6.2673399999999972</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numCache>
            </c:numRef>
          </c:xVal>
          <c:yVal>
            <c:numRef>
              <c:f>Results!$L$7:$L$27</c:f>
              <c:numCache>
                <c:formatCode>General</c:formatCode>
                <c:ptCount val="21"/>
                <c:pt idx="0">
                  <c:v>0</c:v>
                </c:pt>
                <c:pt idx="1">
                  <c:v>63.172699999999999</c:v>
                </c:pt>
                <c:pt idx="2">
                  <c:v>136.018</c:v>
                </c:pt>
                <c:pt idx="3">
                  <c:v>206.1926</c:v>
                </c:pt>
                <c:pt idx="4">
                  <c:v>272.86950000000002</c:v>
                </c:pt>
                <c:pt idx="5">
                  <c:v>335.13299999999992</c:v>
                </c:pt>
                <c:pt idx="6">
                  <c:v>392.40599999999972</c:v>
                </c:pt>
                <c:pt idx="7">
                  <c:v>444.0869999999997</c:v>
                </c:pt>
                <c:pt idx="8">
                  <c:v>490.11099999999999</c:v>
                </c:pt>
                <c:pt idx="9">
                  <c:v>530.62400000000002</c:v>
                </c:pt>
                <c:pt idx="10">
                  <c:v>566.11199999999997</c:v>
                </c:pt>
                <c:pt idx="11">
                  <c:v>597.24099999999999</c:v>
                </c:pt>
                <c:pt idx="12">
                  <c:v>624.81999999999971</c:v>
                </c:pt>
                <c:pt idx="13">
                  <c:v>649.25199999999961</c:v>
                </c:pt>
                <c:pt idx="14">
                  <c:v>671.00599999999997</c:v>
                </c:pt>
                <c:pt idx="15">
                  <c:v>690.08699999999999</c:v>
                </c:pt>
                <c:pt idx="16">
                  <c:v>706.428</c:v>
                </c:pt>
                <c:pt idx="17">
                  <c:v>720.53899999999999</c:v>
                </c:pt>
                <c:pt idx="18">
                  <c:v>731.34999999999968</c:v>
                </c:pt>
                <c:pt idx="19">
                  <c:v>738.90899999999999</c:v>
                </c:pt>
                <c:pt idx="20">
                  <c:v>738.88499999999999</c:v>
                </c:pt>
              </c:numCache>
            </c:numRef>
          </c:yVal>
          <c:smooth val="0"/>
          <c:extLst>
            <c:ext xmlns:c16="http://schemas.microsoft.com/office/drawing/2014/chart" uri="{C3380CC4-5D6E-409C-BE32-E72D297353CC}">
              <c16:uniqueId val="{00000000-F508-4962-B46D-0BDDD04CFB8A}"/>
            </c:ext>
          </c:extLst>
        </c:ser>
        <c:dLbls>
          <c:showLegendKey val="0"/>
          <c:showVal val="0"/>
          <c:showCatName val="0"/>
          <c:showSerName val="0"/>
          <c:showPercent val="0"/>
          <c:showBubbleSize val="0"/>
        </c:dLbls>
        <c:axId val="6048384"/>
        <c:axId val="6050560"/>
      </c:scatterChart>
      <c:valAx>
        <c:axId val="6048384"/>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050560"/>
        <c:crosses val="autoZero"/>
        <c:crossBetween val="midCat"/>
      </c:valAx>
      <c:valAx>
        <c:axId val="6050560"/>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0483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Results!$K$7:$K$37</c:f>
              <c:numCache>
                <c:formatCode>General</c:formatCode>
                <c:ptCount val="31"/>
                <c:pt idx="0">
                  <c:v>0</c:v>
                </c:pt>
                <c:pt idx="1">
                  <c:v>1.2591699999999999</c:v>
                </c:pt>
                <c:pt idx="2">
                  <c:v>2.51844</c:v>
                </c:pt>
                <c:pt idx="3">
                  <c:v>3.7742800000000001</c:v>
                </c:pt>
                <c:pt idx="4">
                  <c:v>5.0252600000000003</c:v>
                </c:pt>
                <c:pt idx="5">
                  <c:v>6.2673399999999972</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pt idx="21">
                  <c:v>24.762599999999971</c:v>
                </c:pt>
                <c:pt idx="22">
                  <c:v>25.697399999999991</c:v>
                </c:pt>
                <c:pt idx="23">
                  <c:v>26.470099999999999</c:v>
                </c:pt>
                <c:pt idx="24">
                  <c:v>27.170999999999999</c:v>
                </c:pt>
                <c:pt idx="25">
                  <c:v>27.872</c:v>
                </c:pt>
                <c:pt idx="26">
                  <c:v>28.5671</c:v>
                </c:pt>
                <c:pt idx="27">
                  <c:v>29.276299999999999</c:v>
                </c:pt>
                <c:pt idx="28">
                  <c:v>30.007999999999999</c:v>
                </c:pt>
                <c:pt idx="29">
                  <c:v>30.762499999999999</c:v>
                </c:pt>
                <c:pt idx="30">
                  <c:v>31.538599999999999</c:v>
                </c:pt>
              </c:numCache>
            </c:numRef>
          </c:xVal>
          <c:yVal>
            <c:numRef>
              <c:f>Results!$L$7:$L$37</c:f>
              <c:numCache>
                <c:formatCode>General</c:formatCode>
                <c:ptCount val="31"/>
                <c:pt idx="0">
                  <c:v>0</c:v>
                </c:pt>
                <c:pt idx="1">
                  <c:v>63.172699999999999</c:v>
                </c:pt>
                <c:pt idx="2">
                  <c:v>136.018</c:v>
                </c:pt>
                <c:pt idx="3">
                  <c:v>206.1926</c:v>
                </c:pt>
                <c:pt idx="4">
                  <c:v>272.86950000000002</c:v>
                </c:pt>
                <c:pt idx="5">
                  <c:v>335.13299999999992</c:v>
                </c:pt>
                <c:pt idx="6">
                  <c:v>392.40599999999972</c:v>
                </c:pt>
                <c:pt idx="7">
                  <c:v>444.0869999999997</c:v>
                </c:pt>
                <c:pt idx="8">
                  <c:v>490.11099999999999</c:v>
                </c:pt>
                <c:pt idx="9">
                  <c:v>530.62400000000002</c:v>
                </c:pt>
                <c:pt idx="10">
                  <c:v>566.11199999999997</c:v>
                </c:pt>
                <c:pt idx="11">
                  <c:v>597.24099999999999</c:v>
                </c:pt>
                <c:pt idx="12">
                  <c:v>624.81999999999971</c:v>
                </c:pt>
                <c:pt idx="13">
                  <c:v>649.25199999999961</c:v>
                </c:pt>
                <c:pt idx="14">
                  <c:v>671.00599999999997</c:v>
                </c:pt>
                <c:pt idx="15">
                  <c:v>690.08699999999999</c:v>
                </c:pt>
                <c:pt idx="16">
                  <c:v>706.428</c:v>
                </c:pt>
                <c:pt idx="17">
                  <c:v>720.53899999999999</c:v>
                </c:pt>
                <c:pt idx="18">
                  <c:v>731.34999999999968</c:v>
                </c:pt>
                <c:pt idx="19">
                  <c:v>738.90899999999999</c:v>
                </c:pt>
                <c:pt idx="20">
                  <c:v>738.88499999999999</c:v>
                </c:pt>
                <c:pt idx="21">
                  <c:v>725.197</c:v>
                </c:pt>
                <c:pt idx="22">
                  <c:v>696.59699999999998</c:v>
                </c:pt>
                <c:pt idx="23">
                  <c:v>657.05199999999968</c:v>
                </c:pt>
                <c:pt idx="24">
                  <c:v>618.62800000000004</c:v>
                </c:pt>
                <c:pt idx="25">
                  <c:v>586.53800000000001</c:v>
                </c:pt>
                <c:pt idx="26">
                  <c:v>558.35799999999927</c:v>
                </c:pt>
                <c:pt idx="27">
                  <c:v>534.42699999999968</c:v>
                </c:pt>
                <c:pt idx="28">
                  <c:v>514.31999999999971</c:v>
                </c:pt>
                <c:pt idx="29">
                  <c:v>497.2769999999997</c:v>
                </c:pt>
                <c:pt idx="30">
                  <c:v>482.50200000000001</c:v>
                </c:pt>
              </c:numCache>
            </c:numRef>
          </c:yVal>
          <c:smooth val="0"/>
          <c:extLst>
            <c:ext xmlns:c16="http://schemas.microsoft.com/office/drawing/2014/chart" uri="{C3380CC4-5D6E-409C-BE32-E72D297353CC}">
              <c16:uniqueId val="{00000000-E13A-42EA-8E11-0DB920F3248B}"/>
            </c:ext>
          </c:extLst>
        </c:ser>
        <c:dLbls>
          <c:showLegendKey val="0"/>
          <c:showVal val="0"/>
          <c:showCatName val="0"/>
          <c:showSerName val="0"/>
          <c:showPercent val="0"/>
          <c:showBubbleSize val="0"/>
        </c:dLbls>
        <c:axId val="34346112"/>
        <c:axId val="34348032"/>
      </c:scatterChart>
      <c:valAx>
        <c:axId val="34346112"/>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34348032"/>
        <c:crosses val="autoZero"/>
        <c:crossBetween val="midCat"/>
      </c:valAx>
      <c:valAx>
        <c:axId val="34348032"/>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343461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4" Type="http://schemas.openxmlformats.org/officeDocument/2006/relationships/image" Target="../media/image1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613C3AA-689C-44AE-A84C-ED700B7D1818}" type="datetimeFigureOut">
              <a:rPr lang="nl-BE" smtClean="0"/>
              <a:t>28/01/2020</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F965A47-DE49-466D-9A0D-FF39F66AC40F}" type="slidenum">
              <a:rPr lang="nl-BE" smtClean="0"/>
              <a:t>‹#›</a:t>
            </a:fld>
            <a:endParaRPr lang="nl-BE"/>
          </a:p>
        </p:txBody>
      </p:sp>
    </p:spTree>
    <p:extLst>
      <p:ext uri="{BB962C8B-B14F-4D97-AF65-F5344CB8AC3E}">
        <p14:creationId xmlns:p14="http://schemas.microsoft.com/office/powerpoint/2010/main" val="1678380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4E3447B-48AD-4579-AF00-442363ECB115}" type="datetimeFigureOut">
              <a:rPr lang="fr-FR" smtClean="0"/>
              <a:t>28/01/2020</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1493CB-4046-46AB-AF17-750713C41672}" type="slidenum">
              <a:rPr lang="fr-FR" smtClean="0"/>
              <a:t>‹#›</a:t>
            </a:fld>
            <a:endParaRPr lang="fr-FR"/>
          </a:p>
        </p:txBody>
      </p:sp>
    </p:spTree>
    <p:extLst>
      <p:ext uri="{BB962C8B-B14F-4D97-AF65-F5344CB8AC3E}">
        <p14:creationId xmlns:p14="http://schemas.microsoft.com/office/powerpoint/2010/main" val="167829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A1493CB-4046-46AB-AF17-750713C41672}" type="slidenum">
              <a:rPr lang="fr-FR" smtClean="0"/>
              <a:t>15</a:t>
            </a:fld>
            <a:endParaRPr lang="fr-FR"/>
          </a:p>
        </p:txBody>
      </p:sp>
    </p:spTree>
    <p:extLst>
      <p:ext uri="{BB962C8B-B14F-4D97-AF65-F5344CB8AC3E}">
        <p14:creationId xmlns:p14="http://schemas.microsoft.com/office/powerpoint/2010/main" val="371714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Strain hardening</a:t>
            </a:r>
            <a:r>
              <a:rPr kumimoji="1" lang="zh-CN" altLang="en-US" dirty="0"/>
              <a:t>：应变硬化</a:t>
            </a:r>
            <a:endParaRPr kumimoji="1" lang="en-US" altLang="zh-CN" dirty="0"/>
          </a:p>
          <a:p>
            <a:r>
              <a:rPr kumimoji="1" lang="en-US" altLang="zh-CN" dirty="0"/>
              <a:t>Inelastic </a:t>
            </a:r>
            <a:r>
              <a:rPr kumimoji="1" lang="en-US" altLang="zh-CN" dirty="0" err="1"/>
              <a:t>reponse</a:t>
            </a:r>
            <a:r>
              <a:rPr kumimoji="1" lang="zh-CN" altLang="en-US" dirty="0"/>
              <a:t>：非弹性反应</a:t>
            </a:r>
            <a:endParaRPr kumimoji="1" lang="en-US" altLang="zh-CN" dirty="0"/>
          </a:p>
          <a:p>
            <a:r>
              <a:rPr kumimoji="1" lang="en-US" altLang="zh-CN" dirty="0"/>
              <a:t>Carbon</a:t>
            </a:r>
            <a:r>
              <a:rPr kumimoji="1" lang="en-US" altLang="zh-CN" baseline="0" dirty="0"/>
              <a:t> steel has a sharply defined yield point with a plastic yield plateau: </a:t>
            </a:r>
            <a:r>
              <a:rPr kumimoji="1" lang="zh-CN" altLang="en-US" baseline="0" dirty="0"/>
              <a:t>碳钢有清晰界定的曲阜点，以及屈服台阶。</a:t>
            </a:r>
            <a:endParaRPr kumimoji="1" lang="en-US" altLang="zh-CN" baseline="0" dirty="0"/>
          </a:p>
          <a:p>
            <a:r>
              <a:rPr kumimoji="1" lang="en-US" altLang="zh-CN" baseline="0" dirty="0"/>
              <a:t>Stainless steel exhibits gradually yielding behavior, with high strain-hardening.: </a:t>
            </a:r>
            <a:r>
              <a:rPr kumimoji="1" lang="zh-CN" altLang="en-US" baseline="0" dirty="0"/>
              <a:t>不锈钢的屈服行为是渐进的，应变硬化较高。</a:t>
            </a:r>
            <a:endParaRPr kumimoji="1" lang="en-US" altLang="zh-CN"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70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dirty="0"/>
              <a:t>The key difference between carbon steel and stainless steel is in the stress-strain curve, as shown on this slide. Carbon steel has linear elastic behavior up-until a sharply defined yield point, after which strain can increase with no increase in stress, although there may be an small amount of strain hardening. </a:t>
            </a:r>
          </a:p>
          <a:p>
            <a:endParaRPr lang="en-US" altLang="en-US" dirty="0"/>
          </a:p>
          <a:p>
            <a:r>
              <a:rPr lang="en-US" altLang="en-US" dirty="0"/>
              <a:t>Stainless steel does not exhibit such behavior. Instead, yielding is more gradual, with a considerable level of strain hardening. </a:t>
            </a:r>
          </a:p>
          <a:p>
            <a:endParaRPr lang="en-US" altLang="en-US" dirty="0"/>
          </a:p>
          <a:p>
            <a:endParaRPr lang="en-GB"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C5A9C-D71C-4508-9C21-6FB0358F47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19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573147AE-3FF5-48A1-BF9F-878AEE9C1B25}"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xfrm>
            <a:off x="915757" y="4343940"/>
            <a:ext cx="5026486" cy="4113720"/>
          </a:xfrm>
          <a:noFill/>
        </p:spPr>
        <p:txBody>
          <a:bodyPr/>
          <a:lstStyle/>
          <a:p>
            <a:r>
              <a:rPr lang="en-GB" altLang="en-US" dirty="0"/>
              <a:t>With carbon steel, the yield strength is simply taken as the design strength. The difficulty in designing with materials which have a non-linear stress-strain curve is the choice of design strength. </a:t>
            </a:r>
          </a:p>
          <a:p>
            <a:endParaRPr lang="en-GB" altLang="en-US" dirty="0"/>
          </a:p>
          <a:p>
            <a:r>
              <a:rPr lang="en-GB" altLang="en-US" dirty="0"/>
              <a:t>The conventional way of defining the design strength for metals like stainless steel, aluminium alloys and high strength steels which do not exhibit a clear yield point, is to use the 0.2% proof strength.</a:t>
            </a:r>
          </a:p>
          <a:p>
            <a:endParaRPr lang="en-GB" altLang="en-US" dirty="0"/>
          </a:p>
          <a:p>
            <a:r>
              <a:rPr lang="en-GB" altLang="en-US" dirty="0"/>
              <a:t>This graph shows the definition of the ‘0.2% proof strength’. </a:t>
            </a:r>
          </a:p>
          <a:p>
            <a:pPr eaLnBrk="1" hangingPunct="1"/>
            <a:endParaRPr lang="en-US" altLang="en-US" dirty="0"/>
          </a:p>
          <a:p>
            <a:pPr eaLnBrk="1" hangingPunct="1"/>
            <a:endParaRPr lang="en-US" altLang="en-US" dirty="0"/>
          </a:p>
          <a:p>
            <a:pPr eaLnBrk="1" hangingPunct="1"/>
            <a:r>
              <a:rPr lang="en-US" altLang="en-US" dirty="0"/>
              <a:t>Austenitic stainless steels have a 0.2% proof strength of around 220 MPa whereas duplexes are about twice as strong, with a 0.2% proof strength of around 450 MPa.</a:t>
            </a:r>
          </a:p>
          <a:p>
            <a:pPr eaLnBrk="1" hangingPunct="1"/>
            <a:endParaRPr lang="en-US" altLang="en-US" baseline="30000" dirty="0"/>
          </a:p>
          <a:p>
            <a:pPr eaLnBrk="1" hangingPunct="1"/>
            <a:r>
              <a:rPr lang="en-US" altLang="en-US" dirty="0"/>
              <a:t>The high strength of duplex stainless steel will often permit a lighter section to be used compared with carbon steel.</a:t>
            </a:r>
          </a:p>
          <a:p>
            <a:pPr eaLnBrk="1" hangingPunct="1"/>
            <a:endParaRPr lang="en-US" altLang="en-US" baseline="30000" dirty="0"/>
          </a:p>
          <a:p>
            <a:r>
              <a:rPr lang="en-GB" altLang="en-US" dirty="0"/>
              <a:t>It should be noted that the measured yield strength</a:t>
            </a:r>
            <a:r>
              <a:rPr lang="en-US" altLang="en-US" dirty="0"/>
              <a:t> </a:t>
            </a:r>
            <a:r>
              <a:rPr lang="en-GB" altLang="en-US" dirty="0"/>
              <a:t> of austenitic stainless steels may exceed the specified minimum values by a margin varying from 25 to 40%, for plate thicknesses of 25 mm or less. The margin for duplex stainless steels is lower, perhaps up to 20%. There is an inverse relationship between thickness or diameter, and yield stress; thinner material typically have yield stresses that are significantly higher than the minimum requirement whereas at thicknesses of 25 mm and above, the values are usually fairly close to the specified values.</a:t>
            </a:r>
            <a:endParaRPr lang="en-US" altLang="en-US" baseline="30000" dirty="0"/>
          </a:p>
          <a:p>
            <a:pPr eaLnBrk="1" hangingPunct="1"/>
            <a:endParaRPr lang="en-US" altLang="en-US" baseline="30000" dirty="0"/>
          </a:p>
          <a:p>
            <a:pPr eaLnBrk="1" hangingPunct="1"/>
            <a:r>
              <a:rPr lang="en-US" altLang="en-US" dirty="0"/>
              <a:t>The Young's Modulus is 200,000 MPa</a:t>
            </a:r>
            <a:r>
              <a:rPr lang="en-US" altLang="en-US" baseline="-25000" dirty="0"/>
              <a:t>,</a:t>
            </a:r>
            <a:r>
              <a:rPr lang="en-US" altLang="en-US" dirty="0"/>
              <a:t> which is only slightly different to the value assumed for carbon steel, around 210,000 MPa.</a:t>
            </a:r>
          </a:p>
          <a:p>
            <a:pPr eaLnBrk="1" hangingPunct="1"/>
            <a:endParaRPr lang="en-US" altLang="en-US" baseline="30000" dirty="0"/>
          </a:p>
          <a:p>
            <a:pPr eaLnBrk="1" hangingPunct="1"/>
            <a:endParaRPr lang="en-US" altLang="en-US" dirty="0"/>
          </a:p>
        </p:txBody>
      </p:sp>
    </p:spTree>
    <p:extLst>
      <p:ext uri="{BB962C8B-B14F-4D97-AF65-F5344CB8AC3E}">
        <p14:creationId xmlns:p14="http://schemas.microsoft.com/office/powerpoint/2010/main" val="408275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GB" altLang="en-US"/>
              <a:t>Stainless steels exhibit strong strain hardening, which can be advantageous in some situations and disadvantageous in others.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9EEF3-3A87-4928-BF20-8FC510E75E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33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B58BF-1E41-2B44-8874-B73139500573}"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7058" y="4345776"/>
            <a:ext cx="5023884" cy="4111751"/>
          </a:xfrm>
          <a:noFill/>
          <a:ln/>
        </p:spPr>
        <p:txBody>
          <a:bodyPr/>
          <a:lstStyle/>
          <a:p>
            <a:r>
              <a:rPr lang="en-GB">
                <a:latin typeface="Times" pitchFamily="-111" charset="0"/>
              </a:rPr>
              <a:t>Material properties vary around cold-formed stainless steel sections due to the effects of cold-work. This is also seen for carbon steel – it’s much more significant for stainless steel….</a:t>
            </a:r>
          </a:p>
          <a:p>
            <a:endParaRPr lang="en-GB">
              <a:latin typeface="Times" pitchFamily="-111" charset="0"/>
            </a:endParaRPr>
          </a:p>
          <a:p>
            <a:r>
              <a:rPr lang="en-GB">
                <a:latin typeface="Times" pitchFamily="-111" charset="0"/>
              </a:rPr>
              <a:t>By slicing specimens into a series of strips and then measuring the stress-strain characteristics, its possible to build up a profile of strength around the section, and with sufficient data, predictive tools can be developed – this process is underway at the moment. </a:t>
            </a:r>
          </a:p>
        </p:txBody>
      </p:sp>
    </p:spTree>
    <p:extLst>
      <p:ext uri="{BB962C8B-B14F-4D97-AF65-F5344CB8AC3E}">
        <p14:creationId xmlns:p14="http://schemas.microsoft.com/office/powerpoint/2010/main" val="356972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GB" altLang="en-US"/>
              <a:t>The reduction in ductility is never a problem with austenitics because they have such high ductility to start with, around 50% (more on this later in the presetnation).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48D22-EAA3-49D7-8171-6F9BEAF282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772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GB" altLang="en-US"/>
              <a:t>Stainless steel also differs from carbon steel in terms of ductility and toughness.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4873E-D9D7-425F-9212-FB92C25314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195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dirty="0"/>
              <a:t>This graph shows the full stress-strain curves to fracture and enables us to compare the ductility and toughness of stainless steel and carbon steel. It can be seen that austenitic stainless steel is considerably more ductile than carbon steel. And austenitic stainless steel also shows greater toughness (compare the area under the stress-strain curves).</a:t>
            </a:r>
          </a:p>
          <a:p>
            <a:endParaRPr lang="en-GB"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3BAEA-1723-45B5-B38B-2AECF19AD62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513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a:t>Good impact resistance is also required for security bollards as well as blast resistant walls which are required to protect personnel on the topsides of offshore platforms in the event of an explosion.</a:t>
            </a:r>
          </a:p>
        </p:txBody>
      </p:sp>
      <p:sp>
        <p:nvSpPr>
          <p:cNvPr id="80900" name="Slide Number Placeholder 3"/>
          <p:cNvSpPr>
            <a:spLocks noGrp="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E9C67CD9-43A5-4165-B5F2-3DBDBEAA9419}" type="slidenum">
              <a:rPr kumimoji="0" lang="en-GB"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51</a:t>
            </a:fld>
            <a:endParaRPr kumimoji="0" lang="en-GB"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03387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GB" altLang="en-US"/>
              <a:t>We will now consider the impact of the non-linearity of the stress-strain curve on the structural performance of stainless steel.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197BD-66D0-4203-9648-AE54440B54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15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Courtesy</a:t>
            </a:r>
            <a:r>
              <a:rPr lang="fr-FR" dirty="0"/>
              <a:t> </a:t>
            </a:r>
            <a:r>
              <a:rPr lang="fr-FR"/>
              <a:t>Frank Smith</a:t>
            </a:r>
          </a:p>
        </p:txBody>
      </p:sp>
      <p:sp>
        <p:nvSpPr>
          <p:cNvPr id="4" name="Slide Number Placeholder 3"/>
          <p:cNvSpPr>
            <a:spLocks noGrp="1"/>
          </p:cNvSpPr>
          <p:nvPr>
            <p:ph type="sldNum" sz="quarter" idx="10"/>
          </p:nvPr>
        </p:nvSpPr>
        <p:spPr/>
        <p:txBody>
          <a:bodyPr/>
          <a:lstStyle/>
          <a:p>
            <a:fld id="{5A1493CB-4046-46AB-AF17-750713C41672}" type="slidenum">
              <a:rPr lang="fr-FR" smtClean="0"/>
              <a:t>16</a:t>
            </a:fld>
            <a:endParaRPr lang="fr-FR"/>
          </a:p>
        </p:txBody>
      </p:sp>
    </p:spTree>
    <p:extLst>
      <p:ext uri="{BB962C8B-B14F-4D97-AF65-F5344CB8AC3E}">
        <p14:creationId xmlns:p14="http://schemas.microsoft.com/office/powerpoint/2010/main" val="2073279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altLang="en-US"/>
              <a:t>To consider the impact of the stress-strain characteristics on buckling performance, we will consider columns with low, high and intermediate slenderness separately.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24AA25-EAD8-4A19-AC71-7A945B43E2F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8948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47604D-C4E5-EF47-A8AF-E745B03E6FDB}"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GB">
                <a:latin typeface="Times" pitchFamily="-111" charset="0"/>
              </a:rPr>
              <a:t>This graph shows a comparison of strength reduction factors at elevated temperatures between carbon steel and stainless steel, based on the strength at 2% strain, which is shown by the solid lines and the strength at 0.2% plastic strain, which is the dotted lines. And we can see that beyond about 550oC, stainless steel retains its strength better than carbon steel.</a:t>
            </a:r>
          </a:p>
        </p:txBody>
      </p:sp>
    </p:spTree>
    <p:extLst>
      <p:ext uri="{BB962C8B-B14F-4D97-AF65-F5344CB8AC3E}">
        <p14:creationId xmlns:p14="http://schemas.microsoft.com/office/powerpoint/2010/main" val="1936029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B45ED-7BA8-594E-AB92-92DAB3FA4463}"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3434107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D73F0-461D-534B-A408-33D04ABF93C8}"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154463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GB" altLang="en-US"/>
              <a:t>We will turn to consider design rules for structural stainless steel.</a:t>
            </a:r>
          </a:p>
          <a:p>
            <a:r>
              <a:rPr lang="en-GB" altLang="en-US"/>
              <a:t>Although design standards vary around the world, their focus is always on safe, serviceable &amp; economical structures.</a:t>
            </a:r>
          </a:p>
          <a:p>
            <a:endParaRPr lang="en-GB"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F366C-2ACF-434B-9460-5A4E9C99B9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590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p:txBody>
          <a:bodyPr/>
          <a:lstStyle/>
          <a:p>
            <a:pPr>
              <a:defRPr/>
            </a:pPr>
            <a:r>
              <a:rPr lang="en-GB" altLang="en-US" dirty="0"/>
              <a:t>There are ten </a:t>
            </a:r>
            <a:r>
              <a:rPr lang="en-GB" altLang="en-US" dirty="0" err="1"/>
              <a:t>Eurocodes</a:t>
            </a:r>
            <a:r>
              <a:rPr lang="en-GB" altLang="en-US" dirty="0"/>
              <a:t> in all. Six of them deal with structural design using different materials:</a:t>
            </a:r>
          </a:p>
          <a:p>
            <a:pPr marL="160957" indent="-160957">
              <a:buFont typeface="Arial" panose="020B0604020202020204" pitchFamily="34" charset="0"/>
              <a:buChar char="•"/>
              <a:defRPr/>
            </a:pPr>
            <a:r>
              <a:rPr lang="en-GB" altLang="en-US" dirty="0"/>
              <a:t>Concrete, </a:t>
            </a:r>
          </a:p>
          <a:p>
            <a:pPr marL="160957" indent="-160957">
              <a:buFont typeface="Arial" panose="020B0604020202020204" pitchFamily="34" charset="0"/>
              <a:buChar char="•"/>
              <a:defRPr/>
            </a:pPr>
            <a:r>
              <a:rPr lang="en-GB" altLang="en-US" dirty="0"/>
              <a:t>Steel, </a:t>
            </a:r>
          </a:p>
          <a:p>
            <a:pPr marL="160957" indent="-160957">
              <a:buFont typeface="Arial" panose="020B0604020202020204" pitchFamily="34" charset="0"/>
              <a:buChar char="•"/>
              <a:defRPr/>
            </a:pPr>
            <a:r>
              <a:rPr lang="en-GB" altLang="en-US" dirty="0"/>
              <a:t>Composite (concrete and steel), </a:t>
            </a:r>
          </a:p>
          <a:p>
            <a:pPr marL="160957" indent="-160957">
              <a:buFont typeface="Arial" panose="020B0604020202020204" pitchFamily="34" charset="0"/>
              <a:buChar char="•"/>
              <a:defRPr/>
            </a:pPr>
            <a:r>
              <a:rPr lang="en-GB" altLang="en-US" dirty="0"/>
              <a:t>Masonry, </a:t>
            </a:r>
          </a:p>
          <a:p>
            <a:pPr marL="160957" indent="-160957">
              <a:buFont typeface="Arial" panose="020B0604020202020204" pitchFamily="34" charset="0"/>
              <a:buChar char="•"/>
              <a:defRPr/>
            </a:pPr>
            <a:r>
              <a:rPr lang="en-GB" altLang="en-US" dirty="0"/>
              <a:t>Aluminium,</a:t>
            </a:r>
          </a:p>
          <a:p>
            <a:pPr marL="160957" indent="-160957">
              <a:buFont typeface="Arial" panose="020B0604020202020204" pitchFamily="34" charset="0"/>
              <a:buChar char="•"/>
              <a:defRPr/>
            </a:pPr>
            <a:r>
              <a:rPr lang="en-GB" altLang="en-US" dirty="0"/>
              <a:t>Timber. </a:t>
            </a:r>
          </a:p>
          <a:p>
            <a:pPr>
              <a:defRPr/>
            </a:pPr>
            <a:r>
              <a:rPr lang="en-GB" altLang="en-US" dirty="0"/>
              <a:t>Eurocode 3 covers structural design with steel.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83A1A-C744-43D7-828A-8E63DE8F939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587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GB" altLang="en-US"/>
              <a:t>Eurocode 3 is divided into many parts. It covers design of different types of steel structures such as buildings, bridges, tanks, piling etc.</a:t>
            </a:r>
          </a:p>
          <a:p>
            <a:r>
              <a:rPr lang="en-GB" altLang="en-US"/>
              <a:t>Part 1-4 gives structural rules for stainless steels.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14A94-C3FA-4C10-B3AA-CB1501D5E28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926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dirty="0"/>
              <a:t>The main part of the </a:t>
            </a:r>
            <a:r>
              <a:rPr lang="en-US" altLang="en-US" dirty="0" err="1"/>
              <a:t>Eurocode</a:t>
            </a:r>
            <a:r>
              <a:rPr lang="en-US" altLang="en-US" dirty="0"/>
              <a:t> that deals with Stainless steel is EN 1993-1-4. This part of </a:t>
            </a:r>
            <a:r>
              <a:rPr lang="en-US" altLang="en-US" dirty="0" err="1"/>
              <a:t>Eurocode</a:t>
            </a:r>
            <a:r>
              <a:rPr lang="en-US" altLang="en-US" dirty="0"/>
              <a:t> 3 provides supplementary rules for stainless steel where the behavior is different. The rules are generally presented in a similar way to those presented for carbon steel, in order to aid engineers who may have more experience with carbon steel.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042AF-DFC9-4503-9D2C-B3EBAEFE41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057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9A6A2F93-588D-4C0D-88EB-453DF290535A}"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9635" name="Rectangle 2"/>
          <p:cNvSpPr>
            <a:spLocks noGrp="1" noRot="1" noChangeAspect="1" noChangeArrowheads="1" noTextEdit="1"/>
          </p:cNvSpPr>
          <p:nvPr>
            <p:ph type="sldImg"/>
          </p:nvPr>
        </p:nvSpPr>
        <p:spPr>
          <a:xfrm>
            <a:off x="1141413" y="684213"/>
            <a:ext cx="4572000" cy="3429000"/>
          </a:xfrm>
          <a:ln/>
        </p:spPr>
      </p:sp>
      <p:sp>
        <p:nvSpPr>
          <p:cNvPr id="69636" name="Rectangle 3"/>
          <p:cNvSpPr>
            <a:spLocks noGrp="1" noChangeArrowheads="1"/>
          </p:cNvSpPr>
          <p:nvPr>
            <p:ph type="body" idx="1"/>
          </p:nvPr>
        </p:nvSpPr>
        <p:spPr>
          <a:xfrm>
            <a:off x="911061" y="4342500"/>
            <a:ext cx="5035879" cy="4116599"/>
          </a:xfrm>
          <a:noFill/>
        </p:spPr>
        <p:txBody>
          <a:bodyPr/>
          <a:lstStyle/>
          <a:p>
            <a:pPr eaLnBrk="1" hangingPunct="1"/>
            <a:r>
              <a:rPr lang="en-US" altLang="en-US"/>
              <a:t>This slide summarises the difference between designing in stainless steel and carbon steel.</a:t>
            </a:r>
          </a:p>
        </p:txBody>
      </p:sp>
    </p:spTree>
    <p:extLst>
      <p:ext uri="{BB962C8B-B14F-4D97-AF65-F5344CB8AC3E}">
        <p14:creationId xmlns:p14="http://schemas.microsoft.com/office/powerpoint/2010/main" val="540628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GB" altLang="en-US"/>
              <a:t>It is the only design standard in the world for stainless steel which covers such a comprehensive range of product forms and topics.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1D5E4-B854-40D2-8E75-7BD7FCEE5AD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191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493CB-4046-46AB-AF17-750713C41672}" type="slidenum">
              <a:rPr lang="fr-FR" smtClean="0"/>
              <a:t>18</a:t>
            </a:fld>
            <a:endParaRPr lang="fr-FR"/>
          </a:p>
        </p:txBody>
      </p:sp>
    </p:spTree>
    <p:extLst>
      <p:ext uri="{BB962C8B-B14F-4D97-AF65-F5344CB8AC3E}">
        <p14:creationId xmlns:p14="http://schemas.microsoft.com/office/powerpoint/2010/main" val="1534734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a:t>There are other design standards for structural stainless steel, generally for cold formed material.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1863D0-736D-4030-A435-D94A743AC6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55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GB" altLang="en-US"/>
              <a:t>The following slides will show the stainless steel design rules in EN 1993-1-4.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AFC2D-3D92-4409-A2CE-D9495B04A40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931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50035A03-AF86-4026-BB77-F4FDD7A3FACB}"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43000" y="685800"/>
            <a:ext cx="4570413" cy="3427413"/>
          </a:xfrm>
          <a:ln/>
        </p:spPr>
      </p:sp>
      <p:sp>
        <p:nvSpPr>
          <p:cNvPr id="77828" name="Rectangle 3"/>
          <p:cNvSpPr>
            <a:spLocks noGrp="1" noChangeArrowheads="1"/>
          </p:cNvSpPr>
          <p:nvPr>
            <p:ph type="body" idx="1"/>
          </p:nvPr>
        </p:nvSpPr>
        <p:spPr>
          <a:xfrm>
            <a:off x="914191" y="4342500"/>
            <a:ext cx="5029618" cy="4115160"/>
          </a:xfrm>
          <a:noFill/>
        </p:spPr>
        <p:txBody>
          <a:bodyPr/>
          <a:lstStyle/>
          <a:p>
            <a:r>
              <a:rPr lang="en-US" altLang="en-US"/>
              <a:t>Carbon steel and stainless steel are classified into four classes in exactly the same way. However the limiting width-to-thickness ratios for stainless steel are generally lower than for carbon steel.</a:t>
            </a:r>
          </a:p>
          <a:p>
            <a:endParaRPr lang="en-US" altLang="en-US"/>
          </a:p>
          <a:p>
            <a:pPr>
              <a:spcBef>
                <a:spcPct val="50000"/>
              </a:spcBef>
            </a:pPr>
            <a:r>
              <a:rPr lang="en-US" altLang="en-US"/>
              <a:t>Carbon steel cross section classifications for different standard sections are published in various resources, e.g. SCI Blue Book. A similar resource is not available for stainless steel, as there is no standard family of cross section shapes. The designer will therefore be required to classify the section themselves, which can be laborious. Software is available to simplify the task, as can be found at </a:t>
            </a:r>
            <a:r>
              <a:rPr lang="en-GB" altLang="en-US">
                <a:solidFill>
                  <a:srgbClr val="20336E"/>
                </a:solidFill>
              </a:rPr>
              <a:t>www.steel-stainless.org/software</a:t>
            </a:r>
          </a:p>
          <a:p>
            <a:pPr>
              <a:spcBef>
                <a:spcPct val="50000"/>
              </a:spcBef>
            </a:pPr>
            <a:endParaRPr lang="en-GB" altLang="en-US">
              <a:solidFill>
                <a:srgbClr val="20336E"/>
              </a:solidFill>
            </a:endParaRPr>
          </a:p>
          <a:p>
            <a:pPr>
              <a:spcBef>
                <a:spcPct val="50000"/>
              </a:spcBef>
            </a:pPr>
            <a:r>
              <a:rPr lang="en-GB" altLang="en-US">
                <a:solidFill>
                  <a:srgbClr val="20336E"/>
                </a:solidFill>
              </a:rPr>
              <a:t>Since the design rules in the Eurocode were derived, a great deal more test data have become available for structural stainless steel and these data now justify the use of less conservative section classification limits, generally aligned to the carbon steel limits. The limits will therefore be raised in the next version of EN 1993-1-4, due to be published in 2014.</a:t>
            </a:r>
            <a:endParaRPr lang="en-GB" altLang="en-US"/>
          </a:p>
        </p:txBody>
      </p:sp>
    </p:spTree>
    <p:extLst>
      <p:ext uri="{BB962C8B-B14F-4D97-AF65-F5344CB8AC3E}">
        <p14:creationId xmlns:p14="http://schemas.microsoft.com/office/powerpoint/2010/main" val="3678717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lvl1pPr defTabSz="880794" eaLnBrk="0" hangingPunct="0">
              <a:spcBef>
                <a:spcPct val="20000"/>
              </a:spcBef>
              <a:buClr>
                <a:srgbClr val="D4852E"/>
              </a:buClr>
              <a:buChar char="•"/>
              <a:defRPr sz="2600">
                <a:solidFill>
                  <a:srgbClr val="00438D"/>
                </a:solidFill>
                <a:latin typeface="Arial" pitchFamily="34" charset="0"/>
              </a:defRPr>
            </a:lvl1pPr>
            <a:lvl2pPr marL="697481" indent="-268262" defTabSz="880794" eaLnBrk="0" hangingPunct="0">
              <a:spcBef>
                <a:spcPct val="20000"/>
              </a:spcBef>
              <a:buClr>
                <a:srgbClr val="D4852E"/>
              </a:buClr>
              <a:buChar char="•"/>
              <a:defRPr sz="2600">
                <a:solidFill>
                  <a:srgbClr val="00438D"/>
                </a:solidFill>
                <a:latin typeface="Arial" pitchFamily="34" charset="0"/>
              </a:defRPr>
            </a:lvl2pPr>
            <a:lvl3pPr marL="1073048" indent="-214610" defTabSz="880794" eaLnBrk="0" hangingPunct="0">
              <a:spcBef>
                <a:spcPct val="20000"/>
              </a:spcBef>
              <a:buClr>
                <a:srgbClr val="D4852E"/>
              </a:buClr>
              <a:buChar char="•"/>
              <a:defRPr sz="2600">
                <a:solidFill>
                  <a:srgbClr val="00438D"/>
                </a:solidFill>
                <a:latin typeface="Arial" pitchFamily="34" charset="0"/>
              </a:defRPr>
            </a:lvl3pPr>
            <a:lvl4pPr marL="1502268" indent="-214610" defTabSz="880794" eaLnBrk="0" hangingPunct="0">
              <a:spcBef>
                <a:spcPct val="20000"/>
              </a:spcBef>
              <a:buClr>
                <a:srgbClr val="D4852E"/>
              </a:buClr>
              <a:buChar char="•"/>
              <a:defRPr sz="2600">
                <a:solidFill>
                  <a:srgbClr val="00438D"/>
                </a:solidFill>
                <a:latin typeface="Arial" pitchFamily="34" charset="0"/>
              </a:defRPr>
            </a:lvl4pPr>
            <a:lvl5pPr marL="1931487" indent="-214610" defTabSz="880794" eaLnBrk="0" hangingPunct="0">
              <a:spcBef>
                <a:spcPct val="20000"/>
              </a:spcBef>
              <a:buClr>
                <a:srgbClr val="D4852E"/>
              </a:buClr>
              <a:buChar char="•"/>
              <a:defRPr sz="2600">
                <a:solidFill>
                  <a:srgbClr val="00438D"/>
                </a:solidFill>
                <a:latin typeface="Arial" pitchFamily="34" charset="0"/>
              </a:defRPr>
            </a:lvl5pPr>
            <a:lvl6pPr marL="236070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0794" rtl="0" eaLnBrk="1" fontAlgn="auto" latinLnBrk="0" hangingPunct="1">
              <a:lnSpc>
                <a:spcPct val="100000"/>
              </a:lnSpc>
              <a:spcBef>
                <a:spcPct val="0"/>
              </a:spcBef>
              <a:spcAft>
                <a:spcPts val="0"/>
              </a:spcAft>
              <a:buClrTx/>
              <a:buSzTx/>
              <a:buFontTx/>
              <a:buNone/>
              <a:tabLst/>
              <a:defRPr/>
            </a:pPr>
            <a:fld id="{CA65AE8C-57C9-4F01-ADE8-0E79BAB5F398}" type="slidenum">
              <a:rPr kumimoji="0" lang="en-GB" sz="11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0794" rtl="0" eaLnBrk="1" fontAlgn="auto" latinLnBrk="0" hangingPunct="1">
                <a:lnSpc>
                  <a:spcPct val="100000"/>
                </a:lnSpc>
                <a:spcBef>
                  <a:spcPct val="0"/>
                </a:spcBef>
                <a:spcAft>
                  <a:spcPts val="0"/>
                </a:spcAft>
                <a:buClrTx/>
                <a:buSzTx/>
                <a:buFontTx/>
                <a:buNone/>
                <a:tabLst/>
                <a:defRPr/>
              </a:pPr>
              <a:t>70</a:t>
            </a:fld>
            <a:endParaRPr kumimoji="0" lang="en-GB" sz="11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6803" name="Notes Placeholder 1"/>
          <p:cNvSpPr>
            <a:spLocks noGrp="1"/>
          </p:cNvSpPr>
          <p:nvPr>
            <p:ph type="body" idx="1"/>
          </p:nvPr>
        </p:nvSpPr>
        <p:spPr/>
        <p:txBody>
          <a:bodyPr/>
          <a:lstStyle/>
          <a:p>
            <a:pPr>
              <a:defRPr/>
            </a:pPr>
            <a:r>
              <a:rPr lang="en-GB" altLang="en-US" dirty="0"/>
              <a:t>The minimum specified values of 0.2% proof strength are given in the harmonised material standards:</a:t>
            </a:r>
          </a:p>
          <a:p>
            <a:pPr marL="160957" indent="-160957">
              <a:buFont typeface="Arial" panose="020B0604020202020204" pitchFamily="34" charset="0"/>
              <a:buChar char="•"/>
              <a:defRPr/>
            </a:pPr>
            <a:r>
              <a:rPr lang="en-GB" altLang="en-US" dirty="0"/>
              <a:t>EN 10088-4 is the harmonised product standard for stainless steel sheet, strip and plate.</a:t>
            </a:r>
          </a:p>
          <a:p>
            <a:pPr marL="160957" indent="-160957">
              <a:buFont typeface="Arial" panose="020B0604020202020204" pitchFamily="34" charset="0"/>
              <a:buChar char="•"/>
              <a:defRPr/>
            </a:pPr>
            <a:r>
              <a:rPr lang="en-GB" altLang="en-US" dirty="0"/>
              <a:t>EN 10088-5 is the harmonised product standard for stainless steel bar and rod.</a:t>
            </a:r>
          </a:p>
        </p:txBody>
      </p:sp>
    </p:spTree>
    <p:extLst>
      <p:ext uri="{BB962C8B-B14F-4D97-AF65-F5344CB8AC3E}">
        <p14:creationId xmlns:p14="http://schemas.microsoft.com/office/powerpoint/2010/main" val="560644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A9978-430D-9346-87B4-1DC72FE05E28}"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3917165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3D47F-E890-7A44-A68F-E425FC717515}"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2233174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C7F0D3-28F6-9E45-825E-111B86BAF95D}"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3147235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F8F9-8F02-D541-9512-487171321DB9}"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988830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GB" altLang="en-US"/>
              <a:t>The buckling curves for stainless steel take the same mathematical form as those for carbon steel but the imperfection factor (alpha) and limiting slenderness (lambda bar zero) are different.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C57BF-B2E6-46B7-925B-99DEF0F8F2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3050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lvl1pPr defTabSz="880794" eaLnBrk="0" hangingPunct="0">
              <a:spcBef>
                <a:spcPct val="20000"/>
              </a:spcBef>
              <a:buClr>
                <a:srgbClr val="D4852E"/>
              </a:buClr>
              <a:buChar char="•"/>
              <a:defRPr sz="2600">
                <a:solidFill>
                  <a:srgbClr val="00438D"/>
                </a:solidFill>
                <a:latin typeface="Arial" pitchFamily="34" charset="0"/>
              </a:defRPr>
            </a:lvl1pPr>
            <a:lvl2pPr marL="697481" indent="-268262" defTabSz="880794" eaLnBrk="0" hangingPunct="0">
              <a:spcBef>
                <a:spcPct val="20000"/>
              </a:spcBef>
              <a:buClr>
                <a:srgbClr val="D4852E"/>
              </a:buClr>
              <a:buChar char="•"/>
              <a:defRPr sz="2600">
                <a:solidFill>
                  <a:srgbClr val="00438D"/>
                </a:solidFill>
                <a:latin typeface="Arial" pitchFamily="34" charset="0"/>
              </a:defRPr>
            </a:lvl2pPr>
            <a:lvl3pPr marL="1073048" indent="-214610" defTabSz="880794" eaLnBrk="0" hangingPunct="0">
              <a:spcBef>
                <a:spcPct val="20000"/>
              </a:spcBef>
              <a:buClr>
                <a:srgbClr val="D4852E"/>
              </a:buClr>
              <a:buChar char="•"/>
              <a:defRPr sz="2600">
                <a:solidFill>
                  <a:srgbClr val="00438D"/>
                </a:solidFill>
                <a:latin typeface="Arial" pitchFamily="34" charset="0"/>
              </a:defRPr>
            </a:lvl3pPr>
            <a:lvl4pPr marL="1502268" indent="-214610" defTabSz="880794" eaLnBrk="0" hangingPunct="0">
              <a:spcBef>
                <a:spcPct val="20000"/>
              </a:spcBef>
              <a:buClr>
                <a:srgbClr val="D4852E"/>
              </a:buClr>
              <a:buChar char="•"/>
              <a:defRPr sz="2600">
                <a:solidFill>
                  <a:srgbClr val="00438D"/>
                </a:solidFill>
                <a:latin typeface="Arial" pitchFamily="34" charset="0"/>
              </a:defRPr>
            </a:lvl4pPr>
            <a:lvl5pPr marL="1931487" indent="-214610" defTabSz="880794" eaLnBrk="0" hangingPunct="0">
              <a:spcBef>
                <a:spcPct val="20000"/>
              </a:spcBef>
              <a:buClr>
                <a:srgbClr val="D4852E"/>
              </a:buClr>
              <a:buChar char="•"/>
              <a:defRPr sz="2600">
                <a:solidFill>
                  <a:srgbClr val="00438D"/>
                </a:solidFill>
                <a:latin typeface="Arial" pitchFamily="34" charset="0"/>
              </a:defRPr>
            </a:lvl5pPr>
            <a:lvl6pPr marL="236070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0794" rtl="0" eaLnBrk="1" fontAlgn="auto" latinLnBrk="0" hangingPunct="1">
              <a:lnSpc>
                <a:spcPct val="100000"/>
              </a:lnSpc>
              <a:spcBef>
                <a:spcPct val="0"/>
              </a:spcBef>
              <a:spcAft>
                <a:spcPts val="0"/>
              </a:spcAft>
              <a:buClrTx/>
              <a:buSzTx/>
              <a:buFontTx/>
              <a:buNone/>
              <a:tabLst/>
              <a:defRPr/>
            </a:pPr>
            <a:fld id="{2FA64118-2456-4029-9B40-929A5F8CCA72}" type="slidenum">
              <a:rPr kumimoji="0" lang="en-GB" sz="11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0794" rtl="0" eaLnBrk="1" fontAlgn="auto" latinLnBrk="0" hangingPunct="1">
                <a:lnSpc>
                  <a:spcPct val="100000"/>
                </a:lnSpc>
                <a:spcBef>
                  <a:spcPct val="0"/>
                </a:spcBef>
                <a:spcAft>
                  <a:spcPts val="0"/>
                </a:spcAft>
                <a:buClrTx/>
                <a:buSzTx/>
                <a:buFontTx/>
                <a:buNone/>
                <a:tabLst/>
                <a:defRPr/>
              </a:pPr>
              <a:t>76</a:t>
            </a:fld>
            <a:endParaRPr kumimoji="0" lang="en-GB" sz="11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GB" altLang="en-US"/>
              <a:t>This graph compares the flexural buckling curves for carbon steel (welded I sections and hollow sections) and stainless steel (welded I sections and hollow sections)</a:t>
            </a:r>
          </a:p>
        </p:txBody>
      </p:sp>
    </p:spTree>
    <p:extLst>
      <p:ext uri="{BB962C8B-B14F-4D97-AF65-F5344CB8AC3E}">
        <p14:creationId xmlns:p14="http://schemas.microsoft.com/office/powerpoint/2010/main" val="364486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D2C53-CC87-4E10-A9E6-37757351F4C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414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B91DE-CCD5-FC43-9EA1-701E4DBF23FA}"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GB">
                <a:latin typeface="Times" pitchFamily="-111" charset="0"/>
              </a:rPr>
              <a:t>Lateral torsional buckling is the member failure mode associated with unrestrained beams loaded about their major axis….</a:t>
            </a:r>
          </a:p>
        </p:txBody>
      </p:sp>
    </p:spTree>
    <p:extLst>
      <p:ext uri="{BB962C8B-B14F-4D97-AF65-F5344CB8AC3E}">
        <p14:creationId xmlns:p14="http://schemas.microsoft.com/office/powerpoint/2010/main" val="1738118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F3EA4-7FF5-BF47-B2E2-8162298AFD33}"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2667004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B7692-CC26-1742-9E55-09403B9FB518}"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152071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4B049-2394-F240-9EF5-6E28EA591410}"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1367415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a:t>This graph compares the lateral torsional buckling curves for carbon steel (welded I sections and cold formed channels) and stainless steel (welded I sections and cold formed channels)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398F8-C263-4F4A-BEED-46CD30C5B6B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391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F40EB-AA90-CE49-BBE2-7F0B48AD33A9}"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3347222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lvl1pPr defTabSz="880794" eaLnBrk="0" hangingPunct="0">
              <a:spcBef>
                <a:spcPct val="20000"/>
              </a:spcBef>
              <a:buClr>
                <a:srgbClr val="D4852E"/>
              </a:buClr>
              <a:buChar char="•"/>
              <a:defRPr sz="2600">
                <a:solidFill>
                  <a:srgbClr val="00438D"/>
                </a:solidFill>
                <a:latin typeface="Arial" pitchFamily="34" charset="0"/>
              </a:defRPr>
            </a:lvl1pPr>
            <a:lvl2pPr marL="697481" indent="-268262" defTabSz="880794" eaLnBrk="0" hangingPunct="0">
              <a:spcBef>
                <a:spcPct val="20000"/>
              </a:spcBef>
              <a:buClr>
                <a:srgbClr val="D4852E"/>
              </a:buClr>
              <a:buChar char="•"/>
              <a:defRPr sz="2600">
                <a:solidFill>
                  <a:srgbClr val="00438D"/>
                </a:solidFill>
                <a:latin typeface="Arial" pitchFamily="34" charset="0"/>
              </a:defRPr>
            </a:lvl2pPr>
            <a:lvl3pPr marL="1073048" indent="-214610" defTabSz="880794" eaLnBrk="0" hangingPunct="0">
              <a:spcBef>
                <a:spcPct val="20000"/>
              </a:spcBef>
              <a:buClr>
                <a:srgbClr val="D4852E"/>
              </a:buClr>
              <a:buChar char="•"/>
              <a:defRPr sz="2600">
                <a:solidFill>
                  <a:srgbClr val="00438D"/>
                </a:solidFill>
                <a:latin typeface="Arial" pitchFamily="34" charset="0"/>
              </a:defRPr>
            </a:lvl3pPr>
            <a:lvl4pPr marL="1502268" indent="-214610" defTabSz="880794" eaLnBrk="0" hangingPunct="0">
              <a:spcBef>
                <a:spcPct val="20000"/>
              </a:spcBef>
              <a:buClr>
                <a:srgbClr val="D4852E"/>
              </a:buClr>
              <a:buChar char="•"/>
              <a:defRPr sz="2600">
                <a:solidFill>
                  <a:srgbClr val="00438D"/>
                </a:solidFill>
                <a:latin typeface="Arial" pitchFamily="34" charset="0"/>
              </a:defRPr>
            </a:lvl4pPr>
            <a:lvl5pPr marL="1931487" indent="-214610" defTabSz="880794" eaLnBrk="0" hangingPunct="0">
              <a:spcBef>
                <a:spcPct val="20000"/>
              </a:spcBef>
              <a:buClr>
                <a:srgbClr val="D4852E"/>
              </a:buClr>
              <a:buChar char="•"/>
              <a:defRPr sz="2600">
                <a:solidFill>
                  <a:srgbClr val="00438D"/>
                </a:solidFill>
                <a:latin typeface="Arial" pitchFamily="34" charset="0"/>
              </a:defRPr>
            </a:lvl5pPr>
            <a:lvl6pPr marL="236070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0794" rtl="0" eaLnBrk="1" fontAlgn="auto" latinLnBrk="0" hangingPunct="1">
              <a:lnSpc>
                <a:spcPct val="100000"/>
              </a:lnSpc>
              <a:spcBef>
                <a:spcPct val="0"/>
              </a:spcBef>
              <a:spcAft>
                <a:spcPts val="0"/>
              </a:spcAft>
              <a:buClrTx/>
              <a:buSzTx/>
              <a:buFontTx/>
              <a:buNone/>
              <a:tabLst/>
              <a:defRPr/>
            </a:pPr>
            <a:fld id="{B7A5A254-FF70-4929-84FD-5F1688F3D458}" type="slidenum">
              <a:rPr kumimoji="0" lang="en-GB" sz="11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0794" rtl="0" eaLnBrk="1" fontAlgn="auto" latinLnBrk="0" hangingPunct="1">
                <a:lnSpc>
                  <a:spcPct val="100000"/>
                </a:lnSpc>
                <a:spcBef>
                  <a:spcPct val="0"/>
                </a:spcBef>
                <a:spcAft>
                  <a:spcPts val="0"/>
                </a:spcAft>
                <a:buClrTx/>
                <a:buSzTx/>
                <a:buFontTx/>
                <a:buNone/>
                <a:tabLst/>
                <a:defRPr/>
              </a:pPr>
              <a:t>122</a:t>
            </a:fld>
            <a:endParaRPr kumimoji="0" lang="en-GB" sz="11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3971" name="Rectangle 2"/>
          <p:cNvSpPr>
            <a:spLocks noGrp="1" noRot="1" noChangeAspect="1" noChangeArrowheads="1" noTextEdit="1"/>
          </p:cNvSpPr>
          <p:nvPr>
            <p:ph type="sldImg"/>
          </p:nvPr>
        </p:nvSpPr>
        <p:spPr>
          <a:xfrm>
            <a:off x="1139825" y="684213"/>
            <a:ext cx="4573588" cy="3429000"/>
          </a:xfrm>
          <a:ln/>
        </p:spPr>
      </p:sp>
      <p:sp>
        <p:nvSpPr>
          <p:cNvPr id="83972" name="Rectangle 3"/>
          <p:cNvSpPr>
            <a:spLocks noGrp="1" noChangeArrowheads="1"/>
          </p:cNvSpPr>
          <p:nvPr>
            <p:ph type="body" idx="1"/>
          </p:nvPr>
        </p:nvSpPr>
        <p:spPr>
          <a:xfrm>
            <a:off x="912627" y="4342500"/>
            <a:ext cx="5032747" cy="4116599"/>
          </a:xfrm>
          <a:noFill/>
        </p:spPr>
        <p:txBody>
          <a:bodyPr/>
          <a:lstStyle/>
          <a:p>
            <a:r>
              <a:rPr lang="en-GB" altLang="en-US"/>
              <a:t>The non-linear stress-strain curve implies that the stiffness of stainless steel components varies with the stress level, the stiffness decreasing as the stress increases.  Consequently, deflections are greater than those for carbon steels.</a:t>
            </a:r>
          </a:p>
          <a:p>
            <a:endParaRPr lang="en-GB" altLang="en-US"/>
          </a:p>
          <a:p>
            <a:r>
              <a:rPr lang="en-GB" altLang="en-US"/>
              <a:t>A conservative method for estimating deflections is to use standard structural theory, but with the secant modulus corresponding to the highest level of stress in the member instead of Young’s Modulus.</a:t>
            </a:r>
            <a:endParaRPr lang="en-US" altLang="en-US"/>
          </a:p>
          <a:p>
            <a:endParaRPr lang="en-GB" altLang="en-US"/>
          </a:p>
        </p:txBody>
      </p:sp>
    </p:spTree>
    <p:extLst>
      <p:ext uri="{BB962C8B-B14F-4D97-AF65-F5344CB8AC3E}">
        <p14:creationId xmlns:p14="http://schemas.microsoft.com/office/powerpoint/2010/main" val="4097206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E74DB0C0-8315-471A-B6BE-9E9D5A3AF69B}"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123</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4995" name="Rectangle 2"/>
          <p:cNvSpPr>
            <a:spLocks noGrp="1" noRot="1" noChangeAspect="1" noChangeArrowheads="1" noTextEdit="1"/>
          </p:cNvSpPr>
          <p:nvPr>
            <p:ph type="sldImg"/>
          </p:nvPr>
        </p:nvSpPr>
        <p:spPr>
          <a:xfrm>
            <a:off x="1143000" y="684213"/>
            <a:ext cx="4570413" cy="3427412"/>
          </a:xfrm>
          <a:ln/>
        </p:spPr>
      </p:sp>
      <p:sp>
        <p:nvSpPr>
          <p:cNvPr id="84996" name="Rectangle 3"/>
          <p:cNvSpPr>
            <a:spLocks noGrp="1" noChangeArrowheads="1"/>
          </p:cNvSpPr>
          <p:nvPr>
            <p:ph type="body" idx="1"/>
          </p:nvPr>
        </p:nvSpPr>
        <p:spPr>
          <a:xfrm>
            <a:off x="915757" y="4342500"/>
            <a:ext cx="5026486" cy="4116599"/>
          </a:xfrm>
          <a:noFill/>
        </p:spPr>
        <p:txBody>
          <a:bodyPr/>
          <a:lstStyle/>
          <a:p>
            <a:r>
              <a:rPr lang="en-GB" altLang="en-US"/>
              <a:t>This slide illustrates the difference between the secant modulus and the tangent modulus. Clearly, at the origin of the stress-strain curve, the tangent modulus is equal to Young’s modulus.</a:t>
            </a:r>
            <a:endParaRPr lang="en-US" altLang="en-US"/>
          </a:p>
        </p:txBody>
      </p:sp>
    </p:spTree>
    <p:extLst>
      <p:ext uri="{BB962C8B-B14F-4D97-AF65-F5344CB8AC3E}">
        <p14:creationId xmlns:p14="http://schemas.microsoft.com/office/powerpoint/2010/main" val="3446255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lvl1pPr defTabSz="880794" eaLnBrk="0" hangingPunct="0">
              <a:spcBef>
                <a:spcPct val="20000"/>
              </a:spcBef>
              <a:buClr>
                <a:srgbClr val="D4852E"/>
              </a:buClr>
              <a:buChar char="•"/>
              <a:defRPr sz="2600">
                <a:solidFill>
                  <a:srgbClr val="00438D"/>
                </a:solidFill>
                <a:latin typeface="Arial" pitchFamily="34" charset="0"/>
              </a:defRPr>
            </a:lvl1pPr>
            <a:lvl2pPr marL="697481" indent="-268262" defTabSz="880794" eaLnBrk="0" hangingPunct="0">
              <a:spcBef>
                <a:spcPct val="20000"/>
              </a:spcBef>
              <a:buClr>
                <a:srgbClr val="D4852E"/>
              </a:buClr>
              <a:buChar char="•"/>
              <a:defRPr sz="2600">
                <a:solidFill>
                  <a:srgbClr val="00438D"/>
                </a:solidFill>
                <a:latin typeface="Arial" pitchFamily="34" charset="0"/>
              </a:defRPr>
            </a:lvl2pPr>
            <a:lvl3pPr marL="1073048" indent="-214610" defTabSz="880794" eaLnBrk="0" hangingPunct="0">
              <a:spcBef>
                <a:spcPct val="20000"/>
              </a:spcBef>
              <a:buClr>
                <a:srgbClr val="D4852E"/>
              </a:buClr>
              <a:buChar char="•"/>
              <a:defRPr sz="2600">
                <a:solidFill>
                  <a:srgbClr val="00438D"/>
                </a:solidFill>
                <a:latin typeface="Arial" pitchFamily="34" charset="0"/>
              </a:defRPr>
            </a:lvl3pPr>
            <a:lvl4pPr marL="1502268" indent="-214610" defTabSz="880794" eaLnBrk="0" hangingPunct="0">
              <a:spcBef>
                <a:spcPct val="20000"/>
              </a:spcBef>
              <a:buClr>
                <a:srgbClr val="D4852E"/>
              </a:buClr>
              <a:buChar char="•"/>
              <a:defRPr sz="2600">
                <a:solidFill>
                  <a:srgbClr val="00438D"/>
                </a:solidFill>
                <a:latin typeface="Arial" pitchFamily="34" charset="0"/>
              </a:defRPr>
            </a:lvl4pPr>
            <a:lvl5pPr marL="1931487" indent="-214610" defTabSz="880794" eaLnBrk="0" hangingPunct="0">
              <a:spcBef>
                <a:spcPct val="20000"/>
              </a:spcBef>
              <a:buClr>
                <a:srgbClr val="D4852E"/>
              </a:buClr>
              <a:buChar char="•"/>
              <a:defRPr sz="2600">
                <a:solidFill>
                  <a:srgbClr val="00438D"/>
                </a:solidFill>
                <a:latin typeface="Arial" pitchFamily="34" charset="0"/>
              </a:defRPr>
            </a:lvl5pPr>
            <a:lvl6pPr marL="236070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0794" rtl="0" eaLnBrk="1" fontAlgn="auto" latinLnBrk="0" hangingPunct="1">
              <a:lnSpc>
                <a:spcPct val="100000"/>
              </a:lnSpc>
              <a:spcBef>
                <a:spcPct val="0"/>
              </a:spcBef>
              <a:spcAft>
                <a:spcPts val="0"/>
              </a:spcAft>
              <a:buClrTx/>
              <a:buSzTx/>
              <a:buFontTx/>
              <a:buNone/>
              <a:tabLst/>
              <a:defRPr/>
            </a:pPr>
            <a:fld id="{B722E5E7-E7C1-4610-B52C-7F0766EC16E5}" type="slidenum">
              <a:rPr kumimoji="0" lang="en-GB" sz="11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0794" rtl="0" eaLnBrk="1" fontAlgn="auto" latinLnBrk="0" hangingPunct="1">
                <a:lnSpc>
                  <a:spcPct val="100000"/>
                </a:lnSpc>
                <a:spcBef>
                  <a:spcPct val="0"/>
                </a:spcBef>
                <a:spcAft>
                  <a:spcPts val="0"/>
                </a:spcAft>
                <a:buClrTx/>
                <a:buSzTx/>
                <a:buFontTx/>
                <a:buNone/>
                <a:tabLst/>
                <a:defRPr/>
              </a:pPr>
              <a:t>124</a:t>
            </a:fld>
            <a:endParaRPr kumimoji="0" lang="en-GB" sz="11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6019" name="Rectangle 2"/>
          <p:cNvSpPr>
            <a:spLocks noGrp="1" noRot="1" noChangeAspect="1" noChangeArrowheads="1" noTextEdit="1"/>
          </p:cNvSpPr>
          <p:nvPr>
            <p:ph type="sldImg"/>
          </p:nvPr>
        </p:nvSpPr>
        <p:spPr>
          <a:xfrm>
            <a:off x="1144588" y="684213"/>
            <a:ext cx="4572000" cy="3429000"/>
          </a:xfrm>
          <a:ln/>
        </p:spPr>
      </p:sp>
      <p:sp>
        <p:nvSpPr>
          <p:cNvPr id="86020" name="Rectangle 3"/>
          <p:cNvSpPr>
            <a:spLocks noGrp="1" noChangeArrowheads="1"/>
          </p:cNvSpPr>
          <p:nvPr>
            <p:ph type="body" idx="1"/>
          </p:nvPr>
        </p:nvSpPr>
        <p:spPr>
          <a:xfrm>
            <a:off x="915757" y="4342500"/>
            <a:ext cx="5026486" cy="4116599"/>
          </a:xfrm>
          <a:noFill/>
        </p:spPr>
        <p:txBody>
          <a:bodyPr/>
          <a:lstStyle/>
          <a:p>
            <a:r>
              <a:rPr lang="en-US" altLang="en-US"/>
              <a:t>The secant modulus can be calculated using the Ramberg-Osgood model. This material model is the conventional model for describing the non-linear relationship of materials between stress and strain near their yield point.</a:t>
            </a:r>
          </a:p>
          <a:p>
            <a:endParaRPr lang="en-US" altLang="en-US"/>
          </a:p>
          <a:p>
            <a:r>
              <a:rPr lang="en-US" altLang="en-US"/>
              <a:t>The factor n describes how non-linear the material is. The more non-linear the stress-strain curve, the lower the value of n. Austenitics are characterised by an n value of about 5.6 and duplexes by an n value of 7.2. (A carbon steel bi-linear ‘elastic-perfectly plastic’ stress-strain curve would have an n value of infinity.)</a:t>
            </a:r>
          </a:p>
        </p:txBody>
      </p:sp>
    </p:spTree>
    <p:extLst>
      <p:ext uri="{BB962C8B-B14F-4D97-AF65-F5344CB8AC3E}">
        <p14:creationId xmlns:p14="http://schemas.microsoft.com/office/powerpoint/2010/main" val="1694532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1AF61-972D-4159-B8C1-50464F15FE7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87043" name="Rectangle 2"/>
          <p:cNvSpPr>
            <a:spLocks noGrp="1" noRot="1" noChangeAspect="1" noChangeArrowheads="1" noTextEdit="1"/>
          </p:cNvSpPr>
          <p:nvPr>
            <p:ph type="sldImg"/>
          </p:nvPr>
        </p:nvSpPr>
        <p:spPr>
          <a:xfrm>
            <a:off x="1139825" y="684213"/>
            <a:ext cx="4573588" cy="3429000"/>
          </a:xfrm>
          <a:ln/>
        </p:spPr>
      </p:sp>
      <p:sp>
        <p:nvSpPr>
          <p:cNvPr id="87044" name="Rectangle 3"/>
          <p:cNvSpPr>
            <a:spLocks noGrp="1" noChangeArrowheads="1"/>
          </p:cNvSpPr>
          <p:nvPr>
            <p:ph type="body" idx="1"/>
          </p:nvPr>
        </p:nvSpPr>
        <p:spPr>
          <a:xfrm>
            <a:off x="912627" y="4342500"/>
            <a:ext cx="5032747" cy="4116599"/>
          </a:xfrm>
          <a:noFill/>
        </p:spPr>
        <p:txBody>
          <a:bodyPr/>
          <a:lstStyle/>
          <a:p>
            <a:r>
              <a:rPr lang="en-GB" altLang="en-US"/>
              <a:t>This table shows how the deflection increases as the stress ratio (i.e. stress level) increases.  At low stress ratios, the secant modulus equals Young’s modulus, 200 000 Mpa. As the stress ratio increases beyond 0.5, the secant modulus starts to reduce and has dropped down to 158 000 MPa </a:t>
            </a:r>
            <a:r>
              <a:rPr lang="en-GB" altLang="en-US" baseline="30000"/>
              <a:t> </a:t>
            </a:r>
            <a:r>
              <a:rPr lang="en-GB" altLang="en-US"/>
              <a:t>at a stress ratio of 0.7.</a:t>
            </a:r>
          </a:p>
          <a:p>
            <a:endParaRPr lang="en-GB" altLang="en-US"/>
          </a:p>
          <a:p>
            <a:r>
              <a:rPr lang="en-GB" altLang="en-US"/>
              <a:t>The reduction in modulus for duplex stainless steels is very slight.</a:t>
            </a:r>
          </a:p>
        </p:txBody>
      </p:sp>
    </p:spTree>
    <p:extLst>
      <p:ext uri="{BB962C8B-B14F-4D97-AF65-F5344CB8AC3E}">
        <p14:creationId xmlns:p14="http://schemas.microsoft.com/office/powerpoint/2010/main" val="207629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a:t>This lecture is concerned with the use of stainless steel in structural and civil engineering applications. It gives specific guidance for design. This is the second of two lectures: the first lecture gives an overview of what stainless steel is and the issues you should consider when you specify it. Throughout the presentation, stainless steel is compared with structural carbon steel.</a:t>
            </a:r>
          </a:p>
          <a:p>
            <a:endParaRPr lang="en-GB"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9155E-FDCF-4D20-BDED-7308C89046C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277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GB" altLang="en-US"/>
              <a:t>Since it is not economical to design structures to respond to earthquake loads in their elastic range, dissipation of energy by post-elastic deformation has become common practice. The energy that a structural system can dissipate in an earthquake event is a function of its inelastic deformations. This requires an understanding of the hysteretic behaviour of structural members.</a:t>
            </a:r>
          </a:p>
        </p:txBody>
      </p:sp>
      <p:sp>
        <p:nvSpPr>
          <p:cNvPr id="69636" name="Slide Number Placeholder 3"/>
          <p:cNvSpPr>
            <a:spLocks noGrp="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9DF464C5-36D4-439F-AA28-5034572FEC52}"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140559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en-US" altLang="en-US"/>
              <a:t>Bolted connections are designed in much the same way for either carbon steel or stainless steel. Special rules for bearing are required due to the high ductility of austenitic stainless steel. </a:t>
            </a:r>
          </a:p>
          <a:p>
            <a:endParaRPr lang="en-US" altLang="en-US"/>
          </a:p>
          <a:p>
            <a:r>
              <a:rPr lang="en-US" altLang="en-US"/>
              <a:t>Greater clarity is needed in defining bearing capacity with stainless steels: whereas </a:t>
            </a:r>
            <a:r>
              <a:rPr lang="en-GB" altLang="en-US"/>
              <a:t>the load deformation curve for carbon steel connections flattens off after the initiation and spreading of yielding, for stainless steel connections this curve continues to rise significantly owing to strain hardening. </a:t>
            </a:r>
          </a:p>
          <a:p>
            <a:endParaRPr lang="en-GB" altLang="en-US"/>
          </a:p>
          <a:p>
            <a:r>
              <a:rPr lang="en-GB" altLang="en-US"/>
              <a:t>The Eurocode defines the bearing capacity in terms of a reduced ultimate strength, </a:t>
            </a:r>
            <a:r>
              <a:rPr lang="en-GB" altLang="en-US" i="1"/>
              <a:t>f</a:t>
            </a:r>
            <a:r>
              <a:rPr lang="en-GB" altLang="en-US" i="1" baseline="-25000"/>
              <a:t>u,red , </a:t>
            </a:r>
            <a:r>
              <a:rPr lang="en-GB" altLang="en-US"/>
              <a:t>as opposed to the full ultimate strength used for carbon steel.</a:t>
            </a:r>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DC344-9B70-4C0A-AFDA-8EB204FB661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87444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6703A74D-4F13-4611-83DD-8F77A44AA26E}"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130</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GB" altLang="en-US"/>
              <a:t>Stainless steel bolts may be used as pretensioned bolts provided appropriate tensioning techniques are used. If stainless steel bolts are highly torqued, galling can be a problem. When pretension is applied, consideration should be given to time-dependent stress relaxation. Connections should not be designed as slip resistant at either the serviceability or ultimate limit state unless acceptability in the particular application can be demonstrated by testing. Slip coefficients for stainless steel faying surfaces are likely to be lower than those for carbon steel faying surfaces.</a:t>
            </a:r>
          </a:p>
        </p:txBody>
      </p:sp>
    </p:spTree>
    <p:extLst>
      <p:ext uri="{BB962C8B-B14F-4D97-AF65-F5344CB8AC3E}">
        <p14:creationId xmlns:p14="http://schemas.microsoft.com/office/powerpoint/2010/main" val="854575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a:t>Stainless steel may be welded in much the same way as carbon steel.</a:t>
            </a:r>
          </a:p>
          <a:p>
            <a:endParaRPr lang="en-US" altLang="en-US"/>
          </a:p>
          <a:p>
            <a:r>
              <a:rPr lang="en-GB" altLang="en-US"/>
              <a:t>It is essential that welds are made using correct procedures, including compatible filler metals, with suitably qualified welders. This is important not only to ensure the strength of the weld and to achieve a defined weld profile but also to maintain the corrosion resistance of the weld and surrounding material. It should be noted that greater welding distortions are associated with the austenitic stainless steels than with carbon steels </a:t>
            </a:r>
            <a:endParaRPr lang="en-US" altLang="en-US"/>
          </a:p>
          <a:p>
            <a:endParaRPr lang="en-US" altLang="en-US"/>
          </a:p>
          <a:p>
            <a:r>
              <a:rPr lang="en-US" altLang="en-US"/>
              <a:t>A common question is whether stainless steel can be welded to carbon steel. This is possible, providing the correct welding consumable is chosen.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141A5-1890-43D3-A9CC-9ED892E7BC8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8049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7522A-0BEB-4D9B-9C7E-6543CF3049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5319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GB" altLang="en-US"/>
              <a:t>There are a number of resources which give further guidance about designing stainless steel.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F6D4-EBAC-4A2B-B01E-9004BF0720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5259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GB" altLang="en-US"/>
              <a:t>This is the SCI’s portal leading to various stainless steel resources related to construction applications.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6C3C1-9DB3-4925-9458-E614ED4208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0166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GB" altLang="en-US"/>
              <a:t>The Stainless in Construction Information Centre is a ‘one stop shop’ for information on designing with stainless steel.</a:t>
            </a:r>
          </a:p>
          <a:p>
            <a:r>
              <a:rPr lang="en-US" altLang="en-US"/>
              <a:t>The website includes links to stainless steel resources in a variety of languages. Links to many of the resources discussed in this presentation can be found by clicking the ‘Codes and Standards’ tab. The website includes a variety of other guidance, including case studies.</a:t>
            </a:r>
          </a:p>
          <a:p>
            <a:endParaRPr lang="en-US" altLang="en-US"/>
          </a:p>
          <a:p>
            <a:endParaRPr lang="en-GB"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ED81-2C31-4D08-8BFA-9789C625A2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648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GB" altLang="en-US"/>
              <a:t>12 case studies are available which illustrate a range of applications of structural stainless steel in bridges, buildings, offshore etc. The case studies describe the reason for using stainless steel, design basis, specification, and fabrication and installation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95AA3-0013-4E19-B80D-4B4A0BE059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10997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a:t>‘The Design Manual for Structural Stainless Steel’, now in its third edition, is a handbook to the design of structural stainless steel in accordance with EN 1993-1-4. The guide includes both general guidance and an extensive set of worked examples. A commentary has also been written that describes the research on which the guidance is based.</a:t>
            </a:r>
          </a:p>
          <a:p>
            <a:endParaRPr lang="en-GB"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E6662-003D-4427-BD38-62B56FD529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4187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OBJECTIVE: </a:t>
            </a:r>
            <a:r>
              <a:rPr lang="fr-FR" dirty="0" err="1"/>
              <a:t>provide</a:t>
            </a:r>
            <a:r>
              <a:rPr lang="fr-FR" dirty="0"/>
              <a:t> an </a:t>
            </a:r>
            <a:r>
              <a:rPr lang="fr-FR" dirty="0" err="1"/>
              <a:t>overview</a:t>
            </a:r>
            <a:r>
              <a:rPr lang="fr-FR" dirty="0"/>
              <a:t> of the possible applications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1940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a:t>To summarise, </a:t>
            </a:r>
            <a:r>
              <a:rPr lang="en-GB" altLang="en-US"/>
              <a:t>stainless steel can provide a cost effective and aesthetically pleasing solution if its unique properties are considered properly. Design of stainless steel is not very different to the design of carbon steel, although some limits and buckling curves will have changed. There are large number of resources that can help you specify and design in stainless steel. </a:t>
            </a:r>
          </a:p>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0E38-231B-4D3E-9577-9C1A47BB244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31108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GB" altLang="en-US"/>
              <a:t>Thank you for listening.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BC989-4884-49A4-9BB3-76B2CB6459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20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Tree>
    <p:extLst>
      <p:ext uri="{BB962C8B-B14F-4D97-AF65-F5344CB8AC3E}">
        <p14:creationId xmlns:p14="http://schemas.microsoft.com/office/powerpoint/2010/main" val="298108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fr-FR"/>
              <a:t>Architekt Johan Otto von Spreckelsen (*)</a:t>
            </a:r>
          </a:p>
          <a:p>
            <a:r>
              <a:rPr lang="de-DE" altLang="fr-FR"/>
              <a:t>ADP / P. Andreu / F. Deslaugiers</a:t>
            </a:r>
          </a:p>
          <a:p>
            <a:r>
              <a:rPr lang="de-DE" altLang="fr-FR"/>
              <a:t>110 m hoch, 35 Geschosse</a:t>
            </a:r>
          </a:p>
          <a:p>
            <a:r>
              <a:rPr lang="de-DE" altLang="fr-FR"/>
              <a:t>Nord-/Südflügen 19 m dick</a:t>
            </a:r>
          </a:p>
        </p:txBody>
      </p:sp>
    </p:spTree>
    <p:extLst>
      <p:ext uri="{BB962C8B-B14F-4D97-AF65-F5344CB8AC3E}">
        <p14:creationId xmlns:p14="http://schemas.microsoft.com/office/powerpoint/2010/main" val="2482440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OBJECTIVE:</a:t>
            </a:r>
            <a:r>
              <a:rPr lang="fr-FR" baseline="0" dirty="0"/>
              <a:t> </a:t>
            </a:r>
            <a:r>
              <a:rPr lang="fr-FR" baseline="0" dirty="0" err="1"/>
              <a:t>discuss</a:t>
            </a:r>
            <a:r>
              <a:rPr lang="fr-FR" baseline="0" dirty="0"/>
              <a:t> the </a:t>
            </a:r>
            <a:r>
              <a:rPr lang="fr-FR" baseline="0" dirty="0" err="1"/>
              <a:t>material</a:t>
            </a:r>
            <a:r>
              <a:rPr lang="fr-FR" baseline="0" dirty="0"/>
              <a:t> </a:t>
            </a:r>
            <a:r>
              <a:rPr lang="fr-FR" baseline="0" dirty="0" err="1"/>
              <a:t>characteritics</a:t>
            </a:r>
            <a:r>
              <a:rPr lang="fr-FR" baseline="0" dirty="0"/>
              <a:t> and the </a:t>
            </a:r>
            <a:r>
              <a:rPr lang="fr-FR" baseline="0" dirty="0" err="1"/>
              <a:t>differences</a:t>
            </a:r>
            <a:r>
              <a:rPr lang="fr-FR" baseline="0" dirty="0"/>
              <a:t> </a:t>
            </a:r>
            <a:r>
              <a:rPr lang="fr-FR" baseline="0" dirty="0" err="1"/>
              <a:t>with</a:t>
            </a:r>
            <a:r>
              <a:rPr lang="fr-FR" baseline="0" dirty="0"/>
              <a:t> CS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720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981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708837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581835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492612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728939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468313" y="17732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59313" y="1773238"/>
            <a:ext cx="4038600" cy="4525962"/>
          </a:xfrm>
        </p:spPr>
        <p:txBody>
          <a:bodyPr/>
          <a:lstStyle/>
          <a:p>
            <a:pPr lvl="0"/>
            <a:endParaRPr lang="en-GB" noProof="0"/>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4620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040447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1383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Chart Placeholder 2"/>
          <p:cNvSpPr>
            <a:spLocks noGrp="1"/>
          </p:cNvSpPr>
          <p:nvPr>
            <p:ph type="chart" idx="1"/>
          </p:nvPr>
        </p:nvSpPr>
        <p:spPr>
          <a:xfrm>
            <a:off x="468313" y="1773238"/>
            <a:ext cx="8229600" cy="4525962"/>
          </a:xfrm>
        </p:spPr>
        <p:txBody>
          <a:bodyPr/>
          <a:lstStyle/>
          <a:p>
            <a:pPr lvl="0"/>
            <a:endParaRPr lang="en-GB" noProof="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8934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433862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Table Placeholder 2"/>
          <p:cNvSpPr>
            <a:spLocks noGrp="1"/>
          </p:cNvSpPr>
          <p:nvPr>
            <p:ph type="tbl" idx="1"/>
          </p:nvPr>
        </p:nvSpPr>
        <p:spPr>
          <a:xfrm>
            <a:off x="468313" y="1773238"/>
            <a:ext cx="8229600" cy="4525962"/>
          </a:xfrm>
        </p:spPr>
        <p:txBody>
          <a:bodyPr/>
          <a:lstStyle/>
          <a:p>
            <a:pPr lvl="0"/>
            <a:endParaRPr lang="en-GB" noProof="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613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2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40022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userDrawn="1"/>
        </p:nvSpPr>
        <p:spPr>
          <a:xfrm>
            <a:off x="8928000" y="0"/>
            <a:ext cx="21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zh-CN" altLang="en-US" sz="1400" b="0" dirty="0">
                <a:solidFill>
                  <a:schemeClr val="bg1"/>
                </a:solidFill>
                <a:latin typeface="SimSun" panose="02010600030101010101" pitchFamily="2" charset="-122"/>
                <a:ea typeface="SimSun" panose="02010600030101010101" pitchFamily="2" charset="-122"/>
              </a:rPr>
              <a:t>不锈钢钢筋的结构性应用</a:t>
            </a:r>
            <a:endParaRPr lang="fr-FR" sz="1400" b="0" dirty="0">
              <a:solidFill>
                <a:schemeClr val="bg1"/>
              </a:solidFill>
              <a:latin typeface="SimSun" panose="02010600030101010101" pitchFamily="2" charset="-122"/>
              <a:ea typeface="SimSun" panose="02010600030101010101" pitchFamily="2" charset="-122"/>
            </a:endParaRPr>
          </a:p>
        </p:txBody>
      </p:sp>
      <p:sp>
        <p:nvSpPr>
          <p:cNvPr id="9" name="TextBox 8"/>
          <p:cNvSpPr txBox="1"/>
          <p:nvPr userDrawn="1"/>
        </p:nvSpPr>
        <p:spPr>
          <a:xfrm>
            <a:off x="8856520" y="6669360"/>
            <a:ext cx="396000" cy="461665"/>
          </a:xfrm>
          <a:prstGeom prst="rect">
            <a:avLst/>
          </a:prstGeom>
          <a:noFill/>
        </p:spPr>
        <p:txBody>
          <a:bodyPr wrap="square" rtlCol="0">
            <a:spAutoFit/>
          </a:bodyPr>
          <a:lstStyle/>
          <a:p>
            <a:pPr algn="ctr"/>
            <a:fld id="{4E829B8C-DC59-4CBF-96F4-512DDC1FED4E}" type="slidenum">
              <a:rPr lang="en-GB" sz="1200" smtClean="0">
                <a:solidFill>
                  <a:schemeClr val="bg1"/>
                </a:solidFill>
                <a:latin typeface="SimSun" panose="02010600030101010101" pitchFamily="2" charset="-122"/>
                <a:ea typeface="SimSun" panose="02010600030101010101" pitchFamily="2" charset="-122"/>
              </a:rPr>
              <a:pPr algn="ctr"/>
              <a:t>‹#›</a:t>
            </a:fld>
            <a:endParaRPr lang="en-GB" sz="1200" dirty="0">
              <a:solidFill>
                <a:schemeClr val="bg1"/>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SimSun" panose="02010600030101010101" pitchFamily="2" charset="-122"/>
          <a:ea typeface="SimSun" panose="02010600030101010101" pitchFamily="2" charset="-122"/>
          <a:cs typeface="+mj-cs"/>
        </a:defRPr>
      </a:lvl1pPr>
    </p:titleStyle>
    <p:bodyStyle>
      <a:lvl1pPr marL="342900" indent="-342900" algn="l" defTabSz="914400" rtl="0" eaLnBrk="1" latinLnBrk="0" hangingPunct="1">
        <a:spcBef>
          <a:spcPct val="20000"/>
        </a:spcBef>
        <a:buClr>
          <a:srgbClr val="0070C0"/>
        </a:buClr>
        <a:buFont typeface="Wingdings" panose="05000000000000000000" pitchFamily="2" charset="2"/>
        <a:buChar char="§"/>
        <a:defRPr sz="3200" kern="1200">
          <a:solidFill>
            <a:schemeClr val="tx1"/>
          </a:solidFill>
          <a:latin typeface="SimSun" panose="02010600030101010101" pitchFamily="2" charset="-122"/>
          <a:ea typeface="SimSun" panose="02010600030101010101" pitchFamily="2" charset="-122"/>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SimSun" panose="02010600030101010101" pitchFamily="2" charset="-122"/>
          <a:ea typeface="SimSun" panose="02010600030101010101"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imSun" panose="02010600030101010101" pitchFamily="2" charset="-122"/>
          <a:ea typeface="SimSun" panose="02010600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latin typeface="SimSun" panose="02010600030101010101" pitchFamily="2" charset="-122"/>
                <a:ea typeface="SimSun" panose="02010600030101010101" pitchFamily="2" charset="-122"/>
              </a:defRPr>
            </a:lvl1pPr>
          </a:lstStyle>
          <a:p>
            <a:fld id="{5AF66AA0-E37C-4065-8BE7-D4086C065B53}" type="slidenum">
              <a:rPr lang="fr-BE" smtClean="0"/>
              <a:pPr/>
              <a:t>‹#›</a:t>
            </a:fld>
            <a:endParaRPr lang="fr-BE"/>
          </a:p>
        </p:txBody>
      </p:sp>
      <p:sp>
        <p:nvSpPr>
          <p:cNvPr id="7" name="Rectangle 6"/>
          <p:cNvSpPr/>
          <p:nvPr/>
        </p:nvSpPr>
        <p:spPr>
          <a:xfrm>
            <a:off x="8928000" y="0"/>
            <a:ext cx="21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zh-CN" altLang="en-US" sz="1400" b="0" dirty="0">
                <a:solidFill>
                  <a:schemeClr val="bg1"/>
                </a:solidFill>
                <a:latin typeface="SimSun" panose="02010600030101010101" pitchFamily="2" charset="-122"/>
                <a:ea typeface="SimSun" panose="02010600030101010101" pitchFamily="2" charset="-122"/>
              </a:rPr>
              <a:t>不锈钢扁平材产品的结构应用</a:t>
            </a:r>
            <a:endParaRPr lang="fr-FR" sz="1400" b="0" dirty="0">
              <a:solidFill>
                <a:schemeClr val="bg1"/>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3419379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SimSun" panose="02010600030101010101" pitchFamily="2" charset="-122"/>
          <a:ea typeface="SimSun" panose="02010600030101010101" pitchFamily="2" charset="-122"/>
          <a:cs typeface="+mj-cs"/>
        </a:defRPr>
      </a:lvl1pPr>
    </p:titleStyle>
    <p:bodyStyle>
      <a:lvl1pPr marL="342900" indent="-342900" algn="l" defTabSz="914400" rtl="0" eaLnBrk="1" latinLnBrk="0" hangingPunct="1">
        <a:spcBef>
          <a:spcPct val="20000"/>
        </a:spcBef>
        <a:buClr>
          <a:srgbClr val="0070C0"/>
        </a:buClr>
        <a:buFont typeface="Wingdings" panose="05000000000000000000" pitchFamily="2" charset="2"/>
        <a:buChar char="§"/>
        <a:defRPr sz="3200" kern="1200">
          <a:solidFill>
            <a:schemeClr val="tx1"/>
          </a:solidFill>
          <a:latin typeface="SimSun" panose="02010600030101010101" pitchFamily="2" charset="-122"/>
          <a:ea typeface="SimSun" panose="02010600030101010101" pitchFamily="2" charset="-122"/>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SimSun" panose="02010600030101010101" pitchFamily="2" charset="-122"/>
          <a:ea typeface="SimSun" panose="02010600030101010101" pitchFamily="2" charset="-122"/>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SimSun" panose="02010600030101010101" pitchFamily="2" charset="-122"/>
          <a:ea typeface="SimSun" panose="02010600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userDrawn="1"/>
        </p:nvSpPr>
        <p:spPr>
          <a:xfrm>
            <a:off x="8928000" y="0"/>
            <a:ext cx="21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Structural </a:t>
            </a:r>
            <a:r>
              <a:rPr lang="fr-BE" sz="1600" dirty="0" err="1"/>
              <a:t>stainless</a:t>
            </a:r>
            <a:r>
              <a:rPr lang="fr-BE" sz="1600" dirty="0"/>
              <a:t> </a:t>
            </a:r>
            <a:r>
              <a:rPr lang="fr-BE" sz="1600" dirty="0" err="1"/>
              <a:t>steels</a:t>
            </a:r>
            <a:r>
              <a:rPr lang="fr-BE" sz="1600" dirty="0"/>
              <a:t> and </a:t>
            </a:r>
            <a:r>
              <a:rPr lang="fr-BE" sz="1600" dirty="0" err="1"/>
              <a:t>rebar</a:t>
            </a:r>
            <a:endParaRPr lang="fr-BE" sz="1600" dirty="0"/>
          </a:p>
        </p:txBody>
      </p:sp>
      <p:sp>
        <p:nvSpPr>
          <p:cNvPr id="9" name="TextBox 8"/>
          <p:cNvSpPr txBox="1"/>
          <p:nvPr userDrawn="1"/>
        </p:nvSpPr>
        <p:spPr>
          <a:xfrm>
            <a:off x="8856520" y="6669360"/>
            <a:ext cx="396000" cy="360000"/>
          </a:xfrm>
          <a:prstGeom prst="rect">
            <a:avLst/>
          </a:prstGeom>
          <a:noFill/>
        </p:spPr>
        <p:txBody>
          <a:bodyPr wrap="square" rtlCol="0">
            <a:spAutoFit/>
          </a:bodyPr>
          <a:lstStyle/>
          <a:p>
            <a:pPr algn="ctr"/>
            <a:fld id="{4E829B8C-DC59-4CBF-96F4-512DDC1FED4E}"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2889926621"/>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tainlesssteelreba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108.emf"/><Relationship Id="rId4" Type="http://schemas.openxmlformats.org/officeDocument/2006/relationships/oleObject" Target="../embeddings/oleObject16.bin"/></Relationships>
</file>

<file path=ppt/slides/_rels/slide112.xml.rels><?xml version="1.0" encoding="UTF-8" standalone="yes"?>
<Relationships xmlns="http://schemas.openxmlformats.org/package/2006/relationships"><Relationship Id="rId8" Type="http://schemas.openxmlformats.org/officeDocument/2006/relationships/image" Target="../media/image111.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110.emf"/><Relationship Id="rId11" Type="http://schemas.openxmlformats.org/officeDocument/2006/relationships/image" Target="../media/image113.jpg"/><Relationship Id="rId5" Type="http://schemas.openxmlformats.org/officeDocument/2006/relationships/oleObject" Target="../embeddings/oleObject18.bin"/><Relationship Id="rId10" Type="http://schemas.openxmlformats.org/officeDocument/2006/relationships/image" Target="../media/image112.emf"/><Relationship Id="rId4" Type="http://schemas.openxmlformats.org/officeDocument/2006/relationships/image" Target="../media/image109.emf"/><Relationship Id="rId9" Type="http://schemas.openxmlformats.org/officeDocument/2006/relationships/oleObject" Target="../embeddings/oleObject20.bin"/></Relationships>
</file>

<file path=ppt/slides/_rels/slide113.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030.png"/><Relationship Id="rId1" Type="http://schemas.openxmlformats.org/officeDocument/2006/relationships/slideLayout" Target="../slideLayouts/slideLayout13.xml"/><Relationship Id="rId4" Type="http://schemas.openxmlformats.org/officeDocument/2006/relationships/image" Target="../media/image1040.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050.png"/><Relationship Id="rId1" Type="http://schemas.openxmlformats.org/officeDocument/2006/relationships/slideLayout" Target="../slideLayouts/slideLayout13.xml"/><Relationship Id="rId5" Type="http://schemas.openxmlformats.org/officeDocument/2006/relationships/image" Target="../media/image1070.png"/><Relationship Id="rId4" Type="http://schemas.openxmlformats.org/officeDocument/2006/relationships/image" Target="../media/image10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121.wmf"/><Relationship Id="rId4" Type="http://schemas.openxmlformats.org/officeDocument/2006/relationships/oleObject" Target="../embeddings/oleObject21.bin"/></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hyperlink" Target="http://www.steel-stainless.org/"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www.stainlessconstruction.com/"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123.png"/></Relationships>
</file>

<file path=ppt/slides/_rels/slide137.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hyperlink" Target="http://www.worldstainless.org/news/show/446" TargetMode="External"/><Relationship Id="rId7" Type="http://schemas.openxmlformats.org/officeDocument/2006/relationships/image" Target="../media/image127.jpeg"/><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124.jpeg"/></Relationships>
</file>

<file path=ppt/slides/_rels/slide13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59.xml"/><Relationship Id="rId1" Type="http://schemas.openxmlformats.org/officeDocument/2006/relationships/slideLayout" Target="../slideLayouts/slideLayout19.xml"/><Relationship Id="rId5" Type="http://schemas.openxmlformats.org/officeDocument/2006/relationships/hyperlink" Target="http://www.steel-stainless.org/designmanual" TargetMode="External"/><Relationship Id="rId4" Type="http://schemas.openxmlformats.org/officeDocument/2006/relationships/hyperlink" Target="http://www.steel-stainless.org/uksoftware" TargetMode="Externa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roadsbridges.com/willing-bend-0" TargetMode="External"/><Relationship Id="rId13" Type="http://schemas.openxmlformats.org/officeDocument/2006/relationships/hyperlink" Target="ftp://issf@78.129.166.137/issf/non-image-files/PDF/Structural/Stonecutters_bridge_towers_Chinese_version.pdf" TargetMode="External"/><Relationship Id="rId18" Type="http://schemas.openxmlformats.org/officeDocument/2006/relationships/hyperlink" Target="http://www.worldstainless.org/Files/issf/Education_references/Ref19_Case_study_of_progreso_pier.pdf" TargetMode="External"/><Relationship Id="rId3" Type="http://schemas.openxmlformats.org/officeDocument/2006/relationships/hyperlink" Target="http://www.ledevoir.com/politique/quebec/336978/echangeur-turcot-quebec-confirme-le-mauvais-etat-des-structures" TargetMode="External"/><Relationship Id="rId21" Type="http://schemas.openxmlformats.org/officeDocument/2006/relationships/hyperlink" Target="http://www.stainlesssteelrebar.org/" TargetMode="External"/><Relationship Id="rId7" Type="http://schemas.openxmlformats.org/officeDocument/2006/relationships/hyperlink" Target="http://www.worldstainless.org/Files/issf/Education_references/Ref08_Special-issue-stainless-steel-rebar-Acom.pdf" TargetMode="External"/><Relationship Id="rId12" Type="http://schemas.openxmlformats.org/officeDocument/2006/relationships/hyperlink" Target="http://www.arup.com/Projects/Stonecutters_Bridge.aspx" TargetMode="External"/><Relationship Id="rId17" Type="http://schemas.openxmlformats.org/officeDocument/2006/relationships/hyperlink" Target="http://www.ukcares.com/downloads/guides/PART7.pdf" TargetMode="External"/><Relationship Id="rId2" Type="http://schemas.openxmlformats.org/officeDocument/2006/relationships/hyperlink" Target="http://www.lapresse.ca/actualites/montreal/201111/25/01-4471833-echangeur-turcot-254-millions-pour-lentretien-avant-la-demolition.php" TargetMode="External"/><Relationship Id="rId16" Type="http://schemas.openxmlformats.org/officeDocument/2006/relationships/hyperlink" Target="http://www.cedinox.es/opencms901/export/sites/cedinox/.galleries/publicaciones-tecnicas/59armadurasaceroinoxidable.pdf" TargetMode="External"/><Relationship Id="rId20" Type="http://schemas.openxmlformats.org/officeDocument/2006/relationships/hyperlink" Target="http://americanarminox.com/Purdue_University_Report_-_Stainless_Steel_Life_Cycle_Costing.pdf" TargetMode="External"/><Relationship Id="rId1" Type="http://schemas.openxmlformats.org/officeDocument/2006/relationships/slideLayout" Target="../slideLayouts/slideLayout2.xml"/><Relationship Id="rId6" Type="http://schemas.openxmlformats.org/officeDocument/2006/relationships/hyperlink" Target="http://www.nickelinstitute.org/en/Sustainability/LifeCycleManagement/LifeCycleAssessments/LCAProgresoPier.aspx" TargetMode="External"/><Relationship Id="rId11" Type="http://schemas.openxmlformats.org/officeDocument/2006/relationships/hyperlink" Target="http://www.engineersireland.ie/EngineersIreland/media/SiteMedia/groups/Divisions/civil/Broadmeadow-Estuary-Bridge-Integration-of-Design-and-Construction.pdf?ext=.pdf" TargetMode="External"/><Relationship Id="rId5" Type="http://schemas.openxmlformats.org/officeDocument/2006/relationships/hyperlink" Target="http://www.nachi.org/visual-inspection-concrete.htm" TargetMode="External"/><Relationship Id="rId15" Type="http://schemas.openxmlformats.org/officeDocument/2006/relationships/hyperlink" Target="http://www.infociments.fr/publications/ciments-betons/collection-technique-cimbeton/ct-t81" TargetMode="External"/><Relationship Id="rId10" Type="http://schemas.openxmlformats.org/officeDocument/2006/relationships/hyperlink" Target="http://www.aeconline.ae/major-hong-kong-stainless-steel-rebar-contract-signed-by-arminox-middle-east-42317/news.html" TargetMode="External"/><Relationship Id="rId19" Type="http://schemas.openxmlformats.org/officeDocument/2006/relationships/hyperlink" Target="http://www.sintef.no/upload/Byggforsk/Publikasjoner/Prrapp%20405.pdf" TargetMode="External"/><Relationship Id="rId4" Type="http://schemas.openxmlformats.org/officeDocument/2006/relationships/hyperlink" Target="http://www.worldstainless.org/Files/issf/Education_references/Ref07_The_use_of_predictive_models_in_specifying_selective_use_of_stainless_steel_reinforcement.pdf" TargetMode="External"/><Relationship Id="rId9" Type="http://schemas.openxmlformats.org/officeDocument/2006/relationships/hyperlink" Target="http://structurae.net/structures/data/index.cfm?id=s0011506" TargetMode="External"/><Relationship Id="rId14" Type="http://schemas.openxmlformats.org/officeDocument/2006/relationships/hyperlink" Target="http://www.cif.org/noms/2008/24_-_Ocean_Parkway_Belt_Bridge.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andfonline.com/author/Qu,+D" TargetMode="External"/><Relationship Id="rId2" Type="http://schemas.openxmlformats.org/officeDocument/2006/relationships/hyperlink" Target="https://www.tandfonline.com/author/Qian,+S" TargetMode="External"/><Relationship Id="rId1" Type="http://schemas.openxmlformats.org/officeDocument/2006/relationships/slideLayout" Target="../slideLayouts/slideLayout2.xml"/><Relationship Id="rId5" Type="http://schemas.openxmlformats.org/officeDocument/2006/relationships/hyperlink" Target="http://stainlesssteelrebar.org/" TargetMode="External"/><Relationship Id="rId4" Type="http://schemas.openxmlformats.org/officeDocument/2006/relationships/hyperlink" Target="https://www.tandfonline.com/author/Coates,+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4.emf"/></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6.png"/><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65.wmf"/><Relationship Id="rId4" Type="http://schemas.openxmlformats.org/officeDocument/2006/relationships/oleObject" Target="../embeddings/oleObject2.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67.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6.emf"/><Relationship Id="rId4" Type="http://schemas.openxmlformats.org/officeDocument/2006/relationships/oleObject" Target="../embeddings/oleObject3.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6.xml"/><Relationship Id="rId7" Type="http://schemas.openxmlformats.org/officeDocument/2006/relationships/image" Target="../media/image69.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8.emf"/><Relationship Id="rId4" Type="http://schemas.openxmlformats.org/officeDocument/2006/relationships/oleObject" Target="../embeddings/oleObject5.bin"/><Relationship Id="rId9" Type="http://schemas.openxmlformats.org/officeDocument/2006/relationships/image" Target="../media/image70.e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72.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71.emf"/><Relationship Id="rId4" Type="http://schemas.openxmlformats.org/officeDocument/2006/relationships/oleObject" Target="../embeddings/oleObject8.bin"/></Relationships>
</file>

<file path=ppt/slides/_rels/slide7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1.png"/><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79.emf"/><Relationship Id="rId4" Type="http://schemas.openxmlformats.org/officeDocument/2006/relationships/oleObject" Target="../embeddings/oleObject10.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80.emf"/><Relationship Id="rId4" Type="http://schemas.openxmlformats.org/officeDocument/2006/relationships/oleObject" Target="../embeddings/oleObject11.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81.emf"/><Relationship Id="rId4" Type="http://schemas.openxmlformats.org/officeDocument/2006/relationships/oleObject" Target="../embeddings/oleObject12.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83.e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82.emf"/><Relationship Id="rId4" Type="http://schemas.openxmlformats.org/officeDocument/2006/relationships/oleObject" Target="../embeddings/oleObject13.bin"/></Relationships>
</file>

<file path=ppt/slides/_rels/slide8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85.emf"/><Relationship Id="rId4" Type="http://schemas.openxmlformats.org/officeDocument/2006/relationships/oleObject" Target="../embeddings/oleObject15.bin"/></Relationships>
</file>

<file path=ppt/slides/_rels/slide8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0.pn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1.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hyperlink" Target="http://www.ce.jhu.edu/bschafer/" TargetMode="External"/><Relationship Id="rId1" Type="http://schemas.openxmlformats.org/officeDocument/2006/relationships/slideLayout" Target="../slideLayouts/slideLayout1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3.xml"/><Relationship Id="rId5" Type="http://schemas.openxmlformats.org/officeDocument/2006/relationships/image" Target="../media/image99.png"/><Relationship Id="rId4" Type="http://schemas.openxmlformats.org/officeDocument/2006/relationships/image" Target="../media/image9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sz="3600" dirty="0"/>
              <a:t>建筑</a:t>
            </a:r>
            <a:r>
              <a:rPr lang="fr-FR" sz="3600" dirty="0"/>
              <a:t>/</a:t>
            </a:r>
            <a:r>
              <a:rPr lang="zh-CN" altLang="en-US" sz="3600" dirty="0"/>
              <a:t>土木工程发言稿</a:t>
            </a:r>
            <a:endParaRPr lang="fr-FR" sz="3600" dirty="0"/>
          </a:p>
        </p:txBody>
      </p:sp>
      <p:sp>
        <p:nvSpPr>
          <p:cNvPr id="3" name="Subtitle 2"/>
          <p:cNvSpPr>
            <a:spLocks noGrp="1"/>
          </p:cNvSpPr>
          <p:nvPr>
            <p:ph type="subTitle" idx="1"/>
          </p:nvPr>
        </p:nvSpPr>
        <p:spPr>
          <a:xfrm>
            <a:off x="755576" y="3717032"/>
            <a:ext cx="7560840" cy="2160240"/>
          </a:xfrm>
        </p:spPr>
        <p:txBody>
          <a:bodyPr>
            <a:noAutofit/>
          </a:bodyPr>
          <a:lstStyle/>
          <a:p>
            <a:r>
              <a:rPr lang="zh-CN" altLang="en-US" sz="4000" b="1" dirty="0">
                <a:solidFill>
                  <a:srgbClr val="0070C0"/>
                </a:solidFill>
              </a:rPr>
              <a:t>第</a:t>
            </a:r>
            <a:r>
              <a:rPr lang="fr-FR" sz="4000" b="1" dirty="0">
                <a:solidFill>
                  <a:srgbClr val="0070C0"/>
                </a:solidFill>
              </a:rPr>
              <a:t>07A</a:t>
            </a:r>
            <a:r>
              <a:rPr lang="zh-CN" altLang="en-US" sz="4000" b="1" dirty="0">
                <a:solidFill>
                  <a:srgbClr val="0070C0"/>
                </a:solidFill>
              </a:rPr>
              <a:t>章：</a:t>
            </a:r>
            <a:endParaRPr lang="fr-FR" sz="4000" b="1" dirty="0">
              <a:solidFill>
                <a:srgbClr val="0070C0"/>
              </a:solidFill>
            </a:endParaRPr>
          </a:p>
          <a:p>
            <a:r>
              <a:rPr lang="zh-CN" altLang="en-US" sz="4000" b="1" dirty="0">
                <a:solidFill>
                  <a:srgbClr val="0070C0"/>
                </a:solidFill>
              </a:rPr>
              <a:t>不锈钢钢筋的结构性应用</a:t>
            </a:r>
            <a:endParaRPr lang="nl-BE" altLang="zh-CN" sz="4000" b="1" dirty="0">
              <a:solidFill>
                <a:srgbClr val="0070C0"/>
              </a:solidFill>
            </a:endParaRPr>
          </a:p>
          <a:p>
            <a:r>
              <a:rPr lang="ja-JP" altLang="nl-BE" sz="2800" b="1" dirty="0">
                <a:solidFill>
                  <a:srgbClr val="0070C0"/>
                </a:solidFill>
              </a:rPr>
              <a:t>参见</a:t>
            </a:r>
            <a:r>
              <a:rPr lang="nl-BE" altLang="ja-JP" sz="2800" b="1" dirty="0">
                <a:solidFill>
                  <a:srgbClr val="0070C0"/>
                </a:solidFill>
              </a:rPr>
              <a:t>: </a:t>
            </a:r>
            <a:r>
              <a:rPr lang="nl-BE" altLang="ja-JP" sz="2800" b="1" dirty="0">
                <a:solidFill>
                  <a:srgbClr val="0070C0"/>
                </a:solidFill>
                <a:hlinkClick r:id="rId2"/>
              </a:rPr>
              <a:t>stainlesssteelrebar.org</a:t>
            </a:r>
            <a:endParaRPr lang="fr-FR" sz="2800" b="1" dirty="0">
              <a:solidFill>
                <a:srgbClr val="0070C0"/>
              </a:solidFill>
            </a:endParaRPr>
          </a:p>
        </p:txBody>
      </p:sp>
    </p:spTree>
    <p:extLst>
      <p:ext uri="{BB962C8B-B14F-4D97-AF65-F5344CB8AC3E}">
        <p14:creationId xmlns:p14="http://schemas.microsoft.com/office/powerpoint/2010/main" val="151438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7"/>
            <a:ext cx="7772400" cy="1008112"/>
          </a:xfrm>
        </p:spPr>
        <p:txBody>
          <a:bodyPr>
            <a:normAutofit/>
          </a:bodyPr>
          <a:lstStyle/>
          <a:p>
            <a:r>
              <a:rPr lang="zh-CN" altLang="en-US" sz="2800" dirty="0"/>
              <a:t>普罗格勒索码头</a:t>
            </a:r>
            <a:r>
              <a:rPr lang="en-US" sz="2800" dirty="0"/>
              <a:t>(1/3)</a:t>
            </a:r>
            <a:r>
              <a:rPr lang="en-US" sz="1800" baseline="50000" dirty="0"/>
              <a:t>5,6</a:t>
            </a:r>
            <a:endParaRPr lang="fr-FR" sz="1800" baseline="50000" dirty="0"/>
          </a:p>
        </p:txBody>
      </p:sp>
      <p:sp>
        <p:nvSpPr>
          <p:cNvPr id="7" name="Text Placeholder 6"/>
          <p:cNvSpPr txBox="1">
            <a:spLocks/>
          </p:cNvSpPr>
          <p:nvPr/>
        </p:nvSpPr>
        <p:spPr>
          <a:xfrm>
            <a:off x="1852127" y="4779096"/>
            <a:ext cx="5486400" cy="11701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zh-CN" altLang="en-US" sz="1800" dirty="0">
                <a:latin typeface="Adobe Fangsong Std R" pitchFamily="18" charset="-128"/>
                <a:ea typeface="Adobe Fangsong Std R" pitchFamily="18" charset="-128"/>
              </a:rPr>
              <a:t>1</a:t>
            </a:r>
            <a:r>
              <a:rPr lang="en-US" altLang="zh-CN" sz="1800" dirty="0">
                <a:latin typeface="Adobe Fangsong Std R" pitchFamily="18" charset="-128"/>
                <a:ea typeface="Adobe Fangsong Std R" pitchFamily="18" charset="-128"/>
              </a:rPr>
              <a:t>970</a:t>
            </a:r>
            <a:r>
              <a:rPr lang="zh-CN" altLang="en-US" sz="1800" dirty="0">
                <a:latin typeface="Adobe Fangsong Std R" pitchFamily="18" charset="-128"/>
                <a:ea typeface="Adobe Fangsong Std R" pitchFamily="18" charset="-128"/>
              </a:rPr>
              <a:t>年墨西哥普罗格勒索修建了一个码头。</a:t>
            </a:r>
            <a:r>
              <a:rPr lang="fr-BE" sz="1800" dirty="0">
                <a:latin typeface="Adobe Fangsong Std R" pitchFamily="18" charset="-128"/>
                <a:ea typeface="Adobe Fangsong Std R" pitchFamily="18" charset="-128"/>
              </a:rPr>
              <a:t> </a:t>
            </a:r>
          </a:p>
          <a:p>
            <a:pPr marL="0" indent="0" algn="just">
              <a:buNone/>
            </a:pPr>
            <a:r>
              <a:rPr lang="zh-CN" altLang="en-US" sz="1800" dirty="0">
                <a:latin typeface="Adobe Fangsong Std R" pitchFamily="18" charset="-128"/>
                <a:ea typeface="Adobe Fangsong Std R" pitchFamily="18" charset="-128"/>
              </a:rPr>
              <a:t>海洋环境腐蚀碳钢钢筋</a:t>
            </a:r>
            <a:r>
              <a:rPr lang="en-US" altLang="zh-CN" sz="1800" dirty="0">
                <a:latin typeface="Adobe Fangsong Std R" pitchFamily="18" charset="-128"/>
                <a:ea typeface="Adobe Fangsong Std R" pitchFamily="18" charset="-128"/>
              </a:rPr>
              <a:t>——</a:t>
            </a:r>
            <a:r>
              <a:rPr lang="zh-CN" altLang="en-US" sz="1800" dirty="0">
                <a:latin typeface="Adobe Fangsong Std R" pitchFamily="18" charset="-128"/>
                <a:ea typeface="Adobe Fangsong Std R" pitchFamily="18" charset="-128"/>
              </a:rPr>
              <a:t>结构坍塌了。</a:t>
            </a:r>
            <a:endParaRPr lang="fr-BE" sz="1800" dirty="0">
              <a:latin typeface="Adobe Fangsong Std R" pitchFamily="18" charset="-128"/>
              <a:ea typeface="Adobe Fangsong Std R" pitchFamily="18" charset="-128"/>
            </a:endParaRP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21904" y="2492896"/>
            <a:ext cx="5486400" cy="1932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21359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91108"/>
          </a:xfrm>
        </p:spPr>
        <p:txBody>
          <a:bodyPr>
            <a:normAutofit/>
          </a:bodyPr>
          <a:lstStyle/>
          <a:p>
            <a:r>
              <a:rPr lang="zh-CN" altLang="en-US" dirty="0"/>
              <a:t>直接强度法</a:t>
            </a:r>
            <a:r>
              <a:rPr lang="en-US" altLang="zh-CN" dirty="0"/>
              <a:t>——</a:t>
            </a:r>
            <a:r>
              <a:rPr lang="zh-CN" altLang="en-US" dirty="0"/>
              <a:t>示例</a:t>
            </a: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11126" y="1304365"/>
            <a:ext cx="8221885" cy="4656531"/>
          </a:xfrm>
        </p:spPr>
      </p:pic>
    </p:spTree>
    <p:extLst>
      <p:ext uri="{BB962C8B-B14F-4D97-AF65-F5344CB8AC3E}">
        <p14:creationId xmlns:p14="http://schemas.microsoft.com/office/powerpoint/2010/main" val="38602848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zh-CN" altLang="en-US" dirty="0"/>
              <a:t>直接强度法</a:t>
            </a:r>
            <a:r>
              <a:rPr lang="en-US" altLang="zh-CN" dirty="0"/>
              <a:t>——</a:t>
            </a:r>
            <a:r>
              <a:rPr lang="zh-CN" altLang="en-US" dirty="0"/>
              <a:t>示例</a:t>
            </a: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62217" y="1687604"/>
            <a:ext cx="8626307" cy="4645959"/>
          </a:xfrm>
        </p:spPr>
      </p:pic>
    </p:spTree>
    <p:extLst>
      <p:ext uri="{BB962C8B-B14F-4D97-AF65-F5344CB8AC3E}">
        <p14:creationId xmlns:p14="http://schemas.microsoft.com/office/powerpoint/2010/main" val="30326524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zh-CN" altLang="en-US" dirty="0"/>
              <a:t>直接强度法</a:t>
            </a:r>
            <a:r>
              <a:rPr lang="en-US" altLang="zh-CN" dirty="0"/>
              <a:t>——</a:t>
            </a:r>
            <a:r>
              <a:rPr lang="zh-CN" altLang="en-US" dirty="0"/>
              <a:t>示例</a:t>
            </a:r>
            <a:endParaRPr lang="nl-BE" dirty="0"/>
          </a:p>
        </p:txBody>
      </p:sp>
      <p:sp>
        <p:nvSpPr>
          <p:cNvPr id="3" name="Tijdelijke aanduiding voor inhoud 2"/>
          <p:cNvSpPr>
            <a:spLocks noGrp="1"/>
          </p:cNvSpPr>
          <p:nvPr>
            <p:ph idx="1"/>
          </p:nvPr>
        </p:nvSpPr>
        <p:spPr/>
        <p:txBody>
          <a:bodyPr>
            <a:normAutofit/>
          </a:bodyPr>
          <a:lstStyle/>
          <a:p>
            <a:r>
              <a:rPr lang="zh-CN" altLang="en-US" dirty="0"/>
              <a:t>第三步：轴向阻力“正”是三个额定强度的最小值</a:t>
            </a:r>
            <a:endParaRPr lang="nl-BE" dirty="0"/>
          </a:p>
          <a:p>
            <a:pPr lvl="2"/>
            <a:endParaRPr lang="nl-BE" dirty="0"/>
          </a:p>
          <a:p>
            <a:pPr lvl="2"/>
            <a:r>
              <a:rPr lang="zh-CN" altLang="en-US" dirty="0"/>
              <a:t>局部：</a:t>
            </a:r>
            <a:r>
              <a:rPr lang="nl-BE" dirty="0"/>
              <a:t>P</a:t>
            </a:r>
            <a:r>
              <a:rPr lang="nl-BE" baseline="-25000" dirty="0"/>
              <a:t>nl</a:t>
            </a:r>
            <a:r>
              <a:rPr lang="nl-BE" dirty="0"/>
              <a:t> = 93,81 kN</a:t>
            </a:r>
          </a:p>
          <a:p>
            <a:pPr lvl="2"/>
            <a:r>
              <a:rPr lang="zh-CN" altLang="en-US" dirty="0"/>
              <a:t>扭曲：</a:t>
            </a:r>
            <a:r>
              <a:rPr lang="nl-BE" dirty="0"/>
              <a:t>P</a:t>
            </a:r>
            <a:r>
              <a:rPr lang="nl-BE" baseline="-25000" dirty="0"/>
              <a:t>nd</a:t>
            </a:r>
            <a:r>
              <a:rPr lang="nl-BE" dirty="0"/>
              <a:t> = 344,56 kN</a:t>
            </a:r>
          </a:p>
          <a:p>
            <a:pPr lvl="2"/>
            <a:r>
              <a:rPr lang="zh-CN" altLang="en-US" dirty="0"/>
              <a:t>整体：</a:t>
            </a:r>
            <a:r>
              <a:rPr lang="nl-BE" dirty="0"/>
              <a:t>P</a:t>
            </a:r>
            <a:r>
              <a:rPr lang="nl-BE" baseline="-25000" dirty="0"/>
              <a:t>ne</a:t>
            </a:r>
            <a:r>
              <a:rPr lang="nl-BE" dirty="0"/>
              <a:t> = 93,81 kN</a:t>
            </a:r>
          </a:p>
          <a:p>
            <a:pPr lvl="1">
              <a:buNone/>
            </a:pPr>
            <a:endParaRPr lang="nl-BE" dirty="0"/>
          </a:p>
          <a:p>
            <a:pPr lvl="1">
              <a:buNone/>
            </a:pPr>
            <a:r>
              <a:rPr lang="nl-BE" dirty="0"/>
              <a:t>                           ⇒ P</a:t>
            </a:r>
            <a:r>
              <a:rPr lang="nl-BE" baseline="-25000" dirty="0"/>
              <a:t>n</a:t>
            </a:r>
            <a:r>
              <a:rPr lang="nl-BE" dirty="0"/>
              <a:t> = 93,81 kN</a:t>
            </a:r>
          </a:p>
          <a:p>
            <a:pPr lvl="1"/>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8373311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dirty="0"/>
              <a:t>连续强度法</a:t>
            </a:r>
            <a:endParaRPr lang="nl-BE" dirty="0"/>
          </a:p>
        </p:txBody>
      </p:sp>
      <p:sp>
        <p:nvSpPr>
          <p:cNvPr id="3" name="Tijdelijke aanduiding voor inhoud 2"/>
          <p:cNvSpPr>
            <a:spLocks noGrp="1"/>
          </p:cNvSpPr>
          <p:nvPr>
            <p:ph idx="1"/>
          </p:nvPr>
        </p:nvSpPr>
        <p:spPr/>
        <p:txBody>
          <a:bodyPr>
            <a:normAutofit/>
          </a:bodyPr>
          <a:lstStyle/>
          <a:p>
            <a:r>
              <a:rPr lang="zh-CN" altLang="en-US" sz="2800" dirty="0"/>
              <a:t>不锈钢材料的特点：</a:t>
            </a:r>
            <a:endParaRPr lang="en-GB" sz="2800" dirty="0"/>
          </a:p>
          <a:p>
            <a:pPr lvl="1"/>
            <a:endParaRPr lang="en-GB" sz="2400" dirty="0"/>
          </a:p>
          <a:p>
            <a:pPr lvl="1"/>
            <a:r>
              <a:rPr lang="zh-CN" altLang="en-US" sz="2400" dirty="0"/>
              <a:t>非线性材料模型</a:t>
            </a:r>
            <a:endParaRPr lang="en-GB" sz="2400" dirty="0"/>
          </a:p>
          <a:p>
            <a:pPr lvl="1"/>
            <a:r>
              <a:rPr lang="zh-CN" altLang="en-US" sz="2400" dirty="0"/>
              <a:t>高应变硬化</a:t>
            </a:r>
            <a:endParaRPr lang="en-GB" sz="2400" dirty="0"/>
          </a:p>
          <a:p>
            <a:pPr lvl="1"/>
            <a:r>
              <a:rPr lang="zh-CN" altLang="en-US" sz="2400" dirty="0"/>
              <a:t>传统的设计方法无法考虑横断面的全部潜力</a:t>
            </a:r>
            <a:endParaRPr lang="en-GB" sz="2400" dirty="0"/>
          </a:p>
          <a:p>
            <a:pPr lvl="1"/>
            <a:endParaRPr lang="en-GB" sz="24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6" name="Rectangle 5"/>
          <p:cNvSpPr/>
          <p:nvPr/>
        </p:nvSpPr>
        <p:spPr>
          <a:xfrm>
            <a:off x="2277646" y="4821846"/>
            <a:ext cx="4572000" cy="830997"/>
          </a:xfrm>
          <a:prstGeom prst="rect">
            <a:avLst/>
          </a:prstGeom>
          <a:ln w="25400">
            <a:solidFill>
              <a:schemeClr val="tx1"/>
            </a:solidFill>
          </a:ln>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连续强度法使用了包括应变硬化的材料模型</a:t>
            </a:r>
            <a:endParaRPr kumimoji="0" lang="en-GB"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0364786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dirty="0"/>
              <a:t>连续强度法</a:t>
            </a:r>
            <a:endParaRPr lang="nl-BE" dirty="0"/>
          </a:p>
        </p:txBody>
      </p:sp>
      <p:sp>
        <p:nvSpPr>
          <p:cNvPr id="3" name="Tijdelijke aanduiding voor inhoud 2"/>
          <p:cNvSpPr>
            <a:spLocks noGrp="1"/>
          </p:cNvSpPr>
          <p:nvPr>
            <p:ph idx="1"/>
          </p:nvPr>
        </p:nvSpPr>
        <p:spPr>
          <a:xfrm>
            <a:off x="457200" y="1235242"/>
            <a:ext cx="8229600" cy="5290102"/>
          </a:xfrm>
        </p:spPr>
        <p:txBody>
          <a:bodyPr/>
          <a:lstStyle/>
          <a:p>
            <a:r>
              <a:rPr lang="en-US" altLang="zh-CN" dirty="0"/>
              <a:t>CSM</a:t>
            </a:r>
            <a:r>
              <a:rPr lang="zh-CN" altLang="en-US" dirty="0"/>
              <a:t>中考虑的材料模型</a:t>
            </a: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6" name="Afbeelding 5"/>
          <p:cNvPicPr>
            <a:picLocks noChangeAspect="1"/>
          </p:cNvPicPr>
          <p:nvPr/>
        </p:nvPicPr>
        <p:blipFill>
          <a:blip r:embed="rId2"/>
          <a:stretch>
            <a:fillRect/>
          </a:stretch>
        </p:blipFill>
        <p:spPr>
          <a:xfrm>
            <a:off x="1159097" y="1727182"/>
            <a:ext cx="7006335" cy="5114776"/>
          </a:xfrm>
          <a:prstGeom prst="rect">
            <a:avLst/>
          </a:prstGeom>
        </p:spPr>
      </p:pic>
      <p:sp>
        <p:nvSpPr>
          <p:cNvPr id="5" name="Tekstvak 4"/>
          <p:cNvSpPr txBox="1"/>
          <p:nvPr/>
        </p:nvSpPr>
        <p:spPr>
          <a:xfrm>
            <a:off x="1684421" y="1727182"/>
            <a:ext cx="818147" cy="37433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应力</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 name="Tekstvak 7"/>
          <p:cNvSpPr txBox="1"/>
          <p:nvPr/>
        </p:nvSpPr>
        <p:spPr>
          <a:xfrm>
            <a:off x="7347285" y="6183094"/>
            <a:ext cx="81814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应变</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 name="Tekstvak 8"/>
          <p:cNvSpPr txBox="1"/>
          <p:nvPr/>
        </p:nvSpPr>
        <p:spPr>
          <a:xfrm>
            <a:off x="4793836" y="6462267"/>
            <a:ext cx="78809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0,1</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ε</a:t>
            </a:r>
            <a:r>
              <a:rPr kumimoji="0" lang="nl-BE" sz="1800" b="0"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u</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0" name="Tekstvak 9"/>
          <p:cNvSpPr txBox="1"/>
          <p:nvPr/>
        </p:nvSpPr>
        <p:spPr>
          <a:xfrm>
            <a:off x="2178497" y="6479204"/>
            <a:ext cx="48784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ε</a:t>
            </a:r>
            <a:r>
              <a:rPr kumimoji="0" lang="nl-BE" sz="1800" b="0"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y</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1" name="Tekstvak 10"/>
          <p:cNvSpPr txBox="1"/>
          <p:nvPr/>
        </p:nvSpPr>
        <p:spPr>
          <a:xfrm>
            <a:off x="5669572" y="6464546"/>
            <a:ext cx="66293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15</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ε</a:t>
            </a:r>
            <a:r>
              <a:rPr kumimoji="0" lang="nl-BE" sz="1800" b="0"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y</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2" name="Tekstvak 11"/>
          <p:cNvSpPr txBox="1"/>
          <p:nvPr/>
        </p:nvSpPr>
        <p:spPr>
          <a:xfrm>
            <a:off x="6488434" y="6478184"/>
            <a:ext cx="83155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0,16</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ε</a:t>
            </a:r>
            <a:r>
              <a:rPr kumimoji="0" lang="nl-BE" sz="1800" b="0"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u</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3" name="Tekstvak 12"/>
          <p:cNvSpPr txBox="1"/>
          <p:nvPr/>
        </p:nvSpPr>
        <p:spPr>
          <a:xfrm>
            <a:off x="1372788" y="6480459"/>
            <a:ext cx="78809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0,002</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4" name="Tekstvak 13"/>
          <p:cNvSpPr txBox="1"/>
          <p:nvPr/>
        </p:nvSpPr>
        <p:spPr>
          <a:xfrm>
            <a:off x="1471086" y="3738272"/>
            <a:ext cx="37136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f</a:t>
            </a:r>
            <a:r>
              <a:rPr kumimoji="0" lang="nl-BE" sz="18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y</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5" name="Tekstvak 14"/>
          <p:cNvSpPr txBox="1"/>
          <p:nvPr/>
        </p:nvSpPr>
        <p:spPr>
          <a:xfrm>
            <a:off x="1457436" y="2810221"/>
            <a:ext cx="42595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f</a:t>
            </a:r>
            <a:r>
              <a:rPr kumimoji="0" lang="nl-BE" sz="18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u</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6" name="Tekstvak 15"/>
          <p:cNvSpPr txBox="1"/>
          <p:nvPr/>
        </p:nvSpPr>
        <p:spPr>
          <a:xfrm>
            <a:off x="4708836" y="2279099"/>
            <a:ext cx="261115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Ramberg-Osgood </a:t>
            </a: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模型</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mn-cs"/>
              </a:rPr>
              <a:t>CSM </a:t>
            </a:r>
            <a:r>
              <a:rPr kumimoji="0" lang="zh-CN" altLang="en-US" sz="1800" b="0"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mn-cs"/>
              </a:rPr>
              <a:t>模型</a:t>
            </a:r>
            <a:endParaRPr kumimoji="0" lang="nl-BE" sz="1800" b="0"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mn-cs"/>
            </a:endParaRPr>
          </a:p>
        </p:txBody>
      </p:sp>
      <p:cxnSp>
        <p:nvCxnSpPr>
          <p:cNvPr id="23" name="Rechte verbindingslijn 22"/>
          <p:cNvCxnSpPr/>
          <p:nvPr/>
        </p:nvCxnSpPr>
        <p:spPr>
          <a:xfrm>
            <a:off x="4066301" y="2741164"/>
            <a:ext cx="656914" cy="0"/>
          </a:xfrm>
          <a:prstGeom prst="line">
            <a:avLst/>
          </a:prstGeom>
          <a:ln w="28575">
            <a:solidFill>
              <a:srgbClr val="1E27AC"/>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4066301" y="2479227"/>
            <a:ext cx="6569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9284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dirty="0"/>
              <a:t>连续强度法</a:t>
            </a:r>
            <a:endParaRPr lang="nl-BE" dirty="0"/>
          </a:p>
        </p:txBody>
      </p:sp>
      <p:sp>
        <p:nvSpPr>
          <p:cNvPr id="6" name="Tijdelijke aanduiding voor tekst 5"/>
          <p:cNvSpPr>
            <a:spLocks noGrp="1"/>
          </p:cNvSpPr>
          <p:nvPr>
            <p:ph type="body" idx="1"/>
          </p:nvPr>
        </p:nvSpPr>
        <p:spPr>
          <a:xfrm>
            <a:off x="792861" y="1749527"/>
            <a:ext cx="4040188" cy="396000"/>
          </a:xfrm>
        </p:spPr>
        <p:txBody>
          <a:bodyPr>
            <a:normAutofit lnSpcReduction="10000"/>
          </a:bodyPr>
          <a:lstStyle/>
          <a:p>
            <a:r>
              <a:rPr lang="zh-CN" altLang="en-US" sz="2000" dirty="0"/>
              <a:t>压缩</a:t>
            </a:r>
            <a:endParaRPr lang="nl-BE" sz="2000" dirty="0"/>
          </a:p>
        </p:txBody>
      </p:sp>
      <p:pic>
        <p:nvPicPr>
          <p:cNvPr id="10" name="Tijdelijke aanduiding voor inhoud 9"/>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4825" y="2206122"/>
            <a:ext cx="4040188" cy="3738821"/>
          </a:xfrm>
          <a:prstGeom prst="rect">
            <a:avLst/>
          </a:prstGeom>
        </p:spPr>
      </p:pic>
      <p:sp>
        <p:nvSpPr>
          <p:cNvPr id="8" name="Tijdelijke aanduiding voor tekst 7"/>
          <p:cNvSpPr>
            <a:spLocks noGrp="1"/>
          </p:cNvSpPr>
          <p:nvPr>
            <p:ph type="body" sz="quarter" idx="3"/>
          </p:nvPr>
        </p:nvSpPr>
        <p:spPr>
          <a:xfrm>
            <a:off x="4833049" y="1753193"/>
            <a:ext cx="4041775" cy="396000"/>
          </a:xfrm>
        </p:spPr>
        <p:txBody>
          <a:bodyPr>
            <a:normAutofit lnSpcReduction="10000"/>
          </a:bodyPr>
          <a:lstStyle/>
          <a:p>
            <a:r>
              <a:rPr lang="zh-CN" altLang="en-US" sz="2000" dirty="0"/>
              <a:t>弯曲</a:t>
            </a:r>
            <a:endParaRPr lang="nl-BE" sz="2000" dirty="0"/>
          </a:p>
        </p:txBody>
      </p:sp>
      <p:pic>
        <p:nvPicPr>
          <p:cNvPr id="11" name="Tijdelijke aanduiding voor inhoud 10"/>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4703866" y="2172331"/>
            <a:ext cx="3934373" cy="3744000"/>
          </a:xfrm>
          <a:prstGeom prst="rect">
            <a:avLst/>
          </a:prstGeom>
        </p:spPr>
      </p:pic>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9" name="Rectangle 8"/>
          <p:cNvSpPr/>
          <p:nvPr/>
        </p:nvSpPr>
        <p:spPr>
          <a:xfrm>
            <a:off x="1092703" y="6226055"/>
            <a:ext cx="719116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CSM</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能够精确捕捉横断面的行为</a:t>
            </a:r>
            <a:endParaRPr kumimoji="0" lang="en-GB"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4" name="Tijdelijke aanduiding voor inhoud 2"/>
          <p:cNvSpPr txBox="1">
            <a:spLocks/>
          </p:cNvSpPr>
          <p:nvPr/>
        </p:nvSpPr>
        <p:spPr>
          <a:xfrm>
            <a:off x="457200" y="1221040"/>
            <a:ext cx="8229600" cy="492514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a:pPr>
            <a:r>
              <a:rPr kumimoji="0" lang="zh-CN"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比较</a:t>
            </a:r>
            <a:r>
              <a:rPr kumimoji="0" lang="fr-FR"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EC3 </a:t>
            </a:r>
            <a:r>
              <a:rPr kumimoji="0" lang="zh-CN"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和</a:t>
            </a:r>
            <a:r>
              <a:rPr kumimoji="0" lang="fr-FR"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CSM</a:t>
            </a:r>
            <a:r>
              <a:rPr kumimoji="0" lang="zh-CN"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预测和测试结果：</a:t>
            </a:r>
            <a:endParaRPr kumimoji="0" lang="fr-FR"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7" name="Tekstvak 6"/>
          <p:cNvSpPr txBox="1"/>
          <p:nvPr/>
        </p:nvSpPr>
        <p:spPr>
          <a:xfrm rot="16200000">
            <a:off x="-76098" y="3725718"/>
            <a:ext cx="130810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N</a:t>
            </a:r>
            <a:r>
              <a:rPr kumimoji="0" lang="nl-BE" sz="16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u,test</a:t>
            </a: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r>
              <a:rPr kumimoji="0" lang="nl-BE" sz="16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kN</a:t>
            </a: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p>
        </p:txBody>
      </p:sp>
      <p:sp>
        <p:nvSpPr>
          <p:cNvPr id="16" name="Tekstvak 15"/>
          <p:cNvSpPr txBox="1"/>
          <p:nvPr/>
        </p:nvSpPr>
        <p:spPr>
          <a:xfrm>
            <a:off x="2146843" y="5729723"/>
            <a:ext cx="130810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N</a:t>
            </a:r>
            <a:r>
              <a:rPr kumimoji="0" lang="nl-BE" sz="16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u,pred</a:t>
            </a: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r>
              <a:rPr kumimoji="0" lang="nl-BE" sz="16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kN</a:t>
            </a: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p>
        </p:txBody>
      </p:sp>
      <p:sp>
        <p:nvSpPr>
          <p:cNvPr id="17" name="Tekstvak 16"/>
          <p:cNvSpPr txBox="1"/>
          <p:nvPr/>
        </p:nvSpPr>
        <p:spPr>
          <a:xfrm rot="16200000">
            <a:off x="4003623" y="3740246"/>
            <a:ext cx="1463829"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M</a:t>
            </a:r>
            <a:r>
              <a:rPr kumimoji="0" lang="nl-BE" sz="16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u,test</a:t>
            </a: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r>
              <a:rPr kumimoji="0" lang="nl-BE" sz="16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kNm</a:t>
            </a: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p>
        </p:txBody>
      </p:sp>
      <p:sp>
        <p:nvSpPr>
          <p:cNvPr id="19" name="Tekstvak 18"/>
          <p:cNvSpPr txBox="1"/>
          <p:nvPr/>
        </p:nvSpPr>
        <p:spPr>
          <a:xfrm>
            <a:off x="6118071" y="5736495"/>
            <a:ext cx="1463829"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M</a:t>
            </a:r>
            <a:r>
              <a:rPr kumimoji="0" lang="nl-BE" sz="16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u,pred</a:t>
            </a: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r>
              <a:rPr kumimoji="0" lang="nl-BE" sz="16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kNm</a:t>
            </a: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p>
        </p:txBody>
      </p:sp>
      <p:grpSp>
        <p:nvGrpSpPr>
          <p:cNvPr id="22" name="Groep 21"/>
          <p:cNvGrpSpPr/>
          <p:nvPr/>
        </p:nvGrpSpPr>
        <p:grpSpPr>
          <a:xfrm>
            <a:off x="2565400" y="4826000"/>
            <a:ext cx="1765300" cy="830997"/>
            <a:chOff x="2565400" y="4787900"/>
            <a:chExt cx="1765300" cy="830997"/>
          </a:xfrm>
        </p:grpSpPr>
        <p:sp>
          <p:nvSpPr>
            <p:cNvPr id="12" name="Tekstvak 11"/>
            <p:cNvSpPr txBox="1"/>
            <p:nvPr/>
          </p:nvSpPr>
          <p:spPr>
            <a:xfrm>
              <a:off x="2565400" y="4787900"/>
              <a:ext cx="1765300" cy="830997"/>
            </a:xfrm>
            <a:prstGeom prst="rect">
              <a:avLst/>
            </a:prstGeom>
            <a:solidFill>
              <a:schemeClr val="bg1"/>
            </a:solid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CSM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EN 1993-1-4</a:t>
              </a:r>
            </a:p>
          </p:txBody>
        </p:sp>
        <p:sp>
          <p:nvSpPr>
            <p:cNvPr id="20" name="Ruit 19"/>
            <p:cNvSpPr/>
            <p:nvPr/>
          </p:nvSpPr>
          <p:spPr>
            <a:xfrm>
              <a:off x="2692400" y="4927600"/>
              <a:ext cx="108000" cy="108000"/>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21" name="Ruit 20"/>
            <p:cNvSpPr/>
            <p:nvPr/>
          </p:nvSpPr>
          <p:spPr>
            <a:xfrm>
              <a:off x="2692400" y="5188743"/>
              <a:ext cx="108000" cy="108000"/>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pSp>
      <p:grpSp>
        <p:nvGrpSpPr>
          <p:cNvPr id="23" name="Groep 22"/>
          <p:cNvGrpSpPr/>
          <p:nvPr/>
        </p:nvGrpSpPr>
        <p:grpSpPr>
          <a:xfrm>
            <a:off x="6642100" y="4826000"/>
            <a:ext cx="1765300" cy="830997"/>
            <a:chOff x="2565400" y="4787900"/>
            <a:chExt cx="1765300" cy="830997"/>
          </a:xfrm>
        </p:grpSpPr>
        <p:sp>
          <p:nvSpPr>
            <p:cNvPr id="24" name="Tekstvak 23"/>
            <p:cNvSpPr txBox="1"/>
            <p:nvPr/>
          </p:nvSpPr>
          <p:spPr>
            <a:xfrm>
              <a:off x="2565400" y="4787900"/>
              <a:ext cx="1765300" cy="830997"/>
            </a:xfrm>
            <a:prstGeom prst="rect">
              <a:avLst/>
            </a:prstGeom>
            <a:solidFill>
              <a:schemeClr val="bg1"/>
            </a:solid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CSM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EN 1993-1-4</a:t>
              </a:r>
            </a:p>
          </p:txBody>
        </p:sp>
        <p:sp>
          <p:nvSpPr>
            <p:cNvPr id="25" name="Ruit 24"/>
            <p:cNvSpPr/>
            <p:nvPr/>
          </p:nvSpPr>
          <p:spPr>
            <a:xfrm>
              <a:off x="2692400" y="4927600"/>
              <a:ext cx="108000" cy="108000"/>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26" name="Ruit 25"/>
            <p:cNvSpPr/>
            <p:nvPr/>
          </p:nvSpPr>
          <p:spPr>
            <a:xfrm>
              <a:off x="2692400" y="5188743"/>
              <a:ext cx="108000" cy="108000"/>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pSp>
    </p:spTree>
    <p:extLst>
      <p:ext uri="{BB962C8B-B14F-4D97-AF65-F5344CB8AC3E}">
        <p14:creationId xmlns:p14="http://schemas.microsoft.com/office/powerpoint/2010/main" val="19430661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9122" y="1362772"/>
            <a:ext cx="2657678" cy="5400000"/>
          </a:xfrm>
          <a:prstGeom prst="rect">
            <a:avLst/>
          </a:prstGeom>
        </p:spPr>
      </p:pic>
      <p:sp>
        <p:nvSpPr>
          <p:cNvPr id="2" name="Titel 1"/>
          <p:cNvSpPr>
            <a:spLocks noGrp="1"/>
          </p:cNvSpPr>
          <p:nvPr>
            <p:ph type="title"/>
          </p:nvPr>
        </p:nvSpPr>
        <p:spPr/>
        <p:txBody>
          <a:bodyPr>
            <a:normAutofit/>
          </a:bodyPr>
          <a:lstStyle/>
          <a:p>
            <a:r>
              <a:rPr lang="nl-BE" dirty="0"/>
              <a:t>CSM: </a:t>
            </a:r>
            <a:r>
              <a:rPr lang="zh-CN" altLang="en-US" dirty="0"/>
              <a:t>弯曲扭曲示例</a:t>
            </a:r>
            <a:endParaRPr lang="nl-BE" dirty="0"/>
          </a:p>
        </p:txBody>
      </p:sp>
      <p:sp>
        <p:nvSpPr>
          <p:cNvPr id="10" name="Tijdelijke aanduiding voor inhoud 9"/>
          <p:cNvSpPr>
            <a:spLocks noGrp="1"/>
          </p:cNvSpPr>
          <p:nvPr>
            <p:ph idx="1"/>
          </p:nvPr>
        </p:nvSpPr>
        <p:spPr/>
        <p:txBody>
          <a:bodyPr>
            <a:normAutofit/>
          </a:bodyPr>
          <a:lstStyle/>
          <a:p>
            <a:r>
              <a:rPr lang="zh-CN" altLang="en-US" sz="2400" dirty="0"/>
              <a:t>受同心压缩的冷弯矩形空心截面（第</a:t>
            </a:r>
            <a:r>
              <a:rPr lang="en-US" altLang="zh-CN" sz="2400" dirty="0"/>
              <a:t>51</a:t>
            </a:r>
            <a:r>
              <a:rPr lang="zh-CN" altLang="en-US" sz="2400" dirty="0"/>
              <a:t>张幻灯片的例子）</a:t>
            </a:r>
            <a:endParaRPr lang="nl-BE" sz="2400" dirty="0"/>
          </a:p>
        </p:txBody>
      </p:sp>
      <p:graphicFrame>
        <p:nvGraphicFramePr>
          <p:cNvPr id="7" name="Tabel 6"/>
          <p:cNvGraphicFramePr>
            <a:graphicFrameLocks noGrp="1"/>
          </p:cNvGraphicFramePr>
          <p:nvPr/>
        </p:nvGraphicFramePr>
        <p:xfrm>
          <a:off x="1033263" y="2625577"/>
          <a:ext cx="3898777" cy="146304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2530625">
                  <a:extLst>
                    <a:ext uri="{9D8B030D-6E8A-4147-A177-3AD203B41FA5}">
                      <a16:colId xmlns:a16="http://schemas.microsoft.com/office/drawing/2014/main" val="20001"/>
                    </a:ext>
                  </a:extLst>
                </a:gridCol>
              </a:tblGrid>
              <a:tr h="360000">
                <a:tc>
                  <a:txBody>
                    <a:bodyPr/>
                    <a:lstStyle/>
                    <a:p>
                      <a:endParaRPr lang="nl-BE" dirty="0">
                        <a:latin typeface="SimSun" panose="02010600030101010101" pitchFamily="2" charset="-122"/>
                        <a:ea typeface="SimSun" panose="02010600030101010101" pitchFamily="2" charset="-122"/>
                      </a:endParaRPr>
                    </a:p>
                  </a:txBody>
                  <a:tcPr>
                    <a:noFill/>
                  </a:tcPr>
                </a:tc>
                <a:tc>
                  <a:txBody>
                    <a:bodyPr/>
                    <a:lstStyle/>
                    <a:p>
                      <a:r>
                        <a:rPr lang="zh-CN" altLang="en-US" dirty="0">
                          <a:latin typeface="SimSun" panose="02010600030101010101" pitchFamily="2" charset="-122"/>
                          <a:ea typeface="SimSun" panose="02010600030101010101" pitchFamily="2" charset="-122"/>
                        </a:rPr>
                        <a:t>奥氏体不锈钢</a:t>
                      </a:r>
                      <a:endParaRPr lang="nl-BE"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360000">
                <a:tc>
                  <a:txBody>
                    <a:bodyPr/>
                    <a:lstStyle/>
                    <a:p>
                      <a:r>
                        <a:rPr lang="zh-CN" altLang="en-US" b="1" dirty="0">
                          <a:solidFill>
                            <a:schemeClr val="bg1"/>
                          </a:solidFill>
                          <a:latin typeface="SimSun" panose="02010600030101010101" pitchFamily="2" charset="-122"/>
                          <a:ea typeface="SimSun" panose="02010600030101010101" pitchFamily="2" charset="-122"/>
                        </a:rPr>
                        <a:t>材料</a:t>
                      </a:r>
                      <a:endParaRPr lang="nl-BE"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dirty="0">
                          <a:latin typeface="SimSun" panose="02010600030101010101" pitchFamily="2" charset="-122"/>
                          <a:ea typeface="SimSun" panose="02010600030101010101" pitchFamily="2" charset="-122"/>
                        </a:rPr>
                        <a:t>EN 1.4301</a:t>
                      </a:r>
                    </a:p>
                  </a:txBody>
                  <a:tcPr/>
                </a:tc>
                <a:extLst>
                  <a:ext uri="{0D108BD9-81ED-4DB2-BD59-A6C34878D82A}">
                    <a16:rowId xmlns:a16="http://schemas.microsoft.com/office/drawing/2014/main" val="10001"/>
                  </a:ext>
                </a:extLst>
              </a:tr>
              <a:tr h="360000">
                <a:tc>
                  <a:txBody>
                    <a:bodyPr/>
                    <a:lstStyle/>
                    <a:p>
                      <a:r>
                        <a:rPr lang="nl-BE" b="1" dirty="0" err="1">
                          <a:solidFill>
                            <a:schemeClr val="bg1"/>
                          </a:solidFill>
                          <a:latin typeface="SimSun" panose="02010600030101010101" pitchFamily="2" charset="-122"/>
                          <a:ea typeface="SimSun" panose="02010600030101010101" pitchFamily="2" charset="-122"/>
                        </a:rPr>
                        <a:t>f</a:t>
                      </a:r>
                      <a:r>
                        <a:rPr lang="nl-BE" b="1" baseline="-25000" dirty="0" err="1">
                          <a:solidFill>
                            <a:schemeClr val="bg1"/>
                          </a:solidFill>
                          <a:latin typeface="SimSun" panose="02010600030101010101" pitchFamily="2" charset="-122"/>
                          <a:ea typeface="SimSun" panose="02010600030101010101" pitchFamily="2" charset="-122"/>
                        </a:rPr>
                        <a:t>y</a:t>
                      </a:r>
                      <a:r>
                        <a:rPr lang="nl-BE" b="1" baseline="0" dirty="0">
                          <a:solidFill>
                            <a:schemeClr val="bg1"/>
                          </a:solidFill>
                          <a:latin typeface="SimSun" panose="02010600030101010101" pitchFamily="2" charset="-122"/>
                          <a:ea typeface="SimSun" panose="02010600030101010101" pitchFamily="2" charset="-122"/>
                        </a:rPr>
                        <a:t> [N/mm²]</a:t>
                      </a:r>
                      <a:endParaRPr lang="nl-BE"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dirty="0">
                          <a:latin typeface="SimSun" panose="02010600030101010101" pitchFamily="2" charset="-122"/>
                          <a:ea typeface="SimSun" panose="02010600030101010101" pitchFamily="2" charset="-122"/>
                        </a:rPr>
                        <a:t>230</a:t>
                      </a:r>
                    </a:p>
                  </a:txBody>
                  <a:tcPr/>
                </a:tc>
                <a:extLst>
                  <a:ext uri="{0D108BD9-81ED-4DB2-BD59-A6C34878D82A}">
                    <a16:rowId xmlns:a16="http://schemas.microsoft.com/office/drawing/2014/main" val="10002"/>
                  </a:ext>
                </a:extLst>
              </a:tr>
              <a:tr h="360000">
                <a:tc>
                  <a:txBody>
                    <a:bodyPr/>
                    <a:lstStyle/>
                    <a:p>
                      <a:r>
                        <a:rPr lang="nl-BE" b="1" dirty="0">
                          <a:solidFill>
                            <a:schemeClr val="bg1"/>
                          </a:solidFill>
                          <a:latin typeface="SimSun" panose="02010600030101010101" pitchFamily="2" charset="-122"/>
                          <a:ea typeface="SimSun" panose="02010600030101010101" pitchFamily="2" charset="-122"/>
                        </a:rPr>
                        <a:t>E [N/mm²]</a:t>
                      </a:r>
                    </a:p>
                  </a:txBody>
                  <a:tcPr>
                    <a:solidFill>
                      <a:schemeClr val="accent1"/>
                    </a:solidFill>
                  </a:tcPr>
                </a:tc>
                <a:tc>
                  <a:txBody>
                    <a:bodyPr/>
                    <a:lstStyle/>
                    <a:p>
                      <a:pPr algn="r"/>
                      <a:r>
                        <a:rPr lang="nl-BE" dirty="0">
                          <a:latin typeface="SimSun" panose="02010600030101010101" pitchFamily="2" charset="-122"/>
                          <a:ea typeface="SimSun" panose="02010600030101010101" pitchFamily="2" charset="-122"/>
                        </a:rPr>
                        <a:t>200000</a:t>
                      </a:r>
                    </a:p>
                  </a:txBody>
                  <a:tcPr/>
                </a:tc>
                <a:extLst>
                  <a:ext uri="{0D108BD9-81ED-4DB2-BD59-A6C34878D82A}">
                    <a16:rowId xmlns:a16="http://schemas.microsoft.com/office/drawing/2014/main" val="10003"/>
                  </a:ext>
                </a:extLst>
              </a:tr>
            </a:tbl>
          </a:graphicData>
        </a:graphic>
      </p:graphicFrame>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2465" y="4207597"/>
            <a:ext cx="3096344" cy="2650403"/>
          </a:xfrm>
          <a:prstGeom prst="rect">
            <a:avLst/>
          </a:prstGeom>
        </p:spPr>
      </p:pic>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3504396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dirty="0"/>
              <a:t>CSM: </a:t>
            </a:r>
            <a:r>
              <a:rPr lang="zh-CN" altLang="en-US" dirty="0"/>
              <a:t>弯曲屈曲示例</a:t>
            </a:r>
            <a:endParaRPr lang="fr-FR" dirty="0"/>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5" name="Grafiek 4"/>
          <p:cNvGraphicFramePr>
            <a:graphicFrameLocks noGrp="1"/>
          </p:cNvGraphicFramePr>
          <p:nvPr/>
        </p:nvGraphicFramePr>
        <p:xfrm>
          <a:off x="1227222" y="2815389"/>
          <a:ext cx="6785810" cy="3781964"/>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ep 2"/>
          <p:cNvGrpSpPr/>
          <p:nvPr/>
        </p:nvGrpSpPr>
        <p:grpSpPr>
          <a:xfrm>
            <a:off x="10034670" y="3617160"/>
            <a:ext cx="236219" cy="57150"/>
            <a:chOff x="8350250" y="3003550"/>
            <a:chExt cx="236219" cy="57150"/>
          </a:xfrm>
        </p:grpSpPr>
        <p:sp>
          <p:nvSpPr>
            <p:cNvPr id="2" name="Rechthoek 1"/>
            <p:cNvSpPr/>
            <p:nvPr/>
          </p:nvSpPr>
          <p:spPr>
            <a:xfrm>
              <a:off x="835025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0" name="Rechthoek 9"/>
            <p:cNvSpPr/>
            <p:nvPr/>
          </p:nvSpPr>
          <p:spPr>
            <a:xfrm>
              <a:off x="844550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1" name="Rechthoek 10"/>
            <p:cNvSpPr/>
            <p:nvPr/>
          </p:nvSpPr>
          <p:spPr>
            <a:xfrm>
              <a:off x="854075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pSp>
      <p:sp>
        <p:nvSpPr>
          <p:cNvPr id="12" name="Tekstvak 11"/>
          <p:cNvSpPr txBox="1"/>
          <p:nvPr/>
        </p:nvSpPr>
        <p:spPr>
          <a:xfrm>
            <a:off x="4100512" y="6478051"/>
            <a:ext cx="94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Arial" panose="020B0604020202020204" pitchFamily="34" charset="0"/>
              </a:rPr>
              <a:t>应变</a:t>
            </a:r>
            <a:r>
              <a:rPr kumimoji="0" lang="el-GR"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SimSun" panose="02010600030101010101" pitchFamily="2" charset="-122"/>
                <a:cs typeface="Arial" panose="020B0604020202020204" pitchFamily="34" charset="0"/>
              </a:rPr>
              <a:t>ε</a:t>
            </a:r>
            <a:endParaRPr kumimoji="0" lang="nl-BE"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13" name="Tekstvak 12"/>
          <p:cNvSpPr txBox="1"/>
          <p:nvPr/>
        </p:nvSpPr>
        <p:spPr>
          <a:xfrm rot="16200000">
            <a:off x="736378" y="4407195"/>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rPr>
              <a:t>应力</a:t>
            </a:r>
            <a:r>
              <a:rPr kumimoji="0" lang="el-GR"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SimSun" panose="02010600030101010101" pitchFamily="2" charset="-122"/>
                <a:cs typeface="+mn-cs"/>
              </a:rPr>
              <a:t>σ</a:t>
            </a:r>
            <a:endParaRPr kumimoji="0" lang="nl-BE"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14" name="Gelijkbenige driehoek 13"/>
          <p:cNvSpPr/>
          <p:nvPr/>
        </p:nvSpPr>
        <p:spPr>
          <a:xfrm rot="5400000">
            <a:off x="7874981" y="6436889"/>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5" name="Gelijkbenige driehoek 14"/>
          <p:cNvSpPr/>
          <p:nvPr/>
        </p:nvSpPr>
        <p:spPr>
          <a:xfrm>
            <a:off x="1901041" y="2834683"/>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4" name="Rechthoek 3"/>
          <p:cNvSpPr/>
          <p:nvPr/>
        </p:nvSpPr>
        <p:spPr>
          <a:xfrm>
            <a:off x="7451678" y="4125682"/>
            <a:ext cx="95534" cy="268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6" name="Rechthoek 15"/>
          <p:cNvSpPr/>
          <p:nvPr/>
        </p:nvSpPr>
        <p:spPr>
          <a:xfrm>
            <a:off x="7685966" y="4127954"/>
            <a:ext cx="95534" cy="268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cxnSp>
        <p:nvCxnSpPr>
          <p:cNvPr id="17" name="Rechte verbindingslijn 16"/>
          <p:cNvCxnSpPr/>
          <p:nvPr/>
        </p:nvCxnSpPr>
        <p:spPr>
          <a:xfrm>
            <a:off x="2028093" y="5119688"/>
            <a:ext cx="0" cy="14252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7404962" y="3286126"/>
            <a:ext cx="0" cy="32587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H="1">
            <a:off x="1901041" y="3286126"/>
            <a:ext cx="55039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H="1">
            <a:off x="1901042" y="5119688"/>
            <a:ext cx="12705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kstvak 26"/>
          <p:cNvSpPr txBox="1"/>
          <p:nvPr/>
        </p:nvSpPr>
        <p:spPr>
          <a:xfrm>
            <a:off x="1545968" y="3083997"/>
            <a:ext cx="409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f</a:t>
            </a:r>
            <a:r>
              <a:rPr kumimoji="0" lang="nl-BE" sz="18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u</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28" name="Tekstvak 27"/>
          <p:cNvSpPr txBox="1"/>
          <p:nvPr/>
        </p:nvSpPr>
        <p:spPr>
          <a:xfrm>
            <a:off x="1590089" y="4932855"/>
            <a:ext cx="409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f</a:t>
            </a:r>
            <a:r>
              <a:rPr kumimoji="0" lang="nl-BE" sz="18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y</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29" name="Tekstvak 28"/>
          <p:cNvSpPr txBox="1"/>
          <p:nvPr/>
        </p:nvSpPr>
        <p:spPr>
          <a:xfrm>
            <a:off x="6915939" y="6516201"/>
            <a:ext cx="9888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0,16ε</a:t>
            </a:r>
            <a:r>
              <a:rPr kumimoji="0" lang="nl-BE" sz="1800" b="0"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mn-cs"/>
              </a:rPr>
              <a:t>u</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30" name="Tekstvak 29"/>
          <p:cNvSpPr txBox="1"/>
          <p:nvPr/>
        </p:nvSpPr>
        <p:spPr>
          <a:xfrm>
            <a:off x="1875594" y="6490889"/>
            <a:ext cx="3864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ε</a:t>
            </a:r>
            <a:r>
              <a:rPr kumimoji="0" lang="nl-BE" sz="18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y</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31" name="Tekstvak 30"/>
          <p:cNvSpPr txBox="1"/>
          <p:nvPr/>
        </p:nvSpPr>
        <p:spPr>
          <a:xfrm>
            <a:off x="2103865" y="5891352"/>
            <a:ext cx="409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E</a:t>
            </a:r>
          </a:p>
        </p:txBody>
      </p:sp>
      <p:sp>
        <p:nvSpPr>
          <p:cNvPr id="32" name="Tekstvak 31"/>
          <p:cNvSpPr txBox="1"/>
          <p:nvPr/>
        </p:nvSpPr>
        <p:spPr>
          <a:xfrm>
            <a:off x="5604203" y="3833575"/>
            <a:ext cx="533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E</a:t>
            </a:r>
            <a:r>
              <a:rPr kumimoji="0" lang="nl-BE" sz="18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sh</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nvGrpSpPr>
          <p:cNvPr id="40" name="Groep 39"/>
          <p:cNvGrpSpPr/>
          <p:nvPr/>
        </p:nvGrpSpPr>
        <p:grpSpPr>
          <a:xfrm>
            <a:off x="4496867" y="3695162"/>
            <a:ext cx="1093240" cy="914400"/>
            <a:chOff x="4505079" y="4304459"/>
            <a:chExt cx="1093240" cy="914400"/>
          </a:xfrm>
        </p:grpSpPr>
        <p:sp>
          <p:nvSpPr>
            <p:cNvPr id="33" name="Boog 32"/>
            <p:cNvSpPr/>
            <p:nvPr/>
          </p:nvSpPr>
          <p:spPr>
            <a:xfrm>
              <a:off x="4505079" y="4304459"/>
              <a:ext cx="914400" cy="914400"/>
            </a:xfrm>
            <a:prstGeom prst="arc">
              <a:avLst>
                <a:gd name="adj1" fmla="val 20328189"/>
                <a:gd name="adj2" fmla="val 5371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cxnSp>
          <p:nvCxnSpPr>
            <p:cNvPr id="38" name="Rechte verbindingslijn 37"/>
            <p:cNvCxnSpPr/>
            <p:nvPr/>
          </p:nvCxnSpPr>
          <p:spPr>
            <a:xfrm>
              <a:off x="4945856" y="4762500"/>
              <a:ext cx="652463" cy="47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2" name="Groep 41"/>
          <p:cNvGrpSpPr/>
          <p:nvPr/>
        </p:nvGrpSpPr>
        <p:grpSpPr>
          <a:xfrm>
            <a:off x="1224149" y="5847418"/>
            <a:ext cx="1037846" cy="914400"/>
            <a:chOff x="4187834" y="4305300"/>
            <a:chExt cx="1037846" cy="914400"/>
          </a:xfrm>
        </p:grpSpPr>
        <p:sp>
          <p:nvSpPr>
            <p:cNvPr id="43" name="Boog 42"/>
            <p:cNvSpPr/>
            <p:nvPr/>
          </p:nvSpPr>
          <p:spPr>
            <a:xfrm>
              <a:off x="4187834" y="4305300"/>
              <a:ext cx="914400" cy="914400"/>
            </a:xfrm>
            <a:prstGeom prst="arc">
              <a:avLst>
                <a:gd name="adj1" fmla="val 18803533"/>
                <a:gd name="adj2" fmla="val 5371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cxnSp>
          <p:nvCxnSpPr>
            <p:cNvPr id="44" name="Rechte verbindingslijn 43"/>
            <p:cNvCxnSpPr/>
            <p:nvPr/>
          </p:nvCxnSpPr>
          <p:spPr>
            <a:xfrm>
              <a:off x="4945856" y="4762500"/>
              <a:ext cx="2798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34" name="Tabel 5"/>
              <p:cNvGraphicFramePr>
                <a:graphicFrameLocks noGrp="1"/>
              </p:cNvGraphicFramePr>
              <p:nvPr/>
            </p:nvGraphicFramePr>
            <p:xfrm>
              <a:off x="902369" y="1237165"/>
              <a:ext cx="8121149" cy="1659573"/>
            </p:xfrm>
            <a:graphic>
              <a:graphicData uri="http://schemas.openxmlformats.org/drawingml/2006/table">
                <a:tbl>
                  <a:tblPr firstRow="1" bandRow="1">
                    <a:tableStyleId>{2D5ABB26-0587-4C30-8999-92F81FD0307C}</a:tableStyleId>
                  </a:tblPr>
                  <a:tblGrid>
                    <a:gridCol w="3814011">
                      <a:extLst>
                        <a:ext uri="{9D8B030D-6E8A-4147-A177-3AD203B41FA5}">
                          <a16:colId xmlns:a16="http://schemas.microsoft.com/office/drawing/2014/main" val="20000"/>
                        </a:ext>
                      </a:extLst>
                    </a:gridCol>
                    <a:gridCol w="4307138">
                      <a:extLst>
                        <a:ext uri="{9D8B030D-6E8A-4147-A177-3AD203B41FA5}">
                          <a16:colId xmlns:a16="http://schemas.microsoft.com/office/drawing/2014/main" val="20001"/>
                        </a:ext>
                      </a:extLst>
                    </a:gridCol>
                  </a:tblGrid>
                  <a:tr h="370840">
                    <a:tc>
                      <a:txBody>
                        <a:bodyPr/>
                        <a:lstStyle/>
                        <a:p>
                          <a:pPr algn="l"/>
                          <a14:m>
                            <m:oMathPara xmlns:m="http://schemas.openxmlformats.org/officeDocument/2006/math">
                              <m:oMathParaPr>
                                <m:jc m:val="left"/>
                              </m:oMathParaPr>
                              <m:oMath xmlns:m="http://schemas.openxmlformats.org/officeDocument/2006/math">
                                <m:sSub>
                                  <m:sSubPr>
                                    <m:ctrlPr>
                                      <a:rPr lang="fr-FR" sz="180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r>
                                  <a:rPr lang="nl-BE" sz="1800" b="0" i="1" smtClean="0">
                                    <a:latin typeface="Cambria Math" panose="02040503050406030204" pitchFamily="18" charset="0"/>
                                  </a:rPr>
                                  <m:t>=230</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FR" sz="1800" i="1" smtClean="0">
                                        <a:latin typeface="Cambria Math" panose="02040503050406030204" pitchFamily="18" charset="0"/>
                                      </a:rPr>
                                    </m:ctrlPr>
                                  </m:sSubPr>
                                  <m:e>
                                    <m:r>
                                      <a:rPr lang="nl-BE" sz="1800" i="1">
                                        <a:latin typeface="Cambria Math" panose="02040503050406030204" pitchFamily="18" charset="0"/>
                                      </a:rPr>
                                      <m:t>𝑓</m:t>
                                    </m:r>
                                  </m:e>
                                  <m:sub>
                                    <m:r>
                                      <a:rPr lang="nl-BE" sz="1800" b="0" i="1" smtClean="0">
                                        <a:latin typeface="Cambria Math" panose="02040503050406030204" pitchFamily="18" charset="0"/>
                                      </a:rPr>
                                      <m:t>𝑢</m:t>
                                    </m:r>
                                  </m:sub>
                                </m:sSub>
                                <m:r>
                                  <a:rPr lang="nl-BE" sz="1800" i="1">
                                    <a:latin typeface="Cambria Math" panose="02040503050406030204" pitchFamily="18" charset="0"/>
                                  </a:rPr>
                                  <m:t>=</m:t>
                                </m:r>
                                <m:r>
                                  <a:rPr lang="nl-BE" sz="1800" b="0" i="1" smtClean="0">
                                    <a:latin typeface="Cambria Math" panose="02040503050406030204" pitchFamily="18" charset="0"/>
                                  </a:rPr>
                                  <m:t>54</m:t>
                                </m:r>
                                <m:r>
                                  <a:rPr lang="nl-BE" sz="1800" i="1">
                                    <a:latin typeface="Cambria Math" panose="02040503050406030204" pitchFamily="18" charset="0"/>
                                  </a:rPr>
                                  <m:t>0</m:t>
                                </m:r>
                                <m:f>
                                  <m:fPr>
                                    <m:type m:val="skw"/>
                                    <m:ctrlPr>
                                      <a:rPr lang="nl-BE" sz="1800" i="1">
                                        <a:latin typeface="Cambria Math" panose="02040503050406030204" pitchFamily="18" charset="0"/>
                                      </a:rPr>
                                    </m:ctrlPr>
                                  </m:fPr>
                                  <m:num>
                                    <m:r>
                                      <a:rPr lang="nl-BE" sz="1800" i="1">
                                        <a:latin typeface="Cambria Math" panose="02040503050406030204" pitchFamily="18" charset="0"/>
                                      </a:rPr>
                                      <m:t>𝑁</m:t>
                                    </m:r>
                                  </m:num>
                                  <m:den>
                                    <m:r>
                                      <a:rPr lang="nl-BE" sz="1800" i="1">
                                        <a:latin typeface="Cambria Math" panose="02040503050406030204" pitchFamily="18" charset="0"/>
                                      </a:rPr>
                                      <m:t>𝑚𝑚</m:t>
                                    </m:r>
                                    <m:r>
                                      <a:rPr lang="nl-BE" sz="1800" i="1">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14:m>
                            <m:oMathPara xmlns:m="http://schemas.openxmlformats.org/officeDocument/2006/math">
                              <m:oMathParaPr>
                                <m:jc m:val="left"/>
                              </m:oMathParaPr>
                              <m:oMath xmlns:m="http://schemas.openxmlformats.org/officeDocument/2006/math">
                                <m:r>
                                  <a:rPr lang="nl-BE" sz="1800" b="0" i="1" smtClean="0">
                                    <a:latin typeface="Cambria Math" panose="02040503050406030204" pitchFamily="18" charset="0"/>
                                  </a:rPr>
                                  <m:t>𝐸</m:t>
                                </m:r>
                                <m:r>
                                  <a:rPr lang="nl-BE" sz="1800" b="0" i="1" smtClean="0">
                                    <a:latin typeface="Cambria Math" panose="02040503050406030204" pitchFamily="18" charset="0"/>
                                  </a:rPr>
                                  <m:t>=200000 </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0,16</m:t>
                                  </m:r>
                                  <m:r>
                                    <a:rPr lang="nl-BE" sz="1800" i="1">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ea typeface="Cambria Math" panose="02040503050406030204" pitchFamily="18" charset="0"/>
                                    </a:rPr>
                                    <m:t>𝑢</m:t>
                                  </m:r>
                                </m:sub>
                              </m:sSub>
                              <m:r>
                                <a:rPr lang="nl-BE" sz="1800" i="1">
                                  <a:latin typeface="Cambria Math" panose="02040503050406030204" pitchFamily="18" charset="0"/>
                                </a:rPr>
                                <m:t>=</m:t>
                              </m:r>
                              <m:r>
                                <a:rPr lang="nl-BE" sz="1800" b="0" i="1" smtClean="0">
                                  <a:latin typeface="Cambria Math" panose="02040503050406030204" pitchFamily="18" charset="0"/>
                                </a:rPr>
                                <m:t>0,16(1−</m:t>
                              </m:r>
                              <m:f>
                                <m:fPr>
                                  <m:type m:val="skw"/>
                                  <m:ctrlPr>
                                    <a:rPr lang="nl-BE" sz="1800" i="1">
                                      <a:latin typeface="Cambria Math" panose="02040503050406030204" pitchFamily="18" charset="0"/>
                                    </a:rPr>
                                  </m:ctrlPr>
                                </m:fPr>
                                <m:num>
                                  <m:sSub>
                                    <m:sSubPr>
                                      <m:ctrlPr>
                                        <a:rPr lang="nl-BE" sz="1800" i="1">
                                          <a:latin typeface="Cambria Math" panose="02040503050406030204" pitchFamily="18" charset="0"/>
                                        </a:rPr>
                                      </m:ctrlPr>
                                    </m:sSubPr>
                                    <m:e>
                                      <m:r>
                                        <a:rPr lang="nl-BE" sz="1800" i="1">
                                          <a:latin typeface="Cambria Math" panose="02040503050406030204" pitchFamily="18" charset="0"/>
                                        </a:rPr>
                                        <m:t>𝑓</m:t>
                                      </m:r>
                                    </m:e>
                                    <m:sub>
                                      <m:r>
                                        <a:rPr lang="nl-BE" sz="1800" i="1">
                                          <a:latin typeface="Cambria Math" panose="02040503050406030204" pitchFamily="18" charset="0"/>
                                        </a:rPr>
                                        <m:t>𝑦</m:t>
                                      </m:r>
                                    </m:sub>
                                  </m:sSub>
                                </m:num>
                                <m:den>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𝑢</m:t>
                                      </m:r>
                                    </m:sub>
                                  </m:sSub>
                                </m:den>
                              </m:f>
                              <m:r>
                                <a:rPr lang="nl-BE" sz="1800" b="0" i="1" smtClean="0">
                                  <a:latin typeface="Cambria Math" panose="02040503050406030204" pitchFamily="18" charset="0"/>
                                </a:rPr>
                                <m:t>)</m:t>
                              </m:r>
                              <m:r>
                                <a:rPr lang="nl-BE" sz="1800" i="1">
                                  <a:latin typeface="Cambria Math" panose="02040503050406030204" pitchFamily="18" charset="0"/>
                                </a:rPr>
                                <m:t>=0,</m:t>
                              </m:r>
                              <m:r>
                                <a:rPr lang="nl-BE" sz="1800" b="0" i="1" smtClean="0">
                                  <a:latin typeface="Cambria Math" panose="02040503050406030204" pitchFamily="18" charset="0"/>
                                </a:rPr>
                                <m:t>09</m:t>
                              </m:r>
                            </m:oMath>
                          </a14:m>
                          <a:r>
                            <a:rPr lang="nl-BE" sz="1800" dirty="0"/>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14:m>
                            <m:oMathPara xmlns:m="http://schemas.openxmlformats.org/officeDocument/2006/math">
                              <m:oMathParaPr>
                                <m:jc m:val="left"/>
                              </m:oMathParaPr>
                              <m:oMath xmlns:m="http://schemas.openxmlformats.org/officeDocument/2006/math">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𝑦</m:t>
                                    </m:r>
                                  </m:sub>
                                </m:sSub>
                                <m:r>
                                  <a:rPr lang="nl-BE" sz="1800" b="0" i="1" smtClean="0">
                                    <a:latin typeface="Cambria Math" panose="02040503050406030204" pitchFamily="18" charset="0"/>
                                  </a:rPr>
                                  <m:t>=</m:t>
                                </m:r>
                                <m:f>
                                  <m:fPr>
                                    <m:type m:val="skw"/>
                                    <m:ctrlPr>
                                      <a:rPr lang="nl-BE" sz="1800" b="0" i="1" smtClean="0">
                                        <a:latin typeface="Cambria Math" panose="02040503050406030204" pitchFamily="18" charset="0"/>
                                      </a:rPr>
                                    </m:ctrlPr>
                                  </m:fPr>
                                  <m:num>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num>
                                  <m:den>
                                    <m:r>
                                      <a:rPr lang="nl-BE" sz="1800" b="0" i="1" smtClean="0">
                                        <a:latin typeface="Cambria Math" panose="02040503050406030204" pitchFamily="18" charset="0"/>
                                      </a:rPr>
                                      <m:t>𝐸</m:t>
                                    </m:r>
                                  </m:den>
                                </m:f>
                                <m:r>
                                  <a:rPr lang="nl-BE" sz="1800" b="0" i="1" smtClean="0">
                                    <a:latin typeface="Cambria Math" panose="02040503050406030204" pitchFamily="18" charset="0"/>
                                  </a:rPr>
                                  <m:t>=0,0012</m:t>
                                </m:r>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14:m>
                            <m:oMathPara xmlns:m="http://schemas.openxmlformats.org/officeDocument/2006/math">
                              <m:oMathParaPr>
                                <m:jc m:val="left"/>
                              </m:oMathParaPr>
                              <m:oMath xmlns:m="http://schemas.openxmlformats.org/officeDocument/2006/math">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𝐸</m:t>
                                    </m:r>
                                  </m:e>
                                  <m:sub>
                                    <m:r>
                                      <a:rPr lang="nl-BE" sz="1800" b="0" i="1" smtClean="0">
                                        <a:latin typeface="Cambria Math" panose="02040503050406030204" pitchFamily="18" charset="0"/>
                                      </a:rPr>
                                      <m:t>𝑠h</m:t>
                                    </m:r>
                                  </m:sub>
                                </m:sSub>
                                <m:r>
                                  <a:rPr lang="nl-BE" sz="1800" b="0" i="1" smtClean="0">
                                    <a:latin typeface="Cambria Math" panose="02040503050406030204" pitchFamily="18" charset="0"/>
                                  </a:rPr>
                                  <m:t>=</m:t>
                                </m:r>
                                <m:f>
                                  <m:fPr>
                                    <m:ctrlPr>
                                      <a:rPr lang="nl-BE" sz="1800" b="0" i="1" smtClean="0">
                                        <a:latin typeface="Cambria Math" panose="02040503050406030204" pitchFamily="18" charset="0"/>
                                      </a:rPr>
                                    </m:ctrlPr>
                                  </m:fPr>
                                  <m:num>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𝑢</m:t>
                                        </m:r>
                                      </m:sub>
                                    </m:sSub>
                                    <m:r>
                                      <a:rPr lang="nl-BE" sz="1800" b="0" i="1" smtClean="0">
                                        <a:latin typeface="Cambria Math" panose="02040503050406030204" pitchFamily="18" charset="0"/>
                                      </a:rPr>
                                      <m:t>−</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num>
                                  <m:den>
                                    <m:r>
                                      <a:rPr lang="nl-BE" sz="1800" b="0" i="1" smtClean="0">
                                        <a:latin typeface="Cambria Math" panose="02040503050406030204" pitchFamily="18" charset="0"/>
                                      </a:rPr>
                                      <m:t>0,16</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𝑢</m:t>
                                        </m:r>
                                      </m:sub>
                                    </m:sSub>
                                    <m:r>
                                      <a:rPr lang="nl-BE" sz="1800" b="0" i="1" smtClean="0">
                                        <a:latin typeface="Cambria Math" panose="02040503050406030204" pitchFamily="18" charset="0"/>
                                      </a:rPr>
                                      <m:t>−</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𝑦</m:t>
                                        </m:r>
                                      </m:sub>
                                    </m:sSub>
                                  </m:den>
                                </m:f>
                                <m:r>
                                  <a:rPr lang="nl-BE" sz="1800" b="0" i="1" smtClean="0">
                                    <a:latin typeface="Cambria Math" panose="02040503050406030204" pitchFamily="18" charset="0"/>
                                  </a:rPr>
                                  <m:t>=3418 </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Choice>
        <mc:Fallback xmlns="">
          <p:graphicFrame>
            <p:nvGraphicFramePr>
              <p:cNvPr id="34" name="Tabel 5"/>
              <p:cNvGraphicFramePr>
                <a:graphicFrameLocks noGrp="1"/>
              </p:cNvGraphicFramePr>
              <p:nvPr>
                <p:extLst>
                  <p:ext uri="{D42A27DB-BD31-4B8C-83A1-F6EECF244321}">
                    <p14:modId xmlns:p14="http://schemas.microsoft.com/office/powerpoint/2010/main" val="580283004"/>
                  </p:ext>
                </p:extLst>
              </p:nvPr>
            </p:nvGraphicFramePr>
            <p:xfrm>
              <a:off x="902369" y="1237165"/>
              <a:ext cx="8121149" cy="1659573"/>
            </p:xfrm>
            <a:graphic>
              <a:graphicData uri="http://schemas.openxmlformats.org/drawingml/2006/table">
                <a:tbl>
                  <a:tblPr firstRow="1" bandRow="1">
                    <a:tableStyleId>{2D5ABB26-0587-4C30-8999-92F81FD0307C}</a:tableStyleId>
                  </a:tblPr>
                  <a:tblGrid>
                    <a:gridCol w="3814011">
                      <a:extLst>
                        <a:ext uri="{9D8B030D-6E8A-4147-A177-3AD203B41FA5}">
                          <a16:colId xmlns:a16="http://schemas.microsoft.com/office/drawing/2014/main" val="20000"/>
                        </a:ext>
                      </a:extLst>
                    </a:gridCol>
                    <a:gridCol w="4307138">
                      <a:extLst>
                        <a:ext uri="{9D8B030D-6E8A-4147-A177-3AD203B41FA5}">
                          <a16:colId xmlns:a16="http://schemas.microsoft.com/office/drawing/2014/main" val="20001"/>
                        </a:ext>
                      </a:extLst>
                    </a:gridCol>
                  </a:tblGrid>
                  <a:tr h="48107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0127" r="-112939" b="-27341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88543" t="-110127" b="-273418"/>
                          </a:stretch>
                        </a:blipFill>
                      </a:tcPr>
                    </a:tc>
                    <a:extLst>
                      <a:ext uri="{0D108BD9-81ED-4DB2-BD59-A6C34878D82A}">
                        <a16:rowId xmlns:a16="http://schemas.microsoft.com/office/drawing/2014/main" val="10000"/>
                      </a:ext>
                    </a:extLst>
                  </a:tr>
                  <a:tr h="48107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07500" r="-112939" b="-17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88543" t="-207500" b="-170000"/>
                          </a:stretch>
                        </a:blipFill>
                      </a:tcPr>
                    </a:tc>
                    <a:extLst>
                      <a:ext uri="{0D108BD9-81ED-4DB2-BD59-A6C34878D82A}">
                        <a16:rowId xmlns:a16="http://schemas.microsoft.com/office/drawing/2014/main" val="10001"/>
                      </a:ext>
                    </a:extLst>
                  </a:tr>
                  <a:tr h="697421">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13913" r="-112939" b="-1826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88543" t="-213913" b="-18261"/>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9782010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dirty="0"/>
              <a:t>CSM: </a:t>
            </a:r>
            <a:r>
              <a:rPr lang="zh-CN" altLang="en-US" dirty="0"/>
              <a:t>弯曲屈曲示例</a:t>
            </a:r>
            <a:endParaRPr lang="fr-FR" dirty="0"/>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5" name="Grafiek 4"/>
          <p:cNvGraphicFramePr>
            <a:graphicFrameLocks noGrp="1"/>
          </p:cNvGraphicFramePr>
          <p:nvPr/>
        </p:nvGraphicFramePr>
        <p:xfrm>
          <a:off x="1227222" y="2815389"/>
          <a:ext cx="6785810" cy="3781964"/>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ep 2"/>
          <p:cNvGrpSpPr/>
          <p:nvPr/>
        </p:nvGrpSpPr>
        <p:grpSpPr>
          <a:xfrm>
            <a:off x="10034670" y="3617160"/>
            <a:ext cx="236219" cy="57150"/>
            <a:chOff x="8350250" y="3003550"/>
            <a:chExt cx="236219" cy="57150"/>
          </a:xfrm>
        </p:grpSpPr>
        <p:sp>
          <p:nvSpPr>
            <p:cNvPr id="2" name="Rechthoek 1"/>
            <p:cNvSpPr/>
            <p:nvPr/>
          </p:nvSpPr>
          <p:spPr>
            <a:xfrm>
              <a:off x="835025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0" name="Rechthoek 9"/>
            <p:cNvSpPr/>
            <p:nvPr/>
          </p:nvSpPr>
          <p:spPr>
            <a:xfrm>
              <a:off x="844550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1" name="Rechthoek 10"/>
            <p:cNvSpPr/>
            <p:nvPr/>
          </p:nvSpPr>
          <p:spPr>
            <a:xfrm>
              <a:off x="854075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pSp>
      <p:sp>
        <p:nvSpPr>
          <p:cNvPr id="12" name="Tekstvak 11"/>
          <p:cNvSpPr txBox="1"/>
          <p:nvPr/>
        </p:nvSpPr>
        <p:spPr>
          <a:xfrm>
            <a:off x="4100512" y="6478051"/>
            <a:ext cx="94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Arial" panose="020B0604020202020204" pitchFamily="34" charset="0"/>
              </a:rPr>
              <a:t>应变</a:t>
            </a:r>
            <a:r>
              <a:rPr kumimoji="0" lang="el-GR"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SimSun" panose="02010600030101010101" pitchFamily="2" charset="-122"/>
                <a:cs typeface="Arial" panose="020B0604020202020204" pitchFamily="34" charset="0"/>
              </a:rPr>
              <a:t>ε</a:t>
            </a:r>
            <a:endParaRPr kumimoji="0" lang="nl-BE"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13" name="Tekstvak 12"/>
          <p:cNvSpPr txBox="1"/>
          <p:nvPr/>
        </p:nvSpPr>
        <p:spPr>
          <a:xfrm rot="16200000">
            <a:off x="736378" y="4407195"/>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rPr>
              <a:t>应力</a:t>
            </a:r>
            <a:r>
              <a:rPr kumimoji="0" lang="el-GR"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SimSun" panose="02010600030101010101" pitchFamily="2" charset="-122"/>
                <a:cs typeface="+mn-cs"/>
              </a:rPr>
              <a:t>σ</a:t>
            </a:r>
            <a:endParaRPr kumimoji="0" lang="nl-BE"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14" name="Gelijkbenige driehoek 13"/>
          <p:cNvSpPr/>
          <p:nvPr/>
        </p:nvSpPr>
        <p:spPr>
          <a:xfrm rot="5400000">
            <a:off x="7874981" y="6436889"/>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5" name="Gelijkbenige driehoek 14"/>
          <p:cNvSpPr/>
          <p:nvPr/>
        </p:nvSpPr>
        <p:spPr>
          <a:xfrm>
            <a:off x="1901041" y="2834683"/>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4" name="Rechthoek 3"/>
          <p:cNvSpPr/>
          <p:nvPr/>
        </p:nvSpPr>
        <p:spPr>
          <a:xfrm>
            <a:off x="7451678" y="4125682"/>
            <a:ext cx="95534" cy="268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6" name="Rechthoek 15"/>
          <p:cNvSpPr/>
          <p:nvPr/>
        </p:nvSpPr>
        <p:spPr>
          <a:xfrm>
            <a:off x="7685966" y="4127954"/>
            <a:ext cx="95534" cy="268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7" name="Tekstvak 16"/>
          <p:cNvSpPr txBox="1"/>
          <p:nvPr/>
        </p:nvSpPr>
        <p:spPr>
          <a:xfrm>
            <a:off x="2491565" y="6468196"/>
            <a:ext cx="5928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ε</a:t>
            </a:r>
            <a:r>
              <a:rPr kumimoji="0" lang="nl-BE" sz="18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csm</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cxnSp>
        <p:nvCxnSpPr>
          <p:cNvPr id="18" name="Rechte verbindingslijn 17"/>
          <p:cNvCxnSpPr/>
          <p:nvPr/>
        </p:nvCxnSpPr>
        <p:spPr>
          <a:xfrm>
            <a:off x="2737779" y="4889500"/>
            <a:ext cx="0" cy="1655389"/>
          </a:xfrm>
          <a:prstGeom prst="line">
            <a:avLst/>
          </a:prstGeom>
          <a:ln>
            <a:solidFill>
              <a:schemeClr val="tx1"/>
            </a:solidFill>
            <a:prstDash val="dash"/>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H="1" flipV="1">
            <a:off x="1916917" y="4886326"/>
            <a:ext cx="820862" cy="3174"/>
          </a:xfrm>
          <a:prstGeom prst="line">
            <a:avLst/>
          </a:prstGeom>
          <a:ln>
            <a:solidFill>
              <a:schemeClr val="tx1"/>
            </a:solidFill>
            <a:prstDash val="dash"/>
            <a:headEnd type="none" w="lg" len="lg"/>
            <a:tailEnd type="stealth" w="med" len="lg"/>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1441450" y="4701080"/>
            <a:ext cx="5100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f</a:t>
            </a:r>
            <a:r>
              <a:rPr kumimoji="0" lang="nl-BE" sz="1800" b="0"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csm</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mc:AlternateContent xmlns:mc="http://schemas.openxmlformats.org/markup-compatibility/2006" xmlns:a14="http://schemas.microsoft.com/office/drawing/2010/main">
        <mc:Choice Requires="a14">
          <p:graphicFrame>
            <p:nvGraphicFramePr>
              <p:cNvPr id="21" name="Tabel 5"/>
              <p:cNvGraphicFramePr>
                <a:graphicFrameLocks noGrp="1"/>
              </p:cNvGraphicFramePr>
              <p:nvPr/>
            </p:nvGraphicFramePr>
            <p:xfrm>
              <a:off x="902369" y="1237165"/>
              <a:ext cx="8121149" cy="1659573"/>
            </p:xfrm>
            <a:graphic>
              <a:graphicData uri="http://schemas.openxmlformats.org/drawingml/2006/table">
                <a:tbl>
                  <a:tblPr firstRow="1" bandRow="1">
                    <a:tableStyleId>{2D5ABB26-0587-4C30-8999-92F81FD0307C}</a:tableStyleId>
                  </a:tblPr>
                  <a:tblGrid>
                    <a:gridCol w="3814011">
                      <a:extLst>
                        <a:ext uri="{9D8B030D-6E8A-4147-A177-3AD203B41FA5}">
                          <a16:colId xmlns:a16="http://schemas.microsoft.com/office/drawing/2014/main" val="20000"/>
                        </a:ext>
                      </a:extLst>
                    </a:gridCol>
                    <a:gridCol w="4307138">
                      <a:extLst>
                        <a:ext uri="{9D8B030D-6E8A-4147-A177-3AD203B41FA5}">
                          <a16:colId xmlns:a16="http://schemas.microsoft.com/office/drawing/2014/main" val="20001"/>
                        </a:ext>
                      </a:extLst>
                    </a:gridCol>
                  </a:tblGrid>
                  <a:tr h="370840">
                    <a:tc>
                      <a:txBody>
                        <a:bodyPr/>
                        <a:lstStyle/>
                        <a:p>
                          <a:pPr algn="l"/>
                          <a14:m>
                            <m:oMathPara xmlns:m="http://schemas.openxmlformats.org/officeDocument/2006/math">
                              <m:oMathParaPr>
                                <m:jc m:val="left"/>
                              </m:oMathParaPr>
                              <m:oMath xmlns:m="http://schemas.openxmlformats.org/officeDocument/2006/math">
                                <m:sSub>
                                  <m:sSubPr>
                                    <m:ctrlPr>
                                      <a:rPr lang="fr-FR" sz="180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r>
                                  <a:rPr lang="nl-BE" sz="1800" b="0" i="1" smtClean="0">
                                    <a:latin typeface="Cambria Math" panose="02040503050406030204" pitchFamily="18" charset="0"/>
                                  </a:rPr>
                                  <m:t>=230</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FR" sz="1800" i="1" smtClean="0">
                                        <a:latin typeface="Cambria Math" panose="02040503050406030204" pitchFamily="18" charset="0"/>
                                      </a:rPr>
                                    </m:ctrlPr>
                                  </m:sSubPr>
                                  <m:e>
                                    <m:r>
                                      <a:rPr lang="nl-BE" sz="1800" i="1">
                                        <a:latin typeface="Cambria Math" panose="02040503050406030204" pitchFamily="18" charset="0"/>
                                      </a:rPr>
                                      <m:t>𝑓</m:t>
                                    </m:r>
                                  </m:e>
                                  <m:sub>
                                    <m:r>
                                      <a:rPr lang="nl-BE" sz="1800" b="0" i="1" smtClean="0">
                                        <a:latin typeface="Cambria Math" panose="02040503050406030204" pitchFamily="18" charset="0"/>
                                      </a:rPr>
                                      <m:t>𝑢</m:t>
                                    </m:r>
                                  </m:sub>
                                </m:sSub>
                                <m:r>
                                  <a:rPr lang="nl-BE" sz="1800" i="1">
                                    <a:latin typeface="Cambria Math" panose="02040503050406030204" pitchFamily="18" charset="0"/>
                                  </a:rPr>
                                  <m:t>=</m:t>
                                </m:r>
                                <m:r>
                                  <a:rPr lang="nl-BE" sz="1800" b="0" i="1" smtClean="0">
                                    <a:latin typeface="Cambria Math" panose="02040503050406030204" pitchFamily="18" charset="0"/>
                                  </a:rPr>
                                  <m:t>54</m:t>
                                </m:r>
                                <m:r>
                                  <a:rPr lang="nl-BE" sz="1800" i="1">
                                    <a:latin typeface="Cambria Math" panose="02040503050406030204" pitchFamily="18" charset="0"/>
                                  </a:rPr>
                                  <m:t>0</m:t>
                                </m:r>
                                <m:f>
                                  <m:fPr>
                                    <m:type m:val="skw"/>
                                    <m:ctrlPr>
                                      <a:rPr lang="nl-BE" sz="1800" i="1">
                                        <a:latin typeface="Cambria Math" panose="02040503050406030204" pitchFamily="18" charset="0"/>
                                      </a:rPr>
                                    </m:ctrlPr>
                                  </m:fPr>
                                  <m:num>
                                    <m:r>
                                      <a:rPr lang="nl-BE" sz="1800" i="1">
                                        <a:latin typeface="Cambria Math" panose="02040503050406030204" pitchFamily="18" charset="0"/>
                                      </a:rPr>
                                      <m:t>𝑁</m:t>
                                    </m:r>
                                  </m:num>
                                  <m:den>
                                    <m:r>
                                      <a:rPr lang="nl-BE" sz="1800" i="1">
                                        <a:latin typeface="Cambria Math" panose="02040503050406030204" pitchFamily="18" charset="0"/>
                                      </a:rPr>
                                      <m:t>𝑚𝑚</m:t>
                                    </m:r>
                                    <m:r>
                                      <a:rPr lang="nl-BE" sz="1800" i="1">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14:m>
                            <m:oMathPara xmlns:m="http://schemas.openxmlformats.org/officeDocument/2006/math">
                              <m:oMathParaPr>
                                <m:jc m:val="left"/>
                              </m:oMathParaPr>
                              <m:oMath xmlns:m="http://schemas.openxmlformats.org/officeDocument/2006/math">
                                <m:r>
                                  <a:rPr lang="nl-BE" sz="1800" b="0" i="1" smtClean="0">
                                    <a:latin typeface="Cambria Math" panose="02040503050406030204" pitchFamily="18" charset="0"/>
                                  </a:rPr>
                                  <m:t>𝐸</m:t>
                                </m:r>
                                <m:r>
                                  <a:rPr lang="nl-BE" sz="1800" b="0" i="1" smtClean="0">
                                    <a:latin typeface="Cambria Math" panose="02040503050406030204" pitchFamily="18" charset="0"/>
                                  </a:rPr>
                                  <m:t>=200000 </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0,16</m:t>
                                  </m:r>
                                  <m:r>
                                    <a:rPr lang="nl-BE" sz="1800" i="1">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ea typeface="Cambria Math" panose="02040503050406030204" pitchFamily="18" charset="0"/>
                                    </a:rPr>
                                    <m:t>𝑢</m:t>
                                  </m:r>
                                </m:sub>
                              </m:sSub>
                              <m:r>
                                <a:rPr lang="nl-BE" sz="1800" i="1">
                                  <a:latin typeface="Cambria Math" panose="02040503050406030204" pitchFamily="18" charset="0"/>
                                </a:rPr>
                                <m:t>=</m:t>
                              </m:r>
                              <m:r>
                                <a:rPr lang="nl-BE" sz="1800" b="0" i="1" smtClean="0">
                                  <a:latin typeface="Cambria Math" panose="02040503050406030204" pitchFamily="18" charset="0"/>
                                </a:rPr>
                                <m:t>0,16(1−</m:t>
                              </m:r>
                              <m:f>
                                <m:fPr>
                                  <m:type m:val="skw"/>
                                  <m:ctrlPr>
                                    <a:rPr lang="nl-BE" sz="1800" i="1">
                                      <a:latin typeface="Cambria Math" panose="02040503050406030204" pitchFamily="18" charset="0"/>
                                    </a:rPr>
                                  </m:ctrlPr>
                                </m:fPr>
                                <m:num>
                                  <m:sSub>
                                    <m:sSubPr>
                                      <m:ctrlPr>
                                        <a:rPr lang="nl-BE" sz="1800" i="1">
                                          <a:latin typeface="Cambria Math" panose="02040503050406030204" pitchFamily="18" charset="0"/>
                                        </a:rPr>
                                      </m:ctrlPr>
                                    </m:sSubPr>
                                    <m:e>
                                      <m:r>
                                        <a:rPr lang="nl-BE" sz="1800" i="1">
                                          <a:latin typeface="Cambria Math" panose="02040503050406030204" pitchFamily="18" charset="0"/>
                                        </a:rPr>
                                        <m:t>𝑓</m:t>
                                      </m:r>
                                    </m:e>
                                    <m:sub>
                                      <m:r>
                                        <a:rPr lang="nl-BE" sz="1800" i="1">
                                          <a:latin typeface="Cambria Math" panose="02040503050406030204" pitchFamily="18" charset="0"/>
                                        </a:rPr>
                                        <m:t>𝑦</m:t>
                                      </m:r>
                                    </m:sub>
                                  </m:sSub>
                                </m:num>
                                <m:den>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𝑢</m:t>
                                      </m:r>
                                    </m:sub>
                                  </m:sSub>
                                </m:den>
                              </m:f>
                              <m:r>
                                <a:rPr lang="nl-BE" sz="1800" b="0" i="1" smtClean="0">
                                  <a:latin typeface="Cambria Math" panose="02040503050406030204" pitchFamily="18" charset="0"/>
                                </a:rPr>
                                <m:t>)</m:t>
                              </m:r>
                              <m:r>
                                <a:rPr lang="nl-BE" sz="1800" i="1">
                                  <a:latin typeface="Cambria Math" panose="02040503050406030204" pitchFamily="18" charset="0"/>
                                </a:rPr>
                                <m:t>=0,</m:t>
                              </m:r>
                              <m:r>
                                <a:rPr lang="nl-BE" sz="1800" b="0" i="1" smtClean="0">
                                  <a:latin typeface="Cambria Math" panose="02040503050406030204" pitchFamily="18" charset="0"/>
                                </a:rPr>
                                <m:t>09</m:t>
                              </m:r>
                            </m:oMath>
                          </a14:m>
                          <a:r>
                            <a:rPr lang="nl-BE" sz="1800" dirty="0"/>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14:m>
                            <m:oMathPara xmlns:m="http://schemas.openxmlformats.org/officeDocument/2006/math">
                              <m:oMathParaPr>
                                <m:jc m:val="left"/>
                              </m:oMathParaPr>
                              <m:oMath xmlns:m="http://schemas.openxmlformats.org/officeDocument/2006/math">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𝑦</m:t>
                                    </m:r>
                                  </m:sub>
                                </m:sSub>
                                <m:r>
                                  <a:rPr lang="nl-BE" sz="1800" b="0" i="1" smtClean="0">
                                    <a:latin typeface="Cambria Math" panose="02040503050406030204" pitchFamily="18" charset="0"/>
                                  </a:rPr>
                                  <m:t>=</m:t>
                                </m:r>
                                <m:f>
                                  <m:fPr>
                                    <m:type m:val="skw"/>
                                    <m:ctrlPr>
                                      <a:rPr lang="nl-BE" sz="1800" b="0" i="1" smtClean="0">
                                        <a:latin typeface="Cambria Math" panose="02040503050406030204" pitchFamily="18" charset="0"/>
                                      </a:rPr>
                                    </m:ctrlPr>
                                  </m:fPr>
                                  <m:num>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num>
                                  <m:den>
                                    <m:r>
                                      <a:rPr lang="nl-BE" sz="1800" b="0" i="1" smtClean="0">
                                        <a:latin typeface="Cambria Math" panose="02040503050406030204" pitchFamily="18" charset="0"/>
                                      </a:rPr>
                                      <m:t>𝐸</m:t>
                                    </m:r>
                                  </m:den>
                                </m:f>
                                <m:r>
                                  <a:rPr lang="nl-BE" sz="1800" b="0" i="1" smtClean="0">
                                    <a:latin typeface="Cambria Math" panose="02040503050406030204" pitchFamily="18" charset="0"/>
                                  </a:rPr>
                                  <m:t>=0,0012</m:t>
                                </m:r>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14:m>
                            <m:oMathPara xmlns:m="http://schemas.openxmlformats.org/officeDocument/2006/math">
                              <m:oMathParaPr>
                                <m:jc m:val="left"/>
                              </m:oMathParaPr>
                              <m:oMath xmlns:m="http://schemas.openxmlformats.org/officeDocument/2006/math">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𝐸</m:t>
                                    </m:r>
                                  </m:e>
                                  <m:sub>
                                    <m:r>
                                      <a:rPr lang="nl-BE" sz="1800" b="0" i="1" smtClean="0">
                                        <a:latin typeface="Cambria Math" panose="02040503050406030204" pitchFamily="18" charset="0"/>
                                      </a:rPr>
                                      <m:t>𝑠h</m:t>
                                    </m:r>
                                  </m:sub>
                                </m:sSub>
                                <m:r>
                                  <a:rPr lang="nl-BE" sz="1800" b="0" i="1" smtClean="0">
                                    <a:latin typeface="Cambria Math" panose="02040503050406030204" pitchFamily="18" charset="0"/>
                                  </a:rPr>
                                  <m:t>=</m:t>
                                </m:r>
                                <m:f>
                                  <m:fPr>
                                    <m:ctrlPr>
                                      <a:rPr lang="nl-BE" sz="1800" b="0" i="1" smtClean="0">
                                        <a:latin typeface="Cambria Math" panose="02040503050406030204" pitchFamily="18" charset="0"/>
                                      </a:rPr>
                                    </m:ctrlPr>
                                  </m:fPr>
                                  <m:num>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𝑢</m:t>
                                        </m:r>
                                      </m:sub>
                                    </m:sSub>
                                    <m:r>
                                      <a:rPr lang="nl-BE" sz="1800" b="0" i="1" smtClean="0">
                                        <a:latin typeface="Cambria Math" panose="02040503050406030204" pitchFamily="18" charset="0"/>
                                      </a:rPr>
                                      <m:t>−</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num>
                                  <m:den>
                                    <m:r>
                                      <a:rPr lang="nl-BE" sz="1800" b="0" i="1" smtClean="0">
                                        <a:latin typeface="Cambria Math" panose="02040503050406030204" pitchFamily="18" charset="0"/>
                                      </a:rPr>
                                      <m:t>0,16</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𝑢</m:t>
                                        </m:r>
                                      </m:sub>
                                    </m:sSub>
                                    <m:r>
                                      <a:rPr lang="nl-BE" sz="1800" b="0" i="1" smtClean="0">
                                        <a:latin typeface="Cambria Math" panose="02040503050406030204" pitchFamily="18" charset="0"/>
                                      </a:rPr>
                                      <m:t>−</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𝑦</m:t>
                                        </m:r>
                                      </m:sub>
                                    </m:sSub>
                                  </m:den>
                                </m:f>
                                <m:r>
                                  <a:rPr lang="nl-BE" sz="1800" b="0" i="1" smtClean="0">
                                    <a:latin typeface="Cambria Math" panose="02040503050406030204" pitchFamily="18" charset="0"/>
                                  </a:rPr>
                                  <m:t>=3418 </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Choice>
        <mc:Fallback xmlns="">
          <p:graphicFrame>
            <p:nvGraphicFramePr>
              <p:cNvPr id="21" name="Tabel 5"/>
              <p:cNvGraphicFramePr>
                <a:graphicFrameLocks noGrp="1"/>
              </p:cNvGraphicFramePr>
              <p:nvPr>
                <p:extLst>
                  <p:ext uri="{D42A27DB-BD31-4B8C-83A1-F6EECF244321}">
                    <p14:modId xmlns:p14="http://schemas.microsoft.com/office/powerpoint/2010/main" val="468554131"/>
                  </p:ext>
                </p:extLst>
              </p:nvPr>
            </p:nvGraphicFramePr>
            <p:xfrm>
              <a:off x="902369" y="1237165"/>
              <a:ext cx="8121149" cy="1659573"/>
            </p:xfrm>
            <a:graphic>
              <a:graphicData uri="http://schemas.openxmlformats.org/drawingml/2006/table">
                <a:tbl>
                  <a:tblPr firstRow="1" bandRow="1">
                    <a:tableStyleId>{2D5ABB26-0587-4C30-8999-92F81FD0307C}</a:tableStyleId>
                  </a:tblPr>
                  <a:tblGrid>
                    <a:gridCol w="3814011">
                      <a:extLst>
                        <a:ext uri="{9D8B030D-6E8A-4147-A177-3AD203B41FA5}">
                          <a16:colId xmlns:a16="http://schemas.microsoft.com/office/drawing/2014/main" val="20000"/>
                        </a:ext>
                      </a:extLst>
                    </a:gridCol>
                    <a:gridCol w="4307138">
                      <a:extLst>
                        <a:ext uri="{9D8B030D-6E8A-4147-A177-3AD203B41FA5}">
                          <a16:colId xmlns:a16="http://schemas.microsoft.com/office/drawing/2014/main" val="20001"/>
                        </a:ext>
                      </a:extLst>
                    </a:gridCol>
                  </a:tblGrid>
                  <a:tr h="48107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0127" r="-112939" b="-27341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88543" t="-110127" b="-273418"/>
                          </a:stretch>
                        </a:blipFill>
                      </a:tcPr>
                    </a:tc>
                    <a:extLst>
                      <a:ext uri="{0D108BD9-81ED-4DB2-BD59-A6C34878D82A}">
                        <a16:rowId xmlns:a16="http://schemas.microsoft.com/office/drawing/2014/main" val="10000"/>
                      </a:ext>
                    </a:extLst>
                  </a:tr>
                  <a:tr h="48107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07500" r="-112939" b="-17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88543" t="-207500" b="-170000"/>
                          </a:stretch>
                        </a:blipFill>
                      </a:tcPr>
                    </a:tc>
                    <a:extLst>
                      <a:ext uri="{0D108BD9-81ED-4DB2-BD59-A6C34878D82A}">
                        <a16:rowId xmlns:a16="http://schemas.microsoft.com/office/drawing/2014/main" val="10001"/>
                      </a:ext>
                    </a:extLst>
                  </a:tr>
                  <a:tr h="697421">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13913" r="-112939" b="-1826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88543" t="-213913" b="-18261"/>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6031424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CSM: </a:t>
            </a:r>
            <a:r>
              <a:rPr lang="zh-CN" altLang="en-US" dirty="0"/>
              <a:t>弯曲屈曲</a:t>
            </a: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7827" y="1344707"/>
            <a:ext cx="8493536" cy="5217458"/>
          </a:xfrm>
        </p:spPr>
      </p:pic>
    </p:spTree>
    <p:extLst>
      <p:ext uri="{BB962C8B-B14F-4D97-AF65-F5344CB8AC3E}">
        <p14:creationId xmlns:p14="http://schemas.microsoft.com/office/powerpoint/2010/main" val="383724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7"/>
            <a:ext cx="7772400" cy="1008112"/>
          </a:xfrm>
        </p:spPr>
        <p:txBody>
          <a:bodyPr>
            <a:normAutofit/>
          </a:bodyPr>
          <a:lstStyle/>
          <a:p>
            <a:r>
              <a:rPr lang="zh-CN" altLang="en-US" sz="2800" dirty="0"/>
              <a:t>普罗格勒索码头</a:t>
            </a:r>
            <a:r>
              <a:rPr lang="en-US" sz="2800" dirty="0"/>
              <a:t>(2/3)</a:t>
            </a:r>
            <a:endParaRPr lang="fr-FR" sz="2800" dirty="0"/>
          </a:p>
        </p:txBody>
      </p:sp>
      <p:sp>
        <p:nvSpPr>
          <p:cNvPr id="7" name="Text Placeholder 6"/>
          <p:cNvSpPr txBox="1">
            <a:spLocks/>
          </p:cNvSpPr>
          <p:nvPr/>
        </p:nvSpPr>
        <p:spPr>
          <a:xfrm>
            <a:off x="1852127" y="4779096"/>
            <a:ext cx="5486400" cy="11701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zh-CN" altLang="en-US" sz="1800" dirty="0">
                <a:latin typeface="Adobe Fangsong Std R" pitchFamily="18" charset="-128"/>
                <a:ea typeface="Adobe Fangsong Std R" pitchFamily="18" charset="-128"/>
              </a:rPr>
              <a:t>隔壁的码头是在</a:t>
            </a:r>
            <a:r>
              <a:rPr lang="fr-BE" sz="1800" dirty="0">
                <a:latin typeface="Adobe Fangsong Std R" pitchFamily="18" charset="-128"/>
                <a:ea typeface="Adobe Fangsong Std R" pitchFamily="18" charset="-128"/>
              </a:rPr>
              <a:t>1937 – 1941 </a:t>
            </a:r>
            <a:r>
              <a:rPr lang="zh-CN" altLang="en-US" sz="1800" dirty="0">
                <a:latin typeface="Adobe Fangsong Std R" pitchFamily="18" charset="-128"/>
                <a:ea typeface="Adobe Fangsong Std R" pitchFamily="18" charset="-128"/>
              </a:rPr>
              <a:t>期间建成的，里面用了不锈钢钢筋。</a:t>
            </a:r>
            <a:endParaRPr lang="fr-BE" sz="1800" dirty="0">
              <a:latin typeface="Adobe Fangsong Std R" pitchFamily="18" charset="-128"/>
              <a:ea typeface="Adobe Fangsong Std R" pitchFamily="18" charset="-128"/>
            </a:endParaRPr>
          </a:p>
        </p:txBody>
      </p:sp>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21904" y="2492896"/>
            <a:ext cx="5486400" cy="1932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8730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dirty="0"/>
              <a:t>CSM: </a:t>
            </a:r>
            <a:r>
              <a:rPr lang="zh-CN" altLang="en-US" dirty="0"/>
              <a:t>弯曲屈曲示例</a:t>
            </a:r>
            <a:endParaRPr lang="fr-FR" dirty="0"/>
          </a:p>
        </p:txBody>
      </p:sp>
      <p:sp>
        <p:nvSpPr>
          <p:cNvPr id="9" name="Espace réservé du contenu 8"/>
          <p:cNvSpPr>
            <a:spLocks noGrp="1" noRot="1" noChangeAspect="1" noMove="1" noResize="1" noEditPoints="1" noAdjustHandles="1" noChangeArrowheads="1" noChangeShapeType="1" noTextEdit="1"/>
          </p:cNvSpPr>
          <p:nvPr>
            <p:ph idx="1"/>
          </p:nvPr>
        </p:nvSpPr>
        <p:spPr>
          <a:blipFill rotWithShape="0">
            <a:blip r:embed="rId2" cstate="email">
              <a:extLst>
                <a:ext uri="{28A0092B-C50C-407E-A947-70E740481C1C}">
                  <a14:useLocalDpi xmlns:a14="http://schemas.microsoft.com/office/drawing/2010/main"/>
                </a:ext>
              </a:extLst>
            </a:blip>
            <a:stretch>
              <a:fillRect/>
            </a:stretch>
          </a:blipFill>
        </p:spPr>
        <p:txBody>
          <a:bodyPr/>
          <a:lstStyle/>
          <a:p>
            <a:pPr>
              <a:buNone/>
            </a:pPr>
            <a:r>
              <a:rPr lang="nl-BE">
                <a:noFill/>
              </a:rPr>
              <a:t> </a:t>
            </a: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10" name="Tabel 2"/>
          <p:cNvGraphicFramePr>
            <a:graphicFrameLocks noGrp="1"/>
          </p:cNvGraphicFramePr>
          <p:nvPr/>
        </p:nvGraphicFramePr>
        <p:xfrm>
          <a:off x="226800" y="3937000"/>
          <a:ext cx="8460000" cy="2494280"/>
        </p:xfrm>
        <a:graphic>
          <a:graphicData uri="http://schemas.openxmlformats.org/drawingml/2006/table">
            <a:tbl>
              <a:tblPr firstRow="1" bandRow="1">
                <a:tableStyleId>{5C22544A-7EE6-4342-B048-85BDC9FD1C3A}</a:tableStyleId>
              </a:tblPr>
              <a:tblGrid>
                <a:gridCol w="2412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2016000">
                  <a:extLst>
                    <a:ext uri="{9D8B030D-6E8A-4147-A177-3AD203B41FA5}">
                      <a16:colId xmlns:a16="http://schemas.microsoft.com/office/drawing/2014/main" val="20003"/>
                    </a:ext>
                  </a:extLst>
                </a:gridCol>
              </a:tblGrid>
              <a:tr h="404862">
                <a:tc>
                  <a:txBody>
                    <a:bodyPr/>
                    <a:lstStyle/>
                    <a:p>
                      <a:endParaRPr lang="nl-BE"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bg1"/>
                    </a:solidFill>
                  </a:tcPr>
                </a:tc>
                <a:tc>
                  <a:txBody>
                    <a:bodyPr/>
                    <a:lstStyle/>
                    <a:p>
                      <a:r>
                        <a:rPr lang="nl-BE" dirty="0">
                          <a:latin typeface="SimSun" panose="02010600030101010101" pitchFamily="2" charset="-122"/>
                          <a:ea typeface="SimSun" panose="02010600030101010101" pitchFamily="2" charset="-122"/>
                        </a:rPr>
                        <a:t>EC 3-1-1: S235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nl-BE" dirty="0">
                          <a:latin typeface="SimSun" panose="02010600030101010101" pitchFamily="2" charset="-122"/>
                          <a:ea typeface="SimSun" panose="02010600030101010101" pitchFamily="2" charset="-122"/>
                        </a:rPr>
                        <a:t>CSM: </a:t>
                      </a:r>
                      <a:r>
                        <a:rPr lang="zh-CN" altLang="en-US" dirty="0">
                          <a:latin typeface="SimSun" panose="02010600030101010101" pitchFamily="2" charset="-122"/>
                          <a:ea typeface="SimSun" panose="02010600030101010101" pitchFamily="2" charset="-122"/>
                        </a:rPr>
                        <a:t>奥氏体</a:t>
                      </a:r>
                      <a:endParaRPr lang="nl-BE" dirty="0">
                        <a:latin typeface="SimSun" panose="02010600030101010101" pitchFamily="2" charset="-122"/>
                        <a:ea typeface="SimSun" panose="02010600030101010101" pitchFamily="2" charset="-122"/>
                      </a:endParaRPr>
                    </a:p>
                  </a:txBody>
                  <a:tcPr>
                    <a:lnT w="12700" cap="flat" cmpd="sng" algn="ctr">
                      <a:noFill/>
                      <a:prstDash val="solid"/>
                      <a:round/>
                      <a:headEnd type="none" w="med" len="med"/>
                      <a:tailEnd type="none" w="med" len="med"/>
                    </a:lnT>
                  </a:tcPr>
                </a:tc>
                <a:tc>
                  <a:txBody>
                    <a:bodyPr/>
                    <a:lstStyle/>
                    <a:p>
                      <a:r>
                        <a:rPr lang="nl-BE" dirty="0">
                          <a:latin typeface="SimSun" panose="02010600030101010101" pitchFamily="2" charset="-122"/>
                          <a:ea typeface="SimSun" panose="02010600030101010101" pitchFamily="2" charset="-122"/>
                        </a:rPr>
                        <a:t>EC 3-1-4: </a:t>
                      </a:r>
                      <a:r>
                        <a:rPr lang="zh-CN" altLang="en-US" dirty="0">
                          <a:latin typeface="SimSun" panose="02010600030101010101" pitchFamily="2" charset="-122"/>
                          <a:ea typeface="SimSun" panose="02010600030101010101" pitchFamily="2" charset="-122"/>
                        </a:rPr>
                        <a:t>奥氏体</a:t>
                      </a:r>
                      <a:endParaRPr lang="nl-BE" dirty="0">
                        <a:latin typeface="SimSun" panose="02010600030101010101" pitchFamily="2" charset="-122"/>
                        <a:ea typeface="SimSun" panose="02010600030101010101" pitchFamily="2" charset="-122"/>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1" dirty="0" err="1">
                          <a:solidFill>
                            <a:schemeClr val="bg1"/>
                          </a:solidFill>
                          <a:latin typeface="SimSun" panose="02010600030101010101" pitchFamily="2" charset="-122"/>
                          <a:ea typeface="SimSun" panose="02010600030101010101" pitchFamily="2" charset="-122"/>
                        </a:rPr>
                        <a:t>f</a:t>
                      </a:r>
                      <a:r>
                        <a:rPr lang="nl-BE" b="1" baseline="-25000" dirty="0" err="1">
                          <a:solidFill>
                            <a:schemeClr val="bg1"/>
                          </a:solidFill>
                          <a:latin typeface="SimSun" panose="02010600030101010101" pitchFamily="2" charset="-122"/>
                          <a:ea typeface="SimSun" panose="02010600030101010101" pitchFamily="2" charset="-122"/>
                        </a:rPr>
                        <a:t>y</a:t>
                      </a:r>
                      <a:r>
                        <a:rPr lang="nl-BE" b="1" baseline="0" dirty="0">
                          <a:solidFill>
                            <a:schemeClr val="bg1"/>
                          </a:solidFill>
                          <a:latin typeface="SimSun" panose="02010600030101010101" pitchFamily="2" charset="-122"/>
                          <a:ea typeface="SimSun" panose="02010600030101010101" pitchFamily="2" charset="-122"/>
                        </a:rPr>
                        <a:t> [N/mm²]</a:t>
                      </a:r>
                      <a:endParaRPr lang="nl-BE" b="1"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latin typeface="SimSun" panose="02010600030101010101" pitchFamily="2" charset="-122"/>
                          <a:ea typeface="SimSun" panose="02010600030101010101" pitchFamily="2" charset="-122"/>
                        </a:rPr>
                        <a:t>235</a:t>
                      </a:r>
                    </a:p>
                  </a:txBody>
                  <a:tcPr>
                    <a:lnL w="12700" cap="flat" cmpd="sng" algn="ctr">
                      <a:noFill/>
                      <a:prstDash val="solid"/>
                      <a:round/>
                      <a:headEnd type="none" w="med" len="med"/>
                      <a:tailEnd type="none" w="med" len="med"/>
                    </a:lnL>
                  </a:tcPr>
                </a:tc>
                <a:tc>
                  <a:txBody>
                    <a:bodyPr/>
                    <a:lstStyle/>
                    <a:p>
                      <a:pPr algn="r"/>
                      <a:r>
                        <a:rPr lang="nl-BE" dirty="0">
                          <a:solidFill>
                            <a:srgbClr val="002060"/>
                          </a:solidFill>
                          <a:latin typeface="SimSun" panose="02010600030101010101" pitchFamily="2" charset="-122"/>
                          <a:ea typeface="SimSun" panose="02010600030101010101" pitchFamily="2" charset="-122"/>
                        </a:rPr>
                        <a:t>230</a:t>
                      </a:r>
                    </a:p>
                  </a:txBody>
                  <a:tcPr/>
                </a:tc>
                <a:tc>
                  <a:txBody>
                    <a:bodyPr/>
                    <a:lstStyle/>
                    <a:p>
                      <a:pPr algn="r"/>
                      <a:r>
                        <a:rPr lang="nl-BE" dirty="0">
                          <a:latin typeface="SimSun" panose="02010600030101010101" pitchFamily="2" charset="-122"/>
                          <a:ea typeface="SimSun" panose="02010600030101010101" pitchFamily="2" charset="-122"/>
                        </a:rPr>
                        <a:t>230</a:t>
                      </a:r>
                    </a:p>
                  </a:txBody>
                  <a:tcPr/>
                </a:tc>
                <a:extLst>
                  <a:ext uri="{0D108BD9-81ED-4DB2-BD59-A6C34878D82A}">
                    <a16:rowId xmlns:a16="http://schemas.microsoft.com/office/drawing/2014/main" val="10001"/>
                  </a:ext>
                </a:extLst>
              </a:tr>
              <a:tr h="370840">
                <a:tc>
                  <a:txBody>
                    <a:bodyPr/>
                    <a:lstStyle/>
                    <a:p>
                      <a:endParaRPr lang="nl-BE"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blipFill rotWithShape="0">
                      <a:blip r:embed="rId3"/>
                      <a:stretch>
                        <a:fillRect l="-239" t="-208197" r="-200718" b="-324590"/>
                      </a:stretch>
                    </a:blipFill>
                  </a:tcPr>
                </a:tc>
                <a:tc>
                  <a:txBody>
                    <a:bodyPr/>
                    <a:lstStyle/>
                    <a:p>
                      <a:pPr algn="r"/>
                      <a:r>
                        <a:rPr lang="nl-BE" dirty="0">
                          <a:latin typeface="SimSun" panose="02010600030101010101" pitchFamily="2" charset="-122"/>
                          <a:ea typeface="SimSun" panose="02010600030101010101" pitchFamily="2" charset="-122"/>
                        </a:rPr>
                        <a:t>1,0</a:t>
                      </a:r>
                    </a:p>
                  </a:txBody>
                  <a:tcPr>
                    <a:lnL w="12700" cap="flat" cmpd="sng" algn="ctr">
                      <a:noFill/>
                      <a:prstDash val="solid"/>
                      <a:round/>
                      <a:headEnd type="none" w="med" len="med"/>
                      <a:tailEnd type="none" w="med" len="med"/>
                    </a:lnL>
                  </a:tcPr>
                </a:tc>
                <a:tc>
                  <a:txBody>
                    <a:bodyPr/>
                    <a:lstStyle/>
                    <a:p>
                      <a:pPr algn="r"/>
                      <a:r>
                        <a:rPr lang="nl-BE" dirty="0">
                          <a:solidFill>
                            <a:srgbClr val="002060"/>
                          </a:solidFill>
                          <a:latin typeface="SimSun" panose="02010600030101010101" pitchFamily="2" charset="-122"/>
                          <a:ea typeface="SimSun" panose="02010600030101010101" pitchFamily="2" charset="-122"/>
                        </a:rPr>
                        <a:t>1,1</a:t>
                      </a:r>
                    </a:p>
                  </a:txBody>
                  <a:tcPr/>
                </a:tc>
                <a:tc>
                  <a:txBody>
                    <a:bodyPr/>
                    <a:lstStyle/>
                    <a:p>
                      <a:pPr algn="r"/>
                      <a:r>
                        <a:rPr lang="nl-BE" dirty="0">
                          <a:latin typeface="SimSun" panose="02010600030101010101" pitchFamily="2" charset="-122"/>
                          <a:ea typeface="SimSun" panose="02010600030101010101" pitchFamily="2" charset="-122"/>
                        </a:rPr>
                        <a:t>1,1</a:t>
                      </a:r>
                    </a:p>
                  </a:txBody>
                  <a:tcPr/>
                </a:tc>
                <a:extLst>
                  <a:ext uri="{0D108BD9-81ED-4DB2-BD59-A6C34878D82A}">
                    <a16:rowId xmlns:a16="http://schemas.microsoft.com/office/drawing/2014/main" val="10002"/>
                  </a:ext>
                </a:extLst>
              </a:tr>
              <a:tr h="370840">
                <a:tc>
                  <a:txBody>
                    <a:bodyPr/>
                    <a:lstStyle/>
                    <a:p>
                      <a:endParaRPr lang="nl-BE"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blipFill rotWithShape="0">
                      <a:blip r:embed="rId3"/>
                      <a:stretch>
                        <a:fillRect l="-239" t="-308197" r="-200718" b="-224590"/>
                      </a:stretch>
                    </a:blipFill>
                  </a:tcPr>
                </a:tc>
                <a:tc>
                  <a:txBody>
                    <a:bodyPr/>
                    <a:lstStyle/>
                    <a:p>
                      <a:pPr algn="r"/>
                      <a:r>
                        <a:rPr lang="nl-BE" dirty="0">
                          <a:latin typeface="SimSun" panose="02010600030101010101" pitchFamily="2" charset="-122"/>
                          <a:ea typeface="SimSun" panose="02010600030101010101" pitchFamily="2" charset="-122"/>
                        </a:rPr>
                        <a:t>1,0</a:t>
                      </a:r>
                    </a:p>
                  </a:txBody>
                  <a:tcPr>
                    <a:lnL w="12700" cap="flat" cmpd="sng" algn="ctr">
                      <a:noFill/>
                      <a:prstDash val="solid"/>
                      <a:round/>
                      <a:headEnd type="none" w="med" len="med"/>
                      <a:tailEnd type="none" w="med" len="med"/>
                    </a:lnL>
                  </a:tcPr>
                </a:tc>
                <a:tc>
                  <a:txBody>
                    <a:bodyPr/>
                    <a:lstStyle/>
                    <a:p>
                      <a:pPr algn="r"/>
                      <a:r>
                        <a:rPr lang="nl-BE" dirty="0">
                          <a:solidFill>
                            <a:srgbClr val="002060"/>
                          </a:solidFill>
                          <a:latin typeface="SimSun" panose="02010600030101010101" pitchFamily="2" charset="-122"/>
                          <a:ea typeface="SimSun" panose="02010600030101010101" pitchFamily="2" charset="-122"/>
                        </a:rPr>
                        <a:t>1,1</a:t>
                      </a:r>
                    </a:p>
                  </a:txBody>
                  <a:tcPr/>
                </a:tc>
                <a:tc>
                  <a:txBody>
                    <a:bodyPr/>
                    <a:lstStyle/>
                    <a:p>
                      <a:pPr algn="r"/>
                      <a:r>
                        <a:rPr lang="nl-BE" dirty="0">
                          <a:latin typeface="SimSun" panose="02010600030101010101" pitchFamily="2" charset="-122"/>
                          <a:ea typeface="SimSun" panose="02010600030101010101" pitchFamily="2" charset="-122"/>
                        </a:rPr>
                        <a:t>1,1</a:t>
                      </a:r>
                    </a:p>
                  </a:txBody>
                  <a:tcPr/>
                </a:tc>
                <a:extLst>
                  <a:ext uri="{0D108BD9-81ED-4DB2-BD59-A6C34878D82A}">
                    <a16:rowId xmlns:a16="http://schemas.microsoft.com/office/drawing/2014/main" val="10003"/>
                  </a:ext>
                </a:extLst>
              </a:tr>
              <a:tr h="370840">
                <a:tc>
                  <a:txBody>
                    <a:bodyPr/>
                    <a:lstStyle/>
                    <a:p>
                      <a:r>
                        <a:rPr lang="zh-CN" altLang="en-US" b="1" dirty="0">
                          <a:solidFill>
                            <a:schemeClr val="bg1"/>
                          </a:solidFill>
                          <a:latin typeface="SimSun" panose="02010600030101010101" pitchFamily="2" charset="-122"/>
                          <a:ea typeface="SimSun" panose="02010600030101010101" pitchFamily="2" charset="-122"/>
                        </a:rPr>
                        <a:t>横断面</a:t>
                      </a:r>
                      <a:r>
                        <a:rPr lang="nl-BE" b="1" dirty="0">
                          <a:solidFill>
                            <a:schemeClr val="bg1"/>
                          </a:solidFill>
                          <a:latin typeface="SimSun" panose="02010600030101010101" pitchFamily="2" charset="-122"/>
                          <a:ea typeface="SimSun" panose="02010600030101010101" pitchFamily="2" charset="-122"/>
                        </a:rPr>
                        <a:t>N</a:t>
                      </a:r>
                      <a:r>
                        <a:rPr lang="nl-BE" b="1" baseline="-25000" dirty="0">
                          <a:solidFill>
                            <a:schemeClr val="bg1"/>
                          </a:solidFill>
                          <a:latin typeface="SimSun" panose="02010600030101010101" pitchFamily="2" charset="-122"/>
                          <a:ea typeface="SimSun" panose="02010600030101010101" pitchFamily="2" charset="-122"/>
                        </a:rPr>
                        <a:t>c,Rd</a:t>
                      </a:r>
                      <a:r>
                        <a:rPr lang="nl-BE" b="1" baseline="0" dirty="0">
                          <a:solidFill>
                            <a:schemeClr val="bg1"/>
                          </a:solidFill>
                          <a:latin typeface="SimSun" panose="02010600030101010101" pitchFamily="2" charset="-122"/>
                          <a:ea typeface="SimSun" panose="02010600030101010101" pitchFamily="2" charset="-122"/>
                        </a:rPr>
                        <a:t> [kN]</a:t>
                      </a:r>
                      <a:endParaRPr lang="nl-BE" b="1"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b="1" dirty="0">
                          <a:latin typeface="SimSun" panose="02010600030101010101" pitchFamily="2" charset="-122"/>
                          <a:ea typeface="SimSun" panose="02010600030101010101" pitchFamily="2" charset="-122"/>
                        </a:rPr>
                        <a:t>351</a:t>
                      </a:r>
                    </a:p>
                  </a:txBody>
                  <a:tcPr>
                    <a:lnL w="12700" cap="flat" cmpd="sng" algn="ctr">
                      <a:noFill/>
                      <a:prstDash val="solid"/>
                      <a:round/>
                      <a:headEnd type="none" w="med" len="med"/>
                      <a:tailEnd type="none" w="med" len="med"/>
                    </a:lnL>
                  </a:tcPr>
                </a:tc>
                <a:tc>
                  <a:txBody>
                    <a:bodyPr/>
                    <a:lstStyle/>
                    <a:p>
                      <a:pPr algn="r"/>
                      <a:r>
                        <a:rPr lang="nl-BE" b="1" dirty="0">
                          <a:solidFill>
                            <a:srgbClr val="002060"/>
                          </a:solidFill>
                          <a:latin typeface="SimSun" panose="02010600030101010101" pitchFamily="2" charset="-122"/>
                          <a:ea typeface="SimSun" panose="02010600030101010101" pitchFamily="2" charset="-122"/>
                        </a:rPr>
                        <a:t>335</a:t>
                      </a:r>
                    </a:p>
                  </a:txBody>
                  <a:tcPr/>
                </a:tc>
                <a:tc>
                  <a:txBody>
                    <a:bodyPr/>
                    <a:lstStyle/>
                    <a:p>
                      <a:pPr algn="r"/>
                      <a:r>
                        <a:rPr lang="nl-BE" b="1" dirty="0">
                          <a:latin typeface="SimSun" panose="02010600030101010101" pitchFamily="2" charset="-122"/>
                          <a:ea typeface="SimSun" panose="02010600030101010101" pitchFamily="2" charset="-122"/>
                        </a:rPr>
                        <a:t>313</a:t>
                      </a:r>
                    </a:p>
                  </a:txBody>
                  <a:tcPr/>
                </a:tc>
                <a:extLst>
                  <a:ext uri="{0D108BD9-81ED-4DB2-BD59-A6C34878D82A}">
                    <a16:rowId xmlns:a16="http://schemas.microsoft.com/office/drawing/2014/main" val="10004"/>
                  </a:ext>
                </a:extLst>
              </a:tr>
              <a:tr h="370840">
                <a:tc>
                  <a:txBody>
                    <a:bodyPr/>
                    <a:lstStyle/>
                    <a:p>
                      <a:r>
                        <a:rPr lang="zh-CN" altLang="en-US" b="1" dirty="0">
                          <a:solidFill>
                            <a:schemeClr val="bg1"/>
                          </a:solidFill>
                          <a:latin typeface="SimSun" panose="02010600030101010101" pitchFamily="2" charset="-122"/>
                          <a:ea typeface="SimSun" panose="02010600030101010101" pitchFamily="2" charset="-122"/>
                        </a:rPr>
                        <a:t>稳定性</a:t>
                      </a:r>
                      <a:r>
                        <a:rPr lang="nl-BE" b="1" dirty="0">
                          <a:solidFill>
                            <a:schemeClr val="bg1"/>
                          </a:solidFill>
                          <a:latin typeface="SimSun" panose="02010600030101010101" pitchFamily="2" charset="-122"/>
                          <a:ea typeface="SimSun" panose="02010600030101010101" pitchFamily="2" charset="-122"/>
                        </a:rPr>
                        <a:t>N</a:t>
                      </a:r>
                      <a:r>
                        <a:rPr lang="nl-BE" b="1" baseline="-25000" dirty="0">
                          <a:solidFill>
                            <a:schemeClr val="bg1"/>
                          </a:solidFill>
                          <a:latin typeface="SimSun" panose="02010600030101010101" pitchFamily="2" charset="-122"/>
                          <a:ea typeface="SimSun" panose="02010600030101010101" pitchFamily="2" charset="-122"/>
                        </a:rPr>
                        <a:t>b,Rd</a:t>
                      </a:r>
                      <a:r>
                        <a:rPr lang="nl-BE" b="1" baseline="0" dirty="0">
                          <a:solidFill>
                            <a:schemeClr val="bg1"/>
                          </a:solidFill>
                          <a:latin typeface="SimSun" panose="02010600030101010101" pitchFamily="2" charset="-122"/>
                          <a:ea typeface="SimSun" panose="02010600030101010101" pitchFamily="2" charset="-122"/>
                        </a:rPr>
                        <a:t>[kN]</a:t>
                      </a:r>
                      <a:endParaRPr lang="nl-BE" b="1"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b="1" dirty="0">
                          <a:latin typeface="SimSun" panose="02010600030101010101" pitchFamily="2" charset="-122"/>
                          <a:ea typeface="SimSun" panose="02010600030101010101" pitchFamily="2" charset="-122"/>
                        </a:rPr>
                        <a:t>281</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lang="nl-BE" b="1" dirty="0">
                          <a:solidFill>
                            <a:srgbClr val="002060"/>
                          </a:solidFill>
                          <a:latin typeface="SimSun" panose="02010600030101010101" pitchFamily="2" charset="-122"/>
                          <a:ea typeface="SimSun" panose="02010600030101010101" pitchFamily="2" charset="-122"/>
                        </a:rPr>
                        <a:t>294</a:t>
                      </a:r>
                    </a:p>
                  </a:txBody>
                  <a:tcPr>
                    <a:lnB w="12700" cap="flat" cmpd="sng" algn="ctr">
                      <a:noFill/>
                      <a:prstDash val="solid"/>
                      <a:round/>
                      <a:headEnd type="none" w="med" len="med"/>
                      <a:tailEnd type="none" w="med" len="med"/>
                    </a:lnB>
                  </a:tcPr>
                </a:tc>
                <a:tc>
                  <a:txBody>
                    <a:bodyPr/>
                    <a:lstStyle/>
                    <a:p>
                      <a:pPr algn="r"/>
                      <a:r>
                        <a:rPr lang="nl-BE" b="1" dirty="0">
                          <a:latin typeface="SimSun" panose="02010600030101010101" pitchFamily="2" charset="-122"/>
                          <a:ea typeface="SimSun" panose="02010600030101010101" pitchFamily="2" charset="-122"/>
                        </a:rPr>
                        <a:t>277</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490530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zh-CN" altLang="en-US" dirty="0"/>
              <a:t>有限元模型</a:t>
            </a:r>
            <a:endParaRPr lang="nl-BE" dirty="0"/>
          </a:p>
        </p:txBody>
      </p:sp>
      <p:sp>
        <p:nvSpPr>
          <p:cNvPr id="9" name="Tijdelijke aanduiding voor inhoud 8"/>
          <p:cNvSpPr>
            <a:spLocks noGrp="1"/>
          </p:cNvSpPr>
          <p:nvPr>
            <p:ph idx="1"/>
          </p:nvPr>
        </p:nvSpPr>
        <p:spPr/>
        <p:txBody>
          <a:bodyPr>
            <a:normAutofit/>
          </a:bodyPr>
          <a:lstStyle/>
          <a:p>
            <a:r>
              <a:rPr lang="zh-CN" altLang="en-US" sz="2400" dirty="0"/>
              <a:t>材料的应力</a:t>
            </a:r>
            <a:r>
              <a:rPr lang="en-US" altLang="zh-CN" sz="2400" dirty="0"/>
              <a:t>-</a:t>
            </a:r>
            <a:r>
              <a:rPr lang="zh-CN" altLang="en-US" sz="2400" dirty="0"/>
              <a:t>应变曲线可以被精确建模（例如通过使用</a:t>
            </a:r>
            <a:r>
              <a:rPr lang="nl-BE" sz="2400" dirty="0"/>
              <a:t>Ramberg-osgood </a:t>
            </a:r>
            <a:r>
              <a:rPr lang="zh-CN" altLang="en-US" sz="2400" dirty="0"/>
              <a:t>材料规律或“真正”的拉伸测试结果）</a:t>
            </a:r>
            <a:endParaRPr lang="nl-BE" sz="24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6" name="Grafiek 5"/>
          <p:cNvGraphicFramePr>
            <a:graphicFrameLocks noGrp="1"/>
          </p:cNvGraphicFramePr>
          <p:nvPr/>
        </p:nvGraphicFramePr>
        <p:xfrm>
          <a:off x="647176" y="2857356"/>
          <a:ext cx="6120680" cy="347060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vak 9"/>
          <p:cNvSpPr txBox="1"/>
          <p:nvPr/>
        </p:nvSpPr>
        <p:spPr>
          <a:xfrm>
            <a:off x="3349847" y="6327957"/>
            <a:ext cx="94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应变</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ε</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1" name="Tekstvak 10"/>
          <p:cNvSpPr txBox="1"/>
          <p:nvPr/>
        </p:nvSpPr>
        <p:spPr>
          <a:xfrm rot="16200000">
            <a:off x="-477402" y="4293237"/>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应力</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mn-cs"/>
              </a:rPr>
              <a:t>σ</a:t>
            </a: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(N/mm²)</a:t>
            </a:r>
          </a:p>
        </p:txBody>
      </p:sp>
      <p:graphicFrame>
        <p:nvGraphicFramePr>
          <p:cNvPr id="12" name="Objet 11"/>
          <p:cNvGraphicFramePr>
            <a:graphicFrameLocks noChangeAspect="1"/>
          </p:cNvGraphicFramePr>
          <p:nvPr/>
        </p:nvGraphicFramePr>
        <p:xfrm>
          <a:off x="3102478" y="3633025"/>
          <a:ext cx="5163021" cy="1903317"/>
        </p:xfrm>
        <a:graphic>
          <a:graphicData uri="http://schemas.openxmlformats.org/presentationml/2006/ole">
            <mc:AlternateContent xmlns:mc="http://schemas.openxmlformats.org/markup-compatibility/2006">
              <mc:Choice xmlns:v="urn:schemas-microsoft-com:vml" Requires="v">
                <p:oleObj spid="_x0000_s11266" name="Equation" r:id="rId4" imgW="2997200" imgH="1104900" progId="Equation.DSMT4">
                  <p:embed/>
                </p:oleObj>
              </mc:Choice>
              <mc:Fallback>
                <p:oleObj name="Equation" r:id="rId4" imgW="2997200" imgH="1104900" progId="Equation.DSMT4">
                  <p:embed/>
                  <p:pic>
                    <p:nvPicPr>
                      <p:cNvPr id="12" name="Obje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478" y="3633025"/>
                        <a:ext cx="5163021" cy="1903317"/>
                      </a:xfrm>
                      <a:prstGeom prst="rect">
                        <a:avLst/>
                      </a:prstGeom>
                      <a:solidFill>
                        <a:schemeClr val="bg1"/>
                      </a:solidFill>
                    </p:spPr>
                  </p:pic>
                </p:oleObj>
              </mc:Fallback>
            </mc:AlternateContent>
          </a:graphicData>
        </a:graphic>
      </p:graphicFrame>
      <p:sp>
        <p:nvSpPr>
          <p:cNvPr id="13" name="Rectangle 12"/>
          <p:cNvSpPr/>
          <p:nvPr/>
        </p:nvSpPr>
        <p:spPr>
          <a:xfrm>
            <a:off x="4302506" y="3358485"/>
            <a:ext cx="3574964" cy="36933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Ramberg-Osgood </a:t>
            </a: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二阶段模型</a:t>
            </a: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endParaRPr kumimoji="0" lang="fr-FR"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9609032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dirty="0"/>
              <a:t>有限元模型</a:t>
            </a:r>
            <a:endParaRPr lang="fr-FR" dirty="0"/>
          </a:p>
        </p:txBody>
      </p:sp>
      <p:sp>
        <p:nvSpPr>
          <p:cNvPr id="3" name="Espace réservé du contenu 2"/>
          <p:cNvSpPr>
            <a:spLocks noGrp="1"/>
          </p:cNvSpPr>
          <p:nvPr>
            <p:ph idx="1"/>
          </p:nvPr>
        </p:nvSpPr>
        <p:spPr/>
        <p:txBody>
          <a:bodyPr>
            <a:normAutofit/>
          </a:bodyPr>
          <a:lstStyle/>
          <a:p>
            <a:r>
              <a:rPr lang="zh-CN" altLang="en-US" sz="2800" dirty="0"/>
              <a:t>下面的表达式给出了非线性参数（根据拉斯穆森的修订）：</a:t>
            </a:r>
            <a:endParaRPr lang="fr-FR" sz="2800" dirty="0">
              <a:solidFill>
                <a:srgbClr val="FF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5" name="Objet 4"/>
          <p:cNvGraphicFramePr>
            <a:graphicFrameLocks noChangeAspect="1"/>
          </p:cNvGraphicFramePr>
          <p:nvPr/>
        </p:nvGraphicFramePr>
        <p:xfrm>
          <a:off x="855615" y="2735486"/>
          <a:ext cx="1527605" cy="1240034"/>
        </p:xfrm>
        <a:graphic>
          <a:graphicData uri="http://schemas.openxmlformats.org/presentationml/2006/ole">
            <mc:AlternateContent xmlns:mc="http://schemas.openxmlformats.org/markup-compatibility/2006">
              <mc:Choice xmlns:v="urn:schemas-microsoft-com:vml" Requires="v">
                <p:oleObj spid="_x0000_s12290" name="Equation" r:id="rId3" imgW="876300" imgH="711200" progId="Equation.DSMT4">
                  <p:embed/>
                </p:oleObj>
              </mc:Choice>
              <mc:Fallback>
                <p:oleObj name="Equation" r:id="rId3" imgW="876300" imgH="711200" progId="Equation.DSMT4">
                  <p:embed/>
                  <p:pic>
                    <p:nvPicPr>
                      <p:cNvPr id="5" name="Obje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15" y="2735486"/>
                        <a:ext cx="1527605" cy="1240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07" name="Object 3"/>
          <p:cNvGraphicFramePr>
            <a:graphicFrameLocks noChangeAspect="1"/>
          </p:cNvGraphicFramePr>
          <p:nvPr/>
        </p:nvGraphicFramePr>
        <p:xfrm>
          <a:off x="2763019" y="2729090"/>
          <a:ext cx="1702530" cy="838139"/>
        </p:xfrm>
        <a:graphic>
          <a:graphicData uri="http://schemas.openxmlformats.org/presentationml/2006/ole">
            <mc:AlternateContent xmlns:mc="http://schemas.openxmlformats.org/markup-compatibility/2006">
              <mc:Choice xmlns:v="urn:schemas-microsoft-com:vml" Requires="v">
                <p:oleObj spid="_x0000_s12291" name="Equation" r:id="rId5" imgW="952500" imgH="469900" progId="Equation.DSMT4">
                  <p:embed/>
                </p:oleObj>
              </mc:Choice>
              <mc:Fallback>
                <p:oleObj name="Equation" r:id="rId5" imgW="952500" imgH="469900" progId="Equation.DSMT4">
                  <p:embed/>
                  <p:pic>
                    <p:nvPicPr>
                      <p:cNvPr id="2775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3019" y="2729090"/>
                        <a:ext cx="1702530" cy="838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08" name="Object 4"/>
          <p:cNvGraphicFramePr>
            <a:graphicFrameLocks noChangeAspect="1"/>
          </p:cNvGraphicFramePr>
          <p:nvPr/>
        </p:nvGraphicFramePr>
        <p:xfrm>
          <a:off x="846241" y="3951446"/>
          <a:ext cx="1418547" cy="871449"/>
        </p:xfrm>
        <a:graphic>
          <a:graphicData uri="http://schemas.openxmlformats.org/presentationml/2006/ole">
            <mc:AlternateContent xmlns:mc="http://schemas.openxmlformats.org/markup-compatibility/2006">
              <mc:Choice xmlns:v="urn:schemas-microsoft-com:vml" Requires="v">
                <p:oleObj spid="_x0000_s12292" name="Equation" r:id="rId7" imgW="762000" imgH="469900" progId="Equation.DSMT4">
                  <p:embed/>
                </p:oleObj>
              </mc:Choice>
              <mc:Fallback>
                <p:oleObj name="Equation" r:id="rId7" imgW="762000" imgH="469900" progId="Equation.DSMT4">
                  <p:embed/>
                  <p:pic>
                    <p:nvPicPr>
                      <p:cNvPr id="27750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241" y="3951446"/>
                        <a:ext cx="1418547" cy="871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09" name="Object 5"/>
          <p:cNvGraphicFramePr>
            <a:graphicFrameLocks noChangeAspect="1"/>
          </p:cNvGraphicFramePr>
          <p:nvPr/>
        </p:nvGraphicFramePr>
        <p:xfrm>
          <a:off x="5326062" y="2716213"/>
          <a:ext cx="2365885" cy="1206469"/>
        </p:xfrm>
        <a:graphic>
          <a:graphicData uri="http://schemas.openxmlformats.org/presentationml/2006/ole">
            <mc:AlternateContent xmlns:mc="http://schemas.openxmlformats.org/markup-compatibility/2006">
              <mc:Choice xmlns:v="urn:schemas-microsoft-com:vml" Requires="v">
                <p:oleObj spid="_x0000_s12293" name="Equation" r:id="rId9" imgW="1320800" imgH="673100" progId="Equation.DSMT4">
                  <p:embed/>
                </p:oleObj>
              </mc:Choice>
              <mc:Fallback>
                <p:oleObj name="Equation" r:id="rId9" imgW="1320800" imgH="673100" progId="Equation.DSMT4">
                  <p:embed/>
                  <p:pic>
                    <p:nvPicPr>
                      <p:cNvPr id="27750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6062" y="2716213"/>
                        <a:ext cx="2365885" cy="1206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05422" y="4974571"/>
            <a:ext cx="5622272" cy="1762205"/>
          </a:xfrm>
          <a:prstGeom prst="rect">
            <a:avLst/>
          </a:prstGeom>
        </p:spPr>
      </p:pic>
    </p:spTree>
    <p:extLst>
      <p:ext uri="{BB962C8B-B14F-4D97-AF65-F5344CB8AC3E}">
        <p14:creationId xmlns:p14="http://schemas.microsoft.com/office/powerpoint/2010/main" val="5039446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zh-CN" altLang="en-US" dirty="0"/>
              <a:t>有限元模型</a:t>
            </a:r>
            <a:endParaRPr lang="nl-BE"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3" name="Tijdelijke aanduiding voor inhoud 2"/>
          <p:cNvSpPr>
            <a:spLocks noGrp="1"/>
          </p:cNvSpPr>
          <p:nvPr>
            <p:ph idx="1"/>
          </p:nvPr>
        </p:nvSpPr>
        <p:spPr>
          <a:xfrm>
            <a:off x="457200" y="1372944"/>
            <a:ext cx="8229600" cy="4925144"/>
          </a:xfrm>
        </p:spPr>
        <p:txBody>
          <a:bodyPr>
            <a:normAutofit/>
          </a:bodyPr>
          <a:lstStyle/>
          <a:p>
            <a:r>
              <a:rPr lang="zh-CN" altLang="en-US" sz="2400" dirty="0"/>
              <a:t>弯曲的工字梁受到横向扭曲屈曲：</a:t>
            </a:r>
            <a:r>
              <a:rPr lang="nl-BE" sz="2400" dirty="0"/>
              <a:t> </a:t>
            </a:r>
            <a:r>
              <a:rPr lang="zh-CN" altLang="en-US" sz="2400" dirty="0"/>
              <a:t>所有缺陷都可以建模</a:t>
            </a:r>
            <a:endParaRPr lang="nl-BE" sz="2400" dirty="0"/>
          </a:p>
          <a:p>
            <a:r>
              <a:rPr lang="nl-BE" sz="2400" dirty="0"/>
              <a:t>: </a:t>
            </a:r>
            <a:r>
              <a:rPr lang="zh-CN" altLang="en-US" sz="2400" dirty="0"/>
              <a:t>横向扭曲屈曲</a:t>
            </a:r>
            <a:endParaRPr lang="nl-BE" sz="2400" dirty="0"/>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7299" y="2312895"/>
            <a:ext cx="7563041" cy="4297992"/>
          </a:xfrm>
          <a:prstGeom prst="rect">
            <a:avLst/>
          </a:prstGeom>
        </p:spPr>
      </p:pic>
    </p:spTree>
    <p:extLst>
      <p:ext uri="{BB962C8B-B14F-4D97-AF65-F5344CB8AC3E}">
        <p14:creationId xmlns:p14="http://schemas.microsoft.com/office/powerpoint/2010/main" val="30998806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zh-CN" altLang="en-US" dirty="0"/>
              <a:t>有限元模型</a:t>
            </a:r>
            <a:endParaRPr lang="nl-BE" dirty="0"/>
          </a:p>
        </p:txBody>
      </p:sp>
      <p:sp>
        <p:nvSpPr>
          <p:cNvPr id="9" name="Tijdelijke aanduiding voor inhoud 8"/>
          <p:cNvSpPr>
            <a:spLocks noGrp="1"/>
          </p:cNvSpPr>
          <p:nvPr>
            <p:ph idx="1"/>
          </p:nvPr>
        </p:nvSpPr>
        <p:spPr/>
        <p:txBody>
          <a:bodyPr>
            <a:normAutofit/>
          </a:bodyPr>
          <a:lstStyle/>
          <a:p>
            <a:r>
              <a:rPr lang="zh-CN" altLang="en-US" sz="2400" dirty="0"/>
              <a:t>荷载</a:t>
            </a:r>
            <a:r>
              <a:rPr lang="nl-BE" sz="2400" dirty="0"/>
              <a:t>-</a:t>
            </a:r>
            <a:r>
              <a:rPr lang="zh-CN" altLang="en-US" sz="2400" dirty="0"/>
              <a:t>挠度曲线的计算</a:t>
            </a:r>
            <a:endParaRPr lang="nl-BE" sz="2400" dirty="0"/>
          </a:p>
          <a:p>
            <a:pPr lvl="1"/>
            <a:r>
              <a:rPr lang="zh-CN" altLang="en-US" sz="2000" dirty="0"/>
              <a:t>结果：弹性行为和初始屈服</a:t>
            </a:r>
            <a:endParaRPr lang="nl-BE" sz="20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pic>
        <p:nvPicPr>
          <p:cNvPr id="2" name="Afbeelding 1"/>
          <p:cNvPicPr>
            <a:picLocks noChangeAspect="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791522" y="1892002"/>
            <a:ext cx="3012632" cy="4680000"/>
          </a:xfrm>
          <a:prstGeom prst="rect">
            <a:avLst/>
          </a:prstGeom>
        </p:spPr>
      </p:pic>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垂直位移</a:t>
            </a:r>
            <a:r>
              <a:rPr kumimoji="0" lang="nl-BE" sz="1800" b="0" i="0" u="none" strike="noStrike" kern="1200" cap="none" spc="0" normalizeH="0" baseline="0" noProof="0" dirty="0">
                <a:ln>
                  <a:noFill/>
                </a:ln>
                <a:solidFill>
                  <a:prstClr val="black"/>
                </a:solidFill>
                <a:effectLst/>
                <a:uLnTx/>
                <a:uFillTx/>
                <a:latin typeface="Calibri"/>
                <a:ea typeface="+mn-ea"/>
                <a:cs typeface="+mn-cs"/>
              </a:rPr>
              <a: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总体荷载</a:t>
            </a:r>
            <a:r>
              <a:rPr kumimoji="0" lang="nl-BE" sz="1800" b="0" i="0" u="none" strike="noStrike" kern="1200" cap="none" spc="0" normalizeH="0" baseline="0" noProof="0" dirty="0">
                <a:ln>
                  <a:noFill/>
                </a:ln>
                <a:solidFill>
                  <a:prstClr val="black"/>
                </a:solidFill>
                <a:effectLst/>
                <a:uLnTx/>
                <a:uFillTx/>
                <a:latin typeface="Calibri"/>
                <a:ea typeface="+mn-ea"/>
                <a:cs typeface="+mn-cs"/>
              </a:rPr>
              <a:t> (kN)</a:t>
            </a:r>
          </a:p>
        </p:txBody>
      </p:sp>
    </p:spTree>
    <p:extLst>
      <p:ext uri="{BB962C8B-B14F-4D97-AF65-F5344CB8AC3E}">
        <p14:creationId xmlns:p14="http://schemas.microsoft.com/office/powerpoint/2010/main" val="20381419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zh-CN" altLang="en-US" dirty="0"/>
              <a:t>有限元模型</a:t>
            </a:r>
            <a:endParaRPr lang="nl-BE" dirty="0"/>
          </a:p>
        </p:txBody>
      </p:sp>
      <p:sp>
        <p:nvSpPr>
          <p:cNvPr id="9" name="Tijdelijke aanduiding voor inhoud 8"/>
          <p:cNvSpPr>
            <a:spLocks noGrp="1"/>
          </p:cNvSpPr>
          <p:nvPr>
            <p:ph idx="1"/>
          </p:nvPr>
        </p:nvSpPr>
        <p:spPr/>
        <p:txBody>
          <a:bodyPr>
            <a:normAutofit/>
          </a:bodyPr>
          <a:lstStyle/>
          <a:p>
            <a:r>
              <a:rPr lang="zh-CN" altLang="en-US" sz="2400" dirty="0"/>
              <a:t>荷载</a:t>
            </a:r>
            <a:r>
              <a:rPr lang="nl-BE" sz="2400" dirty="0"/>
              <a:t>-</a:t>
            </a:r>
            <a:r>
              <a:rPr lang="zh-CN" altLang="en-US" sz="2400" dirty="0"/>
              <a:t>挠度曲线的计算如下</a:t>
            </a:r>
            <a:endParaRPr lang="nl-BE" sz="2400" dirty="0"/>
          </a:p>
          <a:p>
            <a:pPr lvl="1"/>
            <a:r>
              <a:rPr lang="zh-CN" altLang="en-US" sz="2000" dirty="0"/>
              <a:t>结果：不稳定现象</a:t>
            </a:r>
            <a:r>
              <a:rPr lang="nl-BE" sz="2000" dirty="0"/>
              <a:t> =&gt; </a:t>
            </a:r>
            <a:r>
              <a:rPr lang="zh-CN" altLang="en-US" sz="2000" dirty="0"/>
              <a:t>横向扭曲屈曲</a:t>
            </a:r>
            <a:endParaRPr lang="nl-BE" sz="20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垂直位移</a:t>
            </a:r>
            <a:r>
              <a:rPr kumimoji="0" lang="nl-BE" sz="1800" b="0" i="0" u="none" strike="noStrike" kern="1200" cap="none" spc="0" normalizeH="0" baseline="0" noProof="0" dirty="0">
                <a:ln>
                  <a:noFill/>
                </a:ln>
                <a:solidFill>
                  <a:prstClr val="black"/>
                </a:solidFill>
                <a:effectLst/>
                <a:uLnTx/>
                <a:uFillTx/>
                <a:latin typeface="Calibri"/>
                <a:ea typeface="+mn-ea"/>
                <a:cs typeface="+mn-cs"/>
              </a:rPr>
              <a: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全部荷载</a:t>
            </a:r>
            <a:r>
              <a:rPr kumimoji="0" lang="nl-BE" sz="1800" b="0" i="0" u="none" strike="noStrike" kern="1200" cap="none" spc="0" normalizeH="0" baseline="0" noProof="0" dirty="0">
                <a:ln>
                  <a:noFill/>
                </a:ln>
                <a:solidFill>
                  <a:prstClr val="black"/>
                </a:solidFill>
                <a:effectLst/>
                <a:uLnTx/>
                <a:uFillTx/>
                <a:latin typeface="Calibri"/>
                <a:ea typeface="+mn-ea"/>
                <a:cs typeface="+mn-cs"/>
              </a:rPr>
              <a:t> (kN)</a:t>
            </a:r>
          </a:p>
        </p:txBody>
      </p:sp>
      <p:pic>
        <p:nvPicPr>
          <p:cNvPr id="3" name="Afbeelding 2"/>
          <p:cNvPicPr>
            <a:picLocks noChangeAspect="1"/>
          </p:cNvPicPr>
          <p:nvPr/>
        </p:nvPicPr>
        <p:blipFill>
          <a:blip r:embed="rId3">
            <a:clrChange>
              <a:clrFrom>
                <a:srgbClr val="000000"/>
              </a:clrFrom>
              <a:clrTo>
                <a:srgbClr val="000000">
                  <a:alpha val="0"/>
                </a:srgbClr>
              </a:clrTo>
            </a:clrChange>
          </a:blip>
          <a:stretch>
            <a:fillRect/>
          </a:stretch>
        </p:blipFill>
        <p:spPr>
          <a:xfrm>
            <a:off x="5865686" y="1808668"/>
            <a:ext cx="2954786" cy="4680000"/>
          </a:xfrm>
          <a:prstGeom prst="rect">
            <a:avLst/>
          </a:prstGeom>
        </p:spPr>
      </p:pic>
    </p:spTree>
    <p:extLst>
      <p:ext uri="{BB962C8B-B14F-4D97-AF65-F5344CB8AC3E}">
        <p14:creationId xmlns:p14="http://schemas.microsoft.com/office/powerpoint/2010/main" val="18466580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zh-CN" altLang="en-US" dirty="0"/>
              <a:t>有限元模型</a:t>
            </a:r>
            <a:endParaRPr lang="nl-BE" dirty="0"/>
          </a:p>
        </p:txBody>
      </p:sp>
      <p:sp>
        <p:nvSpPr>
          <p:cNvPr id="9" name="Tijdelijke aanduiding voor inhoud 8"/>
          <p:cNvSpPr>
            <a:spLocks noGrp="1"/>
          </p:cNvSpPr>
          <p:nvPr>
            <p:ph idx="1"/>
          </p:nvPr>
        </p:nvSpPr>
        <p:spPr/>
        <p:txBody>
          <a:bodyPr>
            <a:normAutofit/>
          </a:bodyPr>
          <a:lstStyle/>
          <a:p>
            <a:r>
              <a:rPr lang="zh-CN" altLang="en-US" sz="2400" dirty="0"/>
              <a:t>荷载</a:t>
            </a:r>
            <a:r>
              <a:rPr lang="nl-BE" altLang="zh-CN" sz="2400" dirty="0"/>
              <a:t>-</a:t>
            </a:r>
            <a:r>
              <a:rPr lang="zh-CN" altLang="en-US" sz="2400" dirty="0"/>
              <a:t>挠度曲线的计算如下</a:t>
            </a:r>
            <a:endParaRPr lang="nl-BE" altLang="zh-CN" sz="2400" dirty="0"/>
          </a:p>
          <a:p>
            <a:pPr lvl="1"/>
            <a:r>
              <a:rPr lang="zh-CN" altLang="en-US" sz="2000" dirty="0"/>
              <a:t>结果：不稳定现象</a:t>
            </a:r>
            <a:r>
              <a:rPr lang="nl-BE" altLang="zh-CN" sz="2000" dirty="0"/>
              <a:t> =&gt; </a:t>
            </a:r>
            <a:r>
              <a:rPr lang="zh-CN" altLang="en-US" sz="2000" dirty="0"/>
              <a:t>横向扭曲屈曲</a:t>
            </a:r>
            <a:endParaRPr lang="nl-BE" sz="20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垂直位移</a:t>
            </a:r>
            <a:r>
              <a:rPr kumimoji="0" lang="nl-BE" sz="1800" b="0" i="0" u="none" strike="noStrike" kern="1200" cap="none" spc="0" normalizeH="0" baseline="0" noProof="0" dirty="0">
                <a:ln>
                  <a:noFill/>
                </a:ln>
                <a:solidFill>
                  <a:prstClr val="black"/>
                </a:solidFill>
                <a:effectLst/>
                <a:uLnTx/>
                <a:uFillTx/>
                <a:latin typeface="Calibri"/>
                <a:ea typeface="+mn-ea"/>
                <a:cs typeface="+mn-cs"/>
              </a:rPr>
              <a: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全部荷载</a:t>
            </a:r>
            <a:r>
              <a:rPr kumimoji="0" lang="nl-BE" sz="1800" b="0" i="0" u="none" strike="noStrike" kern="1200" cap="none" spc="0" normalizeH="0" baseline="0" noProof="0" dirty="0">
                <a:ln>
                  <a:noFill/>
                </a:ln>
                <a:solidFill>
                  <a:prstClr val="black"/>
                </a:solidFill>
                <a:effectLst/>
                <a:uLnTx/>
                <a:uFillTx/>
                <a:latin typeface="Calibri"/>
                <a:ea typeface="+mn-ea"/>
                <a:cs typeface="+mn-cs"/>
              </a:rPr>
              <a:t> (kN)</a:t>
            </a:r>
          </a:p>
        </p:txBody>
      </p:sp>
      <p:pic>
        <p:nvPicPr>
          <p:cNvPr id="3" name="Afbeelding 2"/>
          <p:cNvPicPr>
            <a:picLocks noChangeAspect="1"/>
          </p:cNvPicPr>
          <p:nvPr/>
        </p:nvPicPr>
        <p:blipFill>
          <a:blip r:embed="rId3">
            <a:clrChange>
              <a:clrFrom>
                <a:srgbClr val="000000"/>
              </a:clrFrom>
              <a:clrTo>
                <a:srgbClr val="000000">
                  <a:alpha val="0"/>
                </a:srgbClr>
              </a:clrTo>
            </a:clrChange>
          </a:blip>
          <a:stretch>
            <a:fillRect/>
          </a:stretch>
        </p:blipFill>
        <p:spPr>
          <a:xfrm>
            <a:off x="5833445" y="1808668"/>
            <a:ext cx="2987027" cy="4680000"/>
          </a:xfrm>
          <a:prstGeom prst="rect">
            <a:avLst/>
          </a:prstGeom>
        </p:spPr>
      </p:pic>
    </p:spTree>
    <p:extLst>
      <p:ext uri="{BB962C8B-B14F-4D97-AF65-F5344CB8AC3E}">
        <p14:creationId xmlns:p14="http://schemas.microsoft.com/office/powerpoint/2010/main" val="7203799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zh-CN" altLang="en-US" dirty="0"/>
              <a:t>有限元模型</a:t>
            </a:r>
            <a:endParaRPr lang="nl-BE" dirty="0"/>
          </a:p>
        </p:txBody>
      </p:sp>
      <p:sp>
        <p:nvSpPr>
          <p:cNvPr id="9" name="Tijdelijke aanduiding voor inhoud 8"/>
          <p:cNvSpPr>
            <a:spLocks noGrp="1"/>
          </p:cNvSpPr>
          <p:nvPr>
            <p:ph idx="1"/>
          </p:nvPr>
        </p:nvSpPr>
        <p:spPr/>
        <p:txBody>
          <a:bodyPr>
            <a:normAutofit/>
          </a:bodyPr>
          <a:lstStyle/>
          <a:p>
            <a:r>
              <a:rPr lang="zh-CN" altLang="en-US" sz="2400" dirty="0"/>
              <a:t>荷载</a:t>
            </a:r>
            <a:r>
              <a:rPr lang="nl-BE" sz="2400" dirty="0"/>
              <a:t>-</a:t>
            </a:r>
            <a:r>
              <a:rPr lang="zh-CN" altLang="en-US" sz="2400" dirty="0"/>
              <a:t>挠度曲线的计算如下</a:t>
            </a:r>
            <a:endParaRPr lang="nl-BE" sz="2400" dirty="0"/>
          </a:p>
          <a:p>
            <a:pPr lvl="1"/>
            <a:r>
              <a:rPr lang="zh-CN" altLang="en-US" sz="2000" dirty="0"/>
              <a:t>结果：后屈曲行为</a:t>
            </a:r>
            <a:endParaRPr lang="nl-BE" sz="20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垂直位移</a:t>
            </a:r>
            <a:r>
              <a:rPr kumimoji="0" lang="nl-BE" sz="1800" b="0" i="0" u="none" strike="noStrike" kern="1200" cap="none" spc="0" normalizeH="0" baseline="0" noProof="0" dirty="0">
                <a:ln>
                  <a:noFill/>
                </a:ln>
                <a:solidFill>
                  <a:prstClr val="black"/>
                </a:solidFill>
                <a:effectLst/>
                <a:uLnTx/>
                <a:uFillTx/>
                <a:latin typeface="Calibri"/>
                <a:ea typeface="+mn-ea"/>
                <a:cs typeface="+mn-cs"/>
              </a:rPr>
              <a: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全部荷载</a:t>
            </a:r>
            <a:r>
              <a:rPr kumimoji="0" lang="nl-BE" sz="1800" b="0" i="0" u="none" strike="noStrike" kern="1200" cap="none" spc="0" normalizeH="0" baseline="0" noProof="0" dirty="0">
                <a:ln>
                  <a:noFill/>
                </a:ln>
                <a:solidFill>
                  <a:prstClr val="black"/>
                </a:solidFill>
                <a:effectLst/>
                <a:uLnTx/>
                <a:uFillTx/>
                <a:latin typeface="Calibri"/>
                <a:ea typeface="+mn-ea"/>
                <a:cs typeface="+mn-cs"/>
              </a:rPr>
              <a:t> (kN)</a:t>
            </a:r>
          </a:p>
        </p:txBody>
      </p:sp>
      <p:pic>
        <p:nvPicPr>
          <p:cNvPr id="3" name="Afbeelding 2"/>
          <p:cNvPicPr>
            <a:picLocks noChangeAspect="1"/>
          </p:cNvPicPr>
          <p:nvPr/>
        </p:nvPicPr>
        <p:blipFill>
          <a:blip r:embed="rId3">
            <a:clrChange>
              <a:clrFrom>
                <a:srgbClr val="000000"/>
              </a:clrFrom>
              <a:clrTo>
                <a:srgbClr val="000000">
                  <a:alpha val="0"/>
                </a:srgbClr>
              </a:clrTo>
            </a:clrChange>
          </a:blip>
          <a:stretch>
            <a:fillRect/>
          </a:stretch>
        </p:blipFill>
        <p:spPr>
          <a:xfrm>
            <a:off x="5897940" y="1808668"/>
            <a:ext cx="2922532" cy="4680000"/>
          </a:xfrm>
          <a:prstGeom prst="rect">
            <a:avLst/>
          </a:prstGeom>
        </p:spPr>
      </p:pic>
    </p:spTree>
    <p:extLst>
      <p:ext uri="{BB962C8B-B14F-4D97-AF65-F5344CB8AC3E}">
        <p14:creationId xmlns:p14="http://schemas.microsoft.com/office/powerpoint/2010/main" val="24014916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zh-CN" altLang="en-US" dirty="0"/>
              <a:t>有限元模型</a:t>
            </a:r>
            <a:endParaRPr lang="nl-BE" dirty="0"/>
          </a:p>
        </p:txBody>
      </p:sp>
      <p:sp>
        <p:nvSpPr>
          <p:cNvPr id="9" name="Tijdelijke aanduiding voor inhoud 8"/>
          <p:cNvSpPr>
            <a:spLocks noGrp="1"/>
          </p:cNvSpPr>
          <p:nvPr>
            <p:ph idx="1"/>
          </p:nvPr>
        </p:nvSpPr>
        <p:spPr/>
        <p:txBody>
          <a:bodyPr>
            <a:normAutofit/>
          </a:bodyPr>
          <a:lstStyle/>
          <a:p>
            <a:r>
              <a:rPr lang="zh-CN" altLang="en-US" sz="2400" dirty="0"/>
              <a:t>荷载</a:t>
            </a:r>
            <a:r>
              <a:rPr lang="nl-BE" altLang="zh-CN" sz="2400" dirty="0"/>
              <a:t>-</a:t>
            </a:r>
            <a:r>
              <a:rPr lang="zh-CN" altLang="en-US" sz="2400" dirty="0"/>
              <a:t>挠度曲线的计算如下</a:t>
            </a:r>
            <a:endParaRPr lang="nl-BE" altLang="zh-CN" sz="2400" dirty="0"/>
          </a:p>
          <a:p>
            <a:pPr lvl="1"/>
            <a:r>
              <a:rPr lang="zh-CN" altLang="en-US" sz="2000" dirty="0"/>
              <a:t>结果：后屈曲行为</a:t>
            </a:r>
            <a:endParaRPr lang="nl-BE" altLang="zh-CN" sz="20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垂直位移</a:t>
            </a:r>
            <a:r>
              <a:rPr kumimoji="0" lang="nl-BE"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全部荷载</a:t>
            </a:r>
            <a:r>
              <a:rPr kumimoji="0" lang="nl-BE"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 (kN)</a:t>
            </a:r>
          </a:p>
        </p:txBody>
      </p:sp>
      <p:pic>
        <p:nvPicPr>
          <p:cNvPr id="3" name="Afbeelding 2"/>
          <p:cNvPicPr>
            <a:picLocks noChangeAspect="1"/>
          </p:cNvPicPr>
          <p:nvPr/>
        </p:nvPicPr>
        <p:blipFill>
          <a:blip r:embed="rId3">
            <a:clrChange>
              <a:clrFrom>
                <a:srgbClr val="000000"/>
              </a:clrFrom>
              <a:clrTo>
                <a:srgbClr val="000000">
                  <a:alpha val="0"/>
                </a:srgbClr>
              </a:clrTo>
            </a:clrChange>
          </a:blip>
          <a:stretch>
            <a:fillRect/>
          </a:stretch>
        </p:blipFill>
        <p:spPr>
          <a:xfrm>
            <a:off x="5824071" y="1806704"/>
            <a:ext cx="2996401" cy="4680000"/>
          </a:xfrm>
          <a:prstGeom prst="rect">
            <a:avLst/>
          </a:prstGeom>
        </p:spPr>
      </p:pic>
    </p:spTree>
    <p:extLst>
      <p:ext uri="{BB962C8B-B14F-4D97-AF65-F5344CB8AC3E}">
        <p14:creationId xmlns:p14="http://schemas.microsoft.com/office/powerpoint/2010/main" val="39095454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dirty="0">
                <a:cs typeface="Browallia New" panose="020B0604020202020204" pitchFamily="34" charset="-34"/>
              </a:rPr>
              <a:t>有限元模型</a:t>
            </a:r>
            <a:endParaRPr lang="fr-FR" dirty="0">
              <a:cs typeface="Browallia New" panose="020B0604020202020204" pitchFamily="34" charset="-34"/>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Browallia New" panose="020B06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Browallia New" panose="020B0604020202020204" pitchFamily="34" charset="-34"/>
            </a:endParaRPr>
          </a:p>
        </p:txBody>
      </p:sp>
      <p:grpSp>
        <p:nvGrpSpPr>
          <p:cNvPr id="9" name="Groep 8"/>
          <p:cNvGrpSpPr/>
          <p:nvPr/>
        </p:nvGrpSpPr>
        <p:grpSpPr>
          <a:xfrm>
            <a:off x="7084997" y="3955148"/>
            <a:ext cx="1852941" cy="712039"/>
            <a:chOff x="7084996" y="2807594"/>
            <a:chExt cx="1852941" cy="712039"/>
          </a:xfrm>
        </p:grpSpPr>
        <mc:AlternateContent xmlns:mc="http://schemas.openxmlformats.org/markup-compatibility/2006" xmlns:a14="http://schemas.microsoft.com/office/drawing/2010/main">
          <mc:Choice Requires="a14">
            <p:sp>
              <p:nvSpPr>
                <p:cNvPr id="7" name="Tekstvak 6"/>
                <p:cNvSpPr txBox="1"/>
                <p:nvPr/>
              </p:nvSpPr>
              <p:spPr>
                <a:xfrm>
                  <a:off x="7122788" y="3230451"/>
                  <a:ext cx="1402563" cy="28918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e>
                        <m:sub>
                          <m: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𝒃</m:t>
                          </m:r>
                          <m: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𝑹𝒅</m:t>
                          </m:r>
                        </m:sub>
                      </m:sSub>
                    </m:oMath>
                  </a14:m>
                  <a:r>
                    <a:rPr kumimoji="0" lang="nl-BE"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Browallia New" panose="020B0604020202020204" pitchFamily="34" charset="-34"/>
                    </a:rPr>
                    <a:t>=99 </a:t>
                  </a:r>
                  <a:r>
                    <a:rPr kumimoji="0" lang="nl-BE" sz="1800" b="1"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Browallia New" panose="020B0604020202020204" pitchFamily="34" charset="-34"/>
                    </a:rPr>
                    <a:t>kNm</a:t>
                  </a:r>
                  <a:endParaRPr kumimoji="0" lang="nl-BE"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Browallia New" panose="020B0604020202020204" pitchFamily="34" charset="-34"/>
                  </a:endParaRPr>
                </a:p>
              </p:txBody>
            </p:sp>
          </mc:Choice>
          <mc:Fallback xmlns="">
            <p:sp>
              <p:nvSpPr>
                <p:cNvPr id="7" name="Tekstvak 6"/>
                <p:cNvSpPr txBox="1">
                  <a:spLocks noRot="1" noChangeAspect="1" noMove="1" noResize="1" noEditPoints="1" noAdjustHandles="1" noChangeArrowheads="1" noChangeShapeType="1" noTextEdit="1"/>
                </p:cNvSpPr>
                <p:nvPr/>
              </p:nvSpPr>
              <p:spPr>
                <a:xfrm>
                  <a:off x="7122788" y="3230451"/>
                  <a:ext cx="1402563" cy="289182"/>
                </a:xfrm>
                <a:prstGeom prst="rect">
                  <a:avLst/>
                </a:prstGeom>
                <a:blipFill>
                  <a:blip r:embed="rId2"/>
                  <a:stretch>
                    <a:fillRect l="-5628" t="-33333" r="-10390" b="-37500"/>
                  </a:stretch>
                </a:blipFill>
              </p:spPr>
              <p:txBody>
                <a:bodyPr/>
                <a:lstStyle/>
                <a:p>
                  <a:r>
                    <a:rPr lang="en-GB">
                      <a:noFill/>
                    </a:rPr>
                    <a:t> </a:t>
                  </a:r>
                </a:p>
              </p:txBody>
            </p:sp>
          </mc:Fallback>
        </mc:AlternateContent>
        <p:sp>
          <p:nvSpPr>
            <p:cNvPr id="8" name="Tekstvak 7"/>
            <p:cNvSpPr txBox="1"/>
            <p:nvPr/>
          </p:nvSpPr>
          <p:spPr>
            <a:xfrm>
              <a:off x="7084996" y="2807594"/>
              <a:ext cx="18529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Browallia New" panose="020B0604020202020204" pitchFamily="34" charset="-34"/>
                </a:rPr>
                <a:t>欧洲规范</a:t>
              </a:r>
              <a:r>
                <a:rPr kumimoji="0" lang="nl-BE"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Browallia New" panose="020B0604020202020204" pitchFamily="34" charset="-34"/>
                </a:rPr>
                <a:t>3-1-4</a:t>
              </a:r>
            </a:p>
          </p:txBody>
        </p:sp>
      </p:grpSp>
      <p:graphicFrame>
        <p:nvGraphicFramePr>
          <p:cNvPr id="11" name="Grafiek 10"/>
          <p:cNvGraphicFramePr>
            <a:graphicFrameLocks noGrp="1"/>
          </p:cNvGraphicFramePr>
          <p:nvPr/>
        </p:nvGraphicFramePr>
        <p:xfrm>
          <a:off x="457200" y="1296536"/>
          <a:ext cx="6776113" cy="5228807"/>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ep 13"/>
          <p:cNvGrpSpPr/>
          <p:nvPr/>
        </p:nvGrpSpPr>
        <p:grpSpPr>
          <a:xfrm>
            <a:off x="7084997" y="1676692"/>
            <a:ext cx="1762047" cy="876718"/>
            <a:chOff x="7039528" y="569539"/>
            <a:chExt cx="1762047" cy="876718"/>
          </a:xfrm>
        </p:grpSpPr>
        <mc:AlternateContent xmlns:mc="http://schemas.openxmlformats.org/markup-compatibility/2006" xmlns:a14="http://schemas.microsoft.com/office/drawing/2010/main">
          <mc:Choice Requires="a14">
            <p:sp>
              <p:nvSpPr>
                <p:cNvPr id="15" name="Tekstvak 14"/>
                <p:cNvSpPr txBox="1"/>
                <p:nvPr/>
              </p:nvSpPr>
              <p:spPr>
                <a:xfrm>
                  <a:off x="7066100" y="569539"/>
                  <a:ext cx="152759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18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ctrlPr>
                        </m:sSubPr>
                        <m:e>
                          <m:r>
                            <a:rPr kumimoji="0" lang="nl-BE" sz="18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t>𝑴</m:t>
                          </m:r>
                        </m:e>
                        <m:sub>
                          <m:r>
                            <a:rPr kumimoji="0" lang="nl-BE" sz="18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t>𝑭𝑬𝑴</m:t>
                          </m:r>
                        </m:sub>
                      </m:sSub>
                    </m:oMath>
                  </a14:m>
                  <a:r>
                    <a:rPr kumimoji="0" lang="nl-BE" sz="18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Browallia New" panose="020B0604020202020204" pitchFamily="34" charset="-34"/>
                    </a:rPr>
                    <a:t>=231 </a:t>
                  </a:r>
                  <a:r>
                    <a:rPr kumimoji="0" lang="nl-BE" sz="1800" b="1" i="0" u="none" strike="noStrike" kern="1200" cap="none" spc="0" normalizeH="0" baseline="0" noProof="0" dirty="0" err="1">
                      <a:ln>
                        <a:noFill/>
                      </a:ln>
                      <a:solidFill>
                        <a:srgbClr val="1E27AC"/>
                      </a:solidFill>
                      <a:effectLst/>
                      <a:uLnTx/>
                      <a:uFillTx/>
                      <a:latin typeface="SimSun" panose="02010600030101010101" pitchFamily="2" charset="-122"/>
                      <a:ea typeface="SimSun" panose="02010600030101010101" pitchFamily="2" charset="-122"/>
                      <a:cs typeface="Browallia New" panose="020B0604020202020204" pitchFamily="34" charset="-34"/>
                    </a:rPr>
                    <a:t>kNm</a:t>
                  </a:r>
                  <a:endParaRPr kumimoji="0" lang="nl-BE" sz="18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Browallia New" panose="020B0604020202020204" pitchFamily="34" charset="-34"/>
                  </a:endParaRPr>
                </a:p>
              </p:txBody>
            </p:sp>
          </mc:Choice>
          <mc:Fallback xmlns="">
            <p:sp>
              <p:nvSpPr>
                <p:cNvPr id="15" name="Tekstvak 14"/>
                <p:cNvSpPr txBox="1">
                  <a:spLocks noRot="1" noChangeAspect="1" noMove="1" noResize="1" noEditPoints="1" noAdjustHandles="1" noChangeArrowheads="1" noChangeShapeType="1" noTextEdit="1"/>
                </p:cNvSpPr>
                <p:nvPr/>
              </p:nvSpPr>
              <p:spPr>
                <a:xfrm>
                  <a:off x="7066100" y="569539"/>
                  <a:ext cx="1527598" cy="276999"/>
                </a:xfrm>
                <a:prstGeom prst="rect">
                  <a:avLst/>
                </a:prstGeom>
                <a:blipFill>
                  <a:blip r:embed="rId4"/>
                  <a:stretch>
                    <a:fillRect l="-5600" t="-33333" r="-9600" b="-48889"/>
                  </a:stretch>
                </a:blipFill>
              </p:spPr>
              <p:txBody>
                <a:bodyPr/>
                <a:lstStyle/>
                <a:p>
                  <a:r>
                    <a:rPr lang="en-GB">
                      <a:noFill/>
                    </a:rPr>
                    <a:t> </a:t>
                  </a:r>
                </a:p>
              </p:txBody>
            </p:sp>
          </mc:Fallback>
        </mc:AlternateContent>
        <p:sp>
          <p:nvSpPr>
            <p:cNvPr id="16" name="Tekstvak 15"/>
            <p:cNvSpPr txBox="1"/>
            <p:nvPr/>
          </p:nvSpPr>
          <p:spPr>
            <a:xfrm>
              <a:off x="7039528" y="861482"/>
              <a:ext cx="17620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Browallia New" panose="020B0604020202020204" pitchFamily="34" charset="-34"/>
                </a:rPr>
                <a:t>欧洲规范</a:t>
              </a:r>
              <a:r>
                <a:rPr kumimoji="0" lang="nl-BE" sz="16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Browallia New" panose="020B0604020202020204" pitchFamily="34" charset="-34"/>
                </a:rPr>
                <a:t>3-1-4 </a:t>
              </a:r>
              <a:r>
                <a:rPr kumimoji="0" lang="zh-CN" altLang="en-US" sz="16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Browallia New" panose="020B0604020202020204" pitchFamily="34" charset="-34"/>
                </a:rPr>
                <a:t>材料模型</a:t>
              </a:r>
              <a:endParaRPr kumimoji="0" lang="nl-BE" sz="16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Browallia New" panose="020B0604020202020204" pitchFamily="34" charset="-34"/>
              </a:endParaRPr>
            </a:p>
          </p:txBody>
        </p:sp>
      </p:grpSp>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Browallia New" panose="020B0604020202020204" pitchFamily="34" charset="-34"/>
              </a:rPr>
              <a:t>垂直尾翼</a:t>
            </a: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Browallia New" panose="020B0604020202020204" pitchFamily="34" charset="-34"/>
              </a:rPr>
              <a:t> (mm)</a:t>
            </a:r>
          </a:p>
        </p:txBody>
      </p:sp>
      <p:sp>
        <p:nvSpPr>
          <p:cNvPr id="13" name="Tekstvak 12"/>
          <p:cNvSpPr txBox="1"/>
          <p:nvPr/>
        </p:nvSpPr>
        <p:spPr>
          <a:xfrm rot="16200000">
            <a:off x="-662068" y="3579915"/>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Browallia New" panose="020B0604020202020204" pitchFamily="34" charset="-34"/>
              </a:rPr>
              <a:t>力矩</a:t>
            </a: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Browallia New" panose="020B0604020202020204" pitchFamily="34" charset="-34"/>
              </a:rPr>
              <a:t>(kNm)</a:t>
            </a:r>
          </a:p>
        </p:txBody>
      </p:sp>
    </p:spTree>
    <p:extLst>
      <p:ext uri="{BB962C8B-B14F-4D97-AF65-F5344CB8AC3E}">
        <p14:creationId xmlns:p14="http://schemas.microsoft.com/office/powerpoint/2010/main" val="1424483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7"/>
            <a:ext cx="7772400" cy="1008112"/>
          </a:xfrm>
        </p:spPr>
        <p:txBody>
          <a:bodyPr>
            <a:normAutofit/>
          </a:bodyPr>
          <a:lstStyle/>
          <a:p>
            <a:r>
              <a:rPr lang="zh-CN" altLang="en-US" sz="2800" dirty="0"/>
              <a:t>普罗格勒索码头（</a:t>
            </a:r>
            <a:r>
              <a:rPr lang="en-US" sz="2800" dirty="0"/>
              <a:t>3/3</a:t>
            </a:r>
            <a:r>
              <a:rPr lang="zh-CN" altLang="en-US" sz="2800" dirty="0"/>
              <a:t>）</a:t>
            </a:r>
            <a:endParaRPr lang="fr-FR" sz="2800" dirty="0"/>
          </a:p>
        </p:txBody>
      </p:sp>
      <p:sp>
        <p:nvSpPr>
          <p:cNvPr id="6" name="Title 1"/>
          <p:cNvSpPr txBox="1">
            <a:spLocks/>
          </p:cNvSpPr>
          <p:nvPr/>
        </p:nvSpPr>
        <p:spPr>
          <a:xfrm>
            <a:off x="6228184" y="116632"/>
            <a:ext cx="2647865" cy="1592906"/>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latin typeface="SimSun" panose="02010600030101010101" pitchFamily="2" charset="-122"/>
                <a:ea typeface="SimSun" panose="02010600030101010101" pitchFamily="2" charset="-122"/>
              </a:rPr>
              <a:t>用不锈钢建设可持续性的土木工程</a:t>
            </a:r>
            <a:endParaRPr lang="fr-BE" dirty="0">
              <a:latin typeface="SimSun" panose="02010600030101010101" pitchFamily="2" charset="-122"/>
              <a:ea typeface="SimSun" panose="02010600030101010101" pitchFamily="2" charset="-122"/>
            </a:endParaRPr>
          </a:p>
        </p:txBody>
      </p:sp>
      <p:sp>
        <p:nvSpPr>
          <p:cNvPr id="7" name="Text Placeholder 6"/>
          <p:cNvSpPr txBox="1">
            <a:spLocks/>
          </p:cNvSpPr>
          <p:nvPr/>
        </p:nvSpPr>
        <p:spPr>
          <a:xfrm>
            <a:off x="1852127" y="4779096"/>
            <a:ext cx="5486400" cy="810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zh-CN" altLang="en-US" sz="1800" dirty="0">
                <a:latin typeface="SimSun" panose="02010600030101010101" pitchFamily="2" charset="-122"/>
                <a:ea typeface="SimSun" panose="02010600030101010101" pitchFamily="2" charset="-122"/>
              </a:rPr>
              <a:t>自此之后，就不需维护，并保持原装。</a:t>
            </a:r>
            <a:endParaRPr lang="fr-BE" sz="1800" dirty="0">
              <a:latin typeface="SimSun" panose="02010600030101010101" pitchFamily="2" charset="-122"/>
              <a:ea typeface="SimSun" panose="02010600030101010101" pitchFamily="2" charset="-122"/>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16100" y="2449513"/>
            <a:ext cx="55118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0712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dirty="0"/>
              <a:t>有限元模型</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pSp>
        <p:nvGrpSpPr>
          <p:cNvPr id="9" name="Groep 8"/>
          <p:cNvGrpSpPr/>
          <p:nvPr/>
        </p:nvGrpSpPr>
        <p:grpSpPr>
          <a:xfrm>
            <a:off x="7084997" y="4354214"/>
            <a:ext cx="1852941" cy="712039"/>
            <a:chOff x="7084996" y="2807594"/>
            <a:chExt cx="1852941" cy="712039"/>
          </a:xfrm>
        </p:grpSpPr>
        <mc:AlternateContent xmlns:mc="http://schemas.openxmlformats.org/markup-compatibility/2006" xmlns:a14="http://schemas.microsoft.com/office/drawing/2010/main">
          <mc:Choice Requires="a14">
            <p:sp>
              <p:nvSpPr>
                <p:cNvPr id="7" name="Tekstvak 6"/>
                <p:cNvSpPr txBox="1"/>
                <p:nvPr/>
              </p:nvSpPr>
              <p:spPr>
                <a:xfrm>
                  <a:off x="7122788" y="3230451"/>
                  <a:ext cx="1402563" cy="28918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e>
                        <m:sub>
                          <m: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𝒃</m:t>
                          </m:r>
                          <m: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nl-BE"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𝑹𝒅</m:t>
                          </m:r>
                        </m:sub>
                      </m:sSub>
                    </m:oMath>
                  </a14:m>
                  <a:r>
                    <a:rPr kumimoji="0" lang="nl-BE"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=99 </a:t>
                  </a:r>
                  <a:r>
                    <a:rPr kumimoji="0" lang="nl-BE" sz="1800" b="1"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kNm</a:t>
                  </a:r>
                  <a:endParaRPr kumimoji="0" lang="nl-BE"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mc:Choice>
          <mc:Fallback xmlns="">
            <p:sp>
              <p:nvSpPr>
                <p:cNvPr id="7" name="Tekstvak 6"/>
                <p:cNvSpPr txBox="1">
                  <a:spLocks noRot="1" noChangeAspect="1" noMove="1" noResize="1" noEditPoints="1" noAdjustHandles="1" noChangeArrowheads="1" noChangeShapeType="1" noTextEdit="1"/>
                </p:cNvSpPr>
                <p:nvPr/>
              </p:nvSpPr>
              <p:spPr>
                <a:xfrm>
                  <a:off x="7122788" y="3230451"/>
                  <a:ext cx="1402563" cy="289182"/>
                </a:xfrm>
                <a:prstGeom prst="rect">
                  <a:avLst/>
                </a:prstGeom>
                <a:blipFill>
                  <a:blip r:embed="rId2"/>
                  <a:stretch>
                    <a:fillRect l="-5628" t="-34043" r="-10390" b="-38298"/>
                  </a:stretch>
                </a:blipFill>
              </p:spPr>
              <p:txBody>
                <a:bodyPr/>
                <a:lstStyle/>
                <a:p>
                  <a:r>
                    <a:rPr lang="en-GB">
                      <a:noFill/>
                    </a:rPr>
                    <a:t> </a:t>
                  </a:r>
                </a:p>
              </p:txBody>
            </p:sp>
          </mc:Fallback>
        </mc:AlternateContent>
        <p:sp>
          <p:nvSpPr>
            <p:cNvPr id="8" name="Tekstvak 7"/>
            <p:cNvSpPr txBox="1"/>
            <p:nvPr/>
          </p:nvSpPr>
          <p:spPr>
            <a:xfrm>
              <a:off x="7084996" y="2807594"/>
              <a:ext cx="18529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欧洲规范</a:t>
              </a:r>
              <a:r>
                <a:rPr kumimoji="0" lang="nl-BE"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3-1-4</a:t>
              </a:r>
            </a:p>
          </p:txBody>
        </p:sp>
      </p:grpSp>
      <p:graphicFrame>
        <p:nvGraphicFramePr>
          <p:cNvPr id="11" name="Grafiek 10"/>
          <p:cNvGraphicFramePr>
            <a:graphicFrameLocks noGrp="1"/>
          </p:cNvGraphicFramePr>
          <p:nvPr/>
        </p:nvGraphicFramePr>
        <p:xfrm>
          <a:off x="457200" y="1296536"/>
          <a:ext cx="6776113" cy="5228807"/>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ep 12"/>
          <p:cNvGrpSpPr/>
          <p:nvPr/>
        </p:nvGrpSpPr>
        <p:grpSpPr>
          <a:xfrm>
            <a:off x="7058425" y="896886"/>
            <a:ext cx="1762047" cy="1107335"/>
            <a:chOff x="7058425" y="896886"/>
            <a:chExt cx="1762047" cy="1107335"/>
          </a:xfrm>
        </p:grpSpPr>
        <mc:AlternateContent xmlns:mc="http://schemas.openxmlformats.org/markup-compatibility/2006" xmlns:a14="http://schemas.microsoft.com/office/drawing/2010/main">
          <mc:Choice Requires="a14">
            <p:sp>
              <p:nvSpPr>
                <p:cNvPr id="6" name="Tekstvak 5"/>
                <p:cNvSpPr txBox="1"/>
                <p:nvPr/>
              </p:nvSpPr>
              <p:spPr>
                <a:xfrm>
                  <a:off x="7084997" y="1727222"/>
                  <a:ext cx="152759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1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nl-BE" sz="1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𝑴</m:t>
                          </m:r>
                        </m:e>
                        <m:sub>
                          <m:r>
                            <a:rPr kumimoji="0" lang="nl-BE" sz="1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𝑭𝑬𝑴</m:t>
                          </m:r>
                        </m:sub>
                      </m:sSub>
                    </m:oMath>
                  </a14:m>
                  <a:r>
                    <a:rPr kumimoji="0" lang="nl-BE" sz="1800" b="1" i="0" u="none" strike="noStrike" kern="1200" cap="none" spc="0" normalizeH="0" baseline="0" noProof="0" dirty="0">
                      <a:ln>
                        <a:noFill/>
                      </a:ln>
                      <a:solidFill>
                        <a:srgbClr val="C00000"/>
                      </a:solidFill>
                      <a:effectLst/>
                      <a:uLnTx/>
                      <a:uFillTx/>
                      <a:latin typeface="SimSun" panose="02010600030101010101" pitchFamily="2" charset="-122"/>
                      <a:ea typeface="SimSun" panose="02010600030101010101" pitchFamily="2" charset="-122"/>
                      <a:cs typeface="+mn-cs"/>
                    </a:rPr>
                    <a:t>=270 </a:t>
                  </a:r>
                  <a:r>
                    <a:rPr kumimoji="0" lang="nl-BE" sz="1800" b="1" i="0" u="none" strike="noStrike" kern="1200" cap="none" spc="0" normalizeH="0" baseline="0" noProof="0" dirty="0" err="1">
                      <a:ln>
                        <a:noFill/>
                      </a:ln>
                      <a:solidFill>
                        <a:srgbClr val="C00000"/>
                      </a:solidFill>
                      <a:effectLst/>
                      <a:uLnTx/>
                      <a:uFillTx/>
                      <a:latin typeface="SimSun" panose="02010600030101010101" pitchFamily="2" charset="-122"/>
                      <a:ea typeface="SimSun" panose="02010600030101010101" pitchFamily="2" charset="-122"/>
                      <a:cs typeface="+mn-cs"/>
                    </a:rPr>
                    <a:t>kNm</a:t>
                  </a:r>
                  <a:endParaRPr kumimoji="0" lang="nl-BE" sz="1800" b="1" i="0" u="none" strike="noStrike" kern="1200" cap="none" spc="0" normalizeH="0" baseline="0" noProof="0" dirty="0">
                    <a:ln>
                      <a:noFill/>
                    </a:ln>
                    <a:solidFill>
                      <a:srgbClr val="C00000"/>
                    </a:solidFill>
                    <a:effectLst/>
                    <a:uLnTx/>
                    <a:uFillTx/>
                    <a:latin typeface="SimSun" panose="02010600030101010101" pitchFamily="2" charset="-122"/>
                    <a:ea typeface="SimSun" panose="02010600030101010101" pitchFamily="2" charset="-122"/>
                    <a:cs typeface="+mn-cs"/>
                  </a:endParaRPr>
                </a:p>
              </p:txBody>
            </p:sp>
          </mc:Choice>
          <mc:Fallback xmlns="">
            <p:sp>
              <p:nvSpPr>
                <p:cNvPr id="6" name="Tekstvak 5"/>
                <p:cNvSpPr txBox="1">
                  <a:spLocks noRot="1" noChangeAspect="1" noMove="1" noResize="1" noEditPoints="1" noAdjustHandles="1" noChangeArrowheads="1" noChangeShapeType="1" noTextEdit="1"/>
                </p:cNvSpPr>
                <p:nvPr/>
              </p:nvSpPr>
              <p:spPr>
                <a:xfrm>
                  <a:off x="7084997" y="1727222"/>
                  <a:ext cx="1527598" cy="276999"/>
                </a:xfrm>
                <a:prstGeom prst="rect">
                  <a:avLst/>
                </a:prstGeom>
                <a:blipFill>
                  <a:blip r:embed="rId4"/>
                  <a:stretch>
                    <a:fillRect l="-5179" t="-32609" r="-9562" b="-45652"/>
                  </a:stretch>
                </a:blipFill>
              </p:spPr>
              <p:txBody>
                <a:bodyPr/>
                <a:lstStyle/>
                <a:p>
                  <a:r>
                    <a:rPr lang="en-GB">
                      <a:noFill/>
                    </a:rPr>
                    <a:t> </a:t>
                  </a:r>
                </a:p>
              </p:txBody>
            </p:sp>
          </mc:Fallback>
        </mc:AlternateContent>
        <p:sp>
          <p:nvSpPr>
            <p:cNvPr id="12" name="Tekstvak 11"/>
            <p:cNvSpPr txBox="1"/>
            <p:nvPr/>
          </p:nvSpPr>
          <p:spPr>
            <a:xfrm>
              <a:off x="7058425" y="896886"/>
              <a:ext cx="17620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C00000"/>
                  </a:solidFill>
                  <a:effectLst/>
                  <a:uLnTx/>
                  <a:uFillTx/>
                  <a:latin typeface="SimSun" panose="02010600030101010101" pitchFamily="2" charset="-122"/>
                  <a:ea typeface="SimSun" panose="02010600030101010101" pitchFamily="2" charset="-122"/>
                  <a:cs typeface="+mn-cs"/>
                </a:rPr>
                <a:t>测量的材料参数</a:t>
              </a:r>
              <a:endParaRPr kumimoji="0" lang="nl-BE" sz="1600" b="1" i="0" u="none" strike="noStrike" kern="1200" cap="none" spc="0" normalizeH="0" baseline="0" noProof="0" dirty="0">
                <a:ln>
                  <a:noFill/>
                </a:ln>
                <a:solidFill>
                  <a:srgbClr val="C00000"/>
                </a:solidFill>
                <a:effectLst/>
                <a:uLnTx/>
                <a:uFillTx/>
                <a:latin typeface="SimSun" panose="02010600030101010101" pitchFamily="2" charset="-122"/>
                <a:ea typeface="SimSun" panose="02010600030101010101" pitchFamily="2" charset="-122"/>
                <a:cs typeface="+mn-cs"/>
              </a:endParaRPr>
            </a:p>
          </p:txBody>
        </p:sp>
      </p:grpSp>
      <p:grpSp>
        <p:nvGrpSpPr>
          <p:cNvPr id="14" name="Groep 13"/>
          <p:cNvGrpSpPr/>
          <p:nvPr/>
        </p:nvGrpSpPr>
        <p:grpSpPr>
          <a:xfrm>
            <a:off x="7084997" y="2386533"/>
            <a:ext cx="1762047" cy="876718"/>
            <a:chOff x="7039528" y="569539"/>
            <a:chExt cx="1762047" cy="876718"/>
          </a:xfrm>
        </p:grpSpPr>
        <mc:AlternateContent xmlns:mc="http://schemas.openxmlformats.org/markup-compatibility/2006" xmlns:a14="http://schemas.microsoft.com/office/drawing/2010/main">
          <mc:Choice Requires="a14">
            <p:sp>
              <p:nvSpPr>
                <p:cNvPr id="15" name="Tekstvak 14"/>
                <p:cNvSpPr txBox="1"/>
                <p:nvPr/>
              </p:nvSpPr>
              <p:spPr>
                <a:xfrm>
                  <a:off x="7066100" y="569539"/>
                  <a:ext cx="152759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18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ctrlPr>
                        </m:sSubPr>
                        <m:e>
                          <m:r>
                            <a:rPr kumimoji="0" lang="nl-BE" sz="18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t>𝑴</m:t>
                          </m:r>
                        </m:e>
                        <m:sub>
                          <m:r>
                            <a:rPr kumimoji="0" lang="nl-BE" sz="18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t>𝑭𝑬𝑴</m:t>
                          </m:r>
                        </m:sub>
                      </m:sSub>
                    </m:oMath>
                  </a14:m>
                  <a:r>
                    <a:rPr kumimoji="0" lang="nl-BE" sz="18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mn-cs"/>
                    </a:rPr>
                    <a:t>=231 </a:t>
                  </a:r>
                  <a:r>
                    <a:rPr kumimoji="0" lang="nl-BE" sz="1800" b="1" i="0" u="none" strike="noStrike" kern="1200" cap="none" spc="0" normalizeH="0" baseline="0" noProof="0" dirty="0" err="1">
                      <a:ln>
                        <a:noFill/>
                      </a:ln>
                      <a:solidFill>
                        <a:srgbClr val="1E27AC"/>
                      </a:solidFill>
                      <a:effectLst/>
                      <a:uLnTx/>
                      <a:uFillTx/>
                      <a:latin typeface="SimSun" panose="02010600030101010101" pitchFamily="2" charset="-122"/>
                      <a:ea typeface="SimSun" panose="02010600030101010101" pitchFamily="2" charset="-122"/>
                      <a:cs typeface="+mn-cs"/>
                    </a:rPr>
                    <a:t>kNm</a:t>
                  </a:r>
                  <a:endParaRPr kumimoji="0" lang="nl-BE" sz="18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mn-cs"/>
                  </a:endParaRPr>
                </a:p>
              </p:txBody>
            </p:sp>
          </mc:Choice>
          <mc:Fallback xmlns="">
            <p:sp>
              <p:nvSpPr>
                <p:cNvPr id="15" name="Tekstvak 14"/>
                <p:cNvSpPr txBox="1">
                  <a:spLocks noRot="1" noChangeAspect="1" noMove="1" noResize="1" noEditPoints="1" noAdjustHandles="1" noChangeArrowheads="1" noChangeShapeType="1" noTextEdit="1"/>
                </p:cNvSpPr>
                <p:nvPr/>
              </p:nvSpPr>
              <p:spPr>
                <a:xfrm>
                  <a:off x="7066100" y="569539"/>
                  <a:ext cx="1527598" cy="276999"/>
                </a:xfrm>
                <a:prstGeom prst="rect">
                  <a:avLst/>
                </a:prstGeom>
                <a:blipFill>
                  <a:blip r:embed="rId5"/>
                  <a:stretch>
                    <a:fillRect l="-5600" t="-32609" r="-9600" b="-45652"/>
                  </a:stretch>
                </a:blipFill>
              </p:spPr>
              <p:txBody>
                <a:bodyPr/>
                <a:lstStyle/>
                <a:p>
                  <a:r>
                    <a:rPr lang="en-GB">
                      <a:noFill/>
                    </a:rPr>
                    <a:t> </a:t>
                  </a:r>
                </a:p>
              </p:txBody>
            </p:sp>
          </mc:Fallback>
        </mc:AlternateContent>
        <p:sp>
          <p:nvSpPr>
            <p:cNvPr id="16" name="Tekstvak 15"/>
            <p:cNvSpPr txBox="1"/>
            <p:nvPr/>
          </p:nvSpPr>
          <p:spPr>
            <a:xfrm>
              <a:off x="7039528" y="861482"/>
              <a:ext cx="17620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mn-cs"/>
                </a:rPr>
                <a:t>欧洲规范</a:t>
              </a:r>
              <a:r>
                <a:rPr kumimoji="0" lang="nl-BE" sz="16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mn-cs"/>
                </a:rPr>
                <a:t>3-1-4 </a:t>
              </a:r>
              <a:r>
                <a:rPr kumimoji="0" lang="zh-CN" altLang="en-US" sz="16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mn-cs"/>
                </a:rPr>
                <a:t>材料模型</a:t>
              </a:r>
              <a:endParaRPr kumimoji="0" lang="nl-BE" sz="1600" b="1" i="0" u="none" strike="noStrike" kern="1200" cap="none" spc="0" normalizeH="0" baseline="0" noProof="0" dirty="0">
                <a:ln>
                  <a:noFill/>
                </a:ln>
                <a:solidFill>
                  <a:srgbClr val="1E27AC"/>
                </a:solidFill>
                <a:effectLst/>
                <a:uLnTx/>
                <a:uFillTx/>
                <a:latin typeface="SimSun" panose="02010600030101010101" pitchFamily="2" charset="-122"/>
                <a:ea typeface="SimSun" panose="02010600030101010101" pitchFamily="2" charset="-122"/>
                <a:cs typeface="+mn-cs"/>
              </a:endParaRPr>
            </a:p>
          </p:txBody>
        </p:sp>
      </p:grpSp>
      <p:sp>
        <p:nvSpPr>
          <p:cNvPr id="17" name="Tekstvak 16"/>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垂直位移</a:t>
            </a: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(mm)</a:t>
            </a:r>
          </a:p>
        </p:txBody>
      </p:sp>
      <p:sp>
        <p:nvSpPr>
          <p:cNvPr id="18" name="Tekstvak 17"/>
          <p:cNvSpPr txBox="1"/>
          <p:nvPr/>
        </p:nvSpPr>
        <p:spPr>
          <a:xfrm rot="16200000">
            <a:off x="-662068" y="3579915"/>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力矩</a:t>
            </a: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(kNm)</a:t>
            </a:r>
          </a:p>
        </p:txBody>
      </p:sp>
    </p:spTree>
    <p:extLst>
      <p:ext uri="{BB962C8B-B14F-4D97-AF65-F5344CB8AC3E}">
        <p14:creationId xmlns:p14="http://schemas.microsoft.com/office/powerpoint/2010/main" val="19797712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zh-CN" altLang="en-US" dirty="0"/>
              <a:t>第</a:t>
            </a:r>
            <a:r>
              <a:rPr lang="fr-FR" dirty="0"/>
              <a:t>5</a:t>
            </a:r>
            <a:r>
              <a:rPr lang="zh-CN" altLang="en-US" dirty="0"/>
              <a:t>部分</a:t>
            </a:r>
            <a:endParaRPr lang="fr-FR" dirty="0"/>
          </a:p>
        </p:txBody>
      </p:sp>
      <p:sp>
        <p:nvSpPr>
          <p:cNvPr id="6" name="Sous-titre 5"/>
          <p:cNvSpPr>
            <a:spLocks noGrp="1"/>
          </p:cNvSpPr>
          <p:nvPr>
            <p:ph type="subTitle" idx="1"/>
          </p:nvPr>
        </p:nvSpPr>
        <p:spPr/>
        <p:txBody>
          <a:bodyPr/>
          <a:lstStyle/>
          <a:p>
            <a:r>
              <a:rPr lang="zh-CN" altLang="en-US" dirty="0"/>
              <a:t>挠度</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117743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zh-CN" altLang="en-US" dirty="0"/>
              <a:t>挠度</a:t>
            </a:r>
            <a:endParaRPr lang="en-GB" altLang="en-US" dirty="0"/>
          </a:p>
        </p:txBody>
      </p:sp>
      <p:sp>
        <p:nvSpPr>
          <p:cNvPr id="35843" name="Rectangle 3"/>
          <p:cNvSpPr>
            <a:spLocks noGrp="1" noChangeArrowheads="1"/>
          </p:cNvSpPr>
          <p:nvPr>
            <p:ph type="body" idx="1"/>
          </p:nvPr>
        </p:nvSpPr>
        <p:spPr/>
        <p:txBody>
          <a:bodyPr>
            <a:normAutofit/>
          </a:bodyPr>
          <a:lstStyle/>
          <a:p>
            <a:r>
              <a:rPr lang="zh-CN" altLang="en-US" sz="2800" dirty="0">
                <a:latin typeface="Calibri"/>
                <a:cs typeface="Calibri"/>
                <a:sym typeface="Symbol" pitchFamily="18" charset="2"/>
              </a:rPr>
              <a:t>非线性应力－应变曲线表明，随着应力的增加，不锈钢硬度降低</a:t>
            </a:r>
            <a:endParaRPr lang="en-GB" altLang="en-US" sz="2800" dirty="0">
              <a:latin typeface="Calibri"/>
              <a:cs typeface="Calibri"/>
              <a:sym typeface="Symbol" pitchFamily="18" charset="2"/>
            </a:endParaRPr>
          </a:p>
          <a:p>
            <a:r>
              <a:rPr lang="zh-CN" altLang="en-US" sz="2800" dirty="0">
                <a:latin typeface="Calibri"/>
                <a:cs typeface="Calibri"/>
                <a:sym typeface="Symbol" pitchFamily="18" charset="2"/>
              </a:rPr>
              <a:t>不锈钢的挠度比碳钢略大</a:t>
            </a:r>
            <a:endParaRPr lang="en-GB" altLang="en-US" sz="2800" dirty="0">
              <a:latin typeface="Calibri"/>
              <a:cs typeface="Calibri"/>
            </a:endParaRPr>
          </a:p>
          <a:p>
            <a:endParaRPr lang="en-GB" altLang="en-US" sz="2800" dirty="0">
              <a:latin typeface="Calibri"/>
              <a:cs typeface="Calibri"/>
            </a:endParaRPr>
          </a:p>
          <a:p>
            <a:r>
              <a:rPr lang="zh-CN" altLang="en-US" sz="2800" dirty="0">
                <a:latin typeface="Calibri"/>
                <a:cs typeface="Calibri"/>
              </a:rPr>
              <a:t>在构件正常使用极限状态</a:t>
            </a:r>
            <a:r>
              <a:rPr lang="zh-CN" altLang="en-US" sz="2800" dirty="0">
                <a:cs typeface="Calibri"/>
              </a:rPr>
              <a:t>（</a:t>
            </a:r>
            <a:r>
              <a:rPr lang="en-US" altLang="zh-CN" sz="2800" dirty="0">
                <a:cs typeface="Calibri"/>
              </a:rPr>
              <a:t>SLS</a:t>
            </a:r>
            <a:r>
              <a:rPr lang="zh-CN" altLang="en-US" sz="2800" dirty="0">
                <a:cs typeface="Calibri"/>
              </a:rPr>
              <a:t>）</a:t>
            </a:r>
            <a:r>
              <a:rPr lang="zh-CN" altLang="en-US" sz="2800" dirty="0">
                <a:latin typeface="Calibri"/>
                <a:cs typeface="Calibri"/>
              </a:rPr>
              <a:t>下，应力处采用割线模量</a:t>
            </a:r>
            <a:endParaRPr lang="en-GB" altLang="en-US" sz="2800" dirty="0">
              <a:latin typeface="Calibri"/>
              <a:cs typeface="Calibri"/>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004857563"/>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6"/>
          <p:cNvSpPr>
            <a:spLocks noGrp="1" noChangeArrowheads="1"/>
          </p:cNvSpPr>
          <p:nvPr>
            <p:ph type="title"/>
          </p:nvPr>
        </p:nvSpPr>
        <p:spPr/>
        <p:txBody>
          <a:bodyPr/>
          <a:lstStyle/>
          <a:p>
            <a:r>
              <a:rPr lang="zh-CN" altLang="en-US" dirty="0"/>
              <a:t>挠度</a:t>
            </a:r>
            <a:endParaRPr lang="en-GB" altLang="en-US" dirty="0"/>
          </a:p>
        </p:txBody>
      </p:sp>
      <p:sp>
        <p:nvSpPr>
          <p:cNvPr id="8" name="Espace réservé du contenu 7"/>
          <p:cNvSpPr>
            <a:spLocks noGrp="1"/>
          </p:cNvSpPr>
          <p:nvPr>
            <p:ph idx="1"/>
          </p:nvPr>
        </p:nvSpPr>
        <p:spPr/>
        <p:txBody>
          <a:bodyPr>
            <a:normAutofit/>
          </a:bodyPr>
          <a:lstStyle/>
          <a:p>
            <a:r>
              <a:rPr lang="zh-CN" altLang="en-US" sz="2800" dirty="0"/>
              <a:t>在正常使用极限状态</a:t>
            </a:r>
            <a:r>
              <a:rPr lang="en-US" altLang="zh-CN" sz="2800" dirty="0"/>
              <a:t>SLS</a:t>
            </a:r>
            <a:r>
              <a:rPr lang="zh-CN" altLang="en-US" sz="2800" dirty="0"/>
              <a:t>下，构件应力的割线模量</a:t>
            </a:r>
            <a:r>
              <a:rPr lang="en-GB" altLang="en-US" sz="2800" i="1" dirty="0"/>
              <a:t>E</a:t>
            </a:r>
            <a:r>
              <a:rPr lang="en-GB" altLang="en-US" sz="2800" i="1" baseline="-25000" dirty="0"/>
              <a:t>S</a:t>
            </a:r>
            <a:endParaRPr lang="en-GB" altLang="en-US" sz="2800" dirty="0"/>
          </a:p>
          <a:p>
            <a:endParaRPr lang="fr-FR" sz="28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36868" name="Picture 19"/>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979613" y="2565754"/>
            <a:ext cx="5097462" cy="351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4007"/>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29050" y="3071813"/>
            <a:ext cx="9144000" cy="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20000"/>
              </a:spcBef>
              <a:spcAft>
                <a:spcPts val="0"/>
              </a:spcAft>
              <a:buClr>
                <a:srgbClr val="D4852E"/>
              </a:buClr>
              <a:buSzTx/>
              <a:buFontTx/>
              <a:buChar char="•"/>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37891" name="Rectangle 3"/>
          <p:cNvSpPr>
            <a:spLocks noChangeArrowheads="1"/>
          </p:cNvSpPr>
          <p:nvPr/>
        </p:nvSpPr>
        <p:spPr bwMode="auto">
          <a:xfrm>
            <a:off x="3957638" y="3081338"/>
            <a:ext cx="9144000" cy="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20000"/>
              </a:spcBef>
              <a:spcAft>
                <a:spcPts val="0"/>
              </a:spcAft>
              <a:buClr>
                <a:srgbClr val="D4852E"/>
              </a:buClr>
              <a:buSzTx/>
              <a:buFontTx/>
              <a:buChar char="•"/>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37892" name="Rectangle 5"/>
          <p:cNvSpPr>
            <a:spLocks noGrp="1" noChangeArrowheads="1"/>
          </p:cNvSpPr>
          <p:nvPr>
            <p:ph type="title"/>
          </p:nvPr>
        </p:nvSpPr>
        <p:spPr/>
        <p:txBody>
          <a:bodyPr/>
          <a:lstStyle/>
          <a:p>
            <a:r>
              <a:rPr lang="zh-CN" altLang="en-US" dirty="0"/>
              <a:t>挠度</a:t>
            </a:r>
            <a:endParaRPr lang="en-GB" altLang="en-US" dirty="0"/>
          </a:p>
        </p:txBody>
      </p:sp>
      <p:sp>
        <p:nvSpPr>
          <p:cNvPr id="11" name="Espace réservé du contenu 10"/>
          <p:cNvSpPr>
            <a:spLocks noGrp="1"/>
          </p:cNvSpPr>
          <p:nvPr>
            <p:ph idx="1"/>
          </p:nvPr>
        </p:nvSpPr>
        <p:spPr/>
        <p:txBody>
          <a:bodyPr>
            <a:normAutofit/>
          </a:bodyPr>
          <a:lstStyle/>
          <a:p>
            <a:r>
              <a:rPr lang="en-GB" altLang="en-US" sz="2800" dirty="0" err="1"/>
              <a:t>Ramberg</a:t>
            </a:r>
            <a:r>
              <a:rPr lang="en-GB" altLang="en-US" sz="2800" dirty="0"/>
              <a:t>-Osgood </a:t>
            </a:r>
            <a:r>
              <a:rPr lang="zh-CN" altLang="en-US" sz="2800" dirty="0"/>
              <a:t>模型决定的割线模量</a:t>
            </a:r>
            <a:r>
              <a:rPr lang="en-GB" altLang="en-US" sz="2800" dirty="0"/>
              <a:t>E</a:t>
            </a:r>
            <a:r>
              <a:rPr lang="en-GB" altLang="en-US" sz="2800" baseline="-25000" dirty="0"/>
              <a:t>S</a:t>
            </a:r>
            <a:r>
              <a:rPr lang="en-GB" altLang="en-US" sz="2800" dirty="0"/>
              <a:t> :</a:t>
            </a:r>
          </a:p>
          <a:p>
            <a:endParaRPr lang="fr-BE" altLang="en-US" sz="2800" dirty="0"/>
          </a:p>
          <a:p>
            <a:endParaRPr lang="fr-BE" altLang="en-US" sz="2800" dirty="0"/>
          </a:p>
          <a:p>
            <a:endParaRPr lang="fr-BE" altLang="en-US" sz="2800" dirty="0"/>
          </a:p>
          <a:p>
            <a:endParaRPr lang="fr-BE" altLang="en-US" sz="2800" dirty="0"/>
          </a:p>
          <a:p>
            <a:endParaRPr lang="fr-BE" altLang="en-US" sz="2800" dirty="0"/>
          </a:p>
          <a:p>
            <a:pPr>
              <a:buNone/>
            </a:pPr>
            <a:r>
              <a:rPr lang="en-GB" altLang="en-US" sz="2800" i="1" dirty="0"/>
              <a:t>	f</a:t>
            </a:r>
            <a:r>
              <a:rPr lang="en-GB" altLang="en-US" sz="2800" dirty="0"/>
              <a:t>     </a:t>
            </a:r>
            <a:r>
              <a:rPr lang="zh-CN" altLang="en-US" sz="2800" dirty="0"/>
              <a:t>是正常使用极限状态下的应力</a:t>
            </a:r>
            <a:endParaRPr lang="en-GB" altLang="en-US" sz="2800" dirty="0"/>
          </a:p>
          <a:p>
            <a:pPr>
              <a:buNone/>
            </a:pPr>
            <a:r>
              <a:rPr lang="en-GB" altLang="en-US" sz="2800" i="1" dirty="0"/>
              <a:t>	n</a:t>
            </a:r>
            <a:r>
              <a:rPr lang="en-GB" altLang="en-US" sz="2800" dirty="0"/>
              <a:t>    </a:t>
            </a:r>
            <a:r>
              <a:rPr lang="zh-CN" altLang="en-US" sz="2800" dirty="0"/>
              <a:t>是非线性材料常数</a:t>
            </a:r>
            <a:endParaRPr lang="en-GB" altLang="en-US" sz="2800" dirty="0"/>
          </a:p>
          <a:p>
            <a:endParaRPr lang="fr-FR" sz="28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37895" name="Rectangle 10"/>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6000" bIns="36000" anchor="ct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20000"/>
              </a:spcBef>
              <a:spcAft>
                <a:spcPts val="0"/>
              </a:spcAft>
              <a:buClr>
                <a:srgbClr val="D4852E"/>
              </a:buClr>
              <a:buSzTx/>
              <a:buFontTx/>
              <a:buChar char="•"/>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graphicFrame>
        <p:nvGraphicFramePr>
          <p:cNvPr id="37896" name="Object 9"/>
          <p:cNvGraphicFramePr>
            <a:graphicFrameLocks noChangeAspect="1"/>
          </p:cNvGraphicFramePr>
          <p:nvPr/>
        </p:nvGraphicFramePr>
        <p:xfrm>
          <a:off x="1784350" y="2803525"/>
          <a:ext cx="4905375" cy="2185988"/>
        </p:xfrm>
        <a:graphic>
          <a:graphicData uri="http://schemas.openxmlformats.org/presentationml/2006/ole">
            <mc:AlternateContent xmlns:mc="http://schemas.openxmlformats.org/markup-compatibility/2006">
              <mc:Choice xmlns:v="urn:schemas-microsoft-com:vml" Requires="v">
                <p:oleObj spid="_x0000_s13314" name="Equation" r:id="rId4" imgW="1485900" imgH="660400" progId="Equation.3">
                  <p:embed/>
                </p:oleObj>
              </mc:Choice>
              <mc:Fallback>
                <p:oleObj name="Equation" r:id="rId4" imgW="1485900" imgH="660400" progId="Equation.3">
                  <p:embed/>
                  <p:pic>
                    <p:nvPicPr>
                      <p:cNvPr id="37896"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350" y="2803525"/>
                        <a:ext cx="4905375" cy="218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3523282"/>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79388"/>
            <a:ext cx="8424862" cy="1169987"/>
          </a:xfrm>
        </p:spPr>
        <p:txBody>
          <a:bodyPr>
            <a:normAutofit/>
          </a:bodyPr>
          <a:lstStyle/>
          <a:p>
            <a:r>
              <a:rPr lang="zh-CN" altLang="en-US" dirty="0"/>
              <a:t>奥体钢梁的挠度</a:t>
            </a:r>
            <a:endParaRPr lang="en-GB" altLang="en-US" dirty="0"/>
          </a:p>
        </p:txBody>
      </p:sp>
      <p:sp>
        <p:nvSpPr>
          <p:cNvPr id="38937" name="TextBox 1"/>
          <p:cNvSpPr txBox="1">
            <a:spLocks noChangeArrowheads="1"/>
          </p:cNvSpPr>
          <p:nvPr/>
        </p:nvSpPr>
        <p:spPr bwMode="auto">
          <a:xfrm>
            <a:off x="1843088" y="4706938"/>
            <a:ext cx="3982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1" u="none" strike="noStrike" kern="1200" cap="none" spc="0" normalizeH="0" baseline="0" noProof="0" dirty="0">
                <a:ln>
                  <a:noFill/>
                </a:ln>
                <a:solidFill>
                  <a:prstClr val="black"/>
                </a:solidFill>
                <a:effectLst/>
                <a:uLnTx/>
                <a:uFillTx/>
                <a:latin typeface="Calibri"/>
                <a:ea typeface="+mn-ea"/>
                <a:cs typeface="+mn-cs"/>
              </a:rPr>
              <a:t>f </a:t>
            </a: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正常使用极限状态的应力</a:t>
            </a:r>
            <a:endParaRPr kumimoji="0" lang="en-GB" altLang="en-US" sz="2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el 2"/>
          <p:cNvGraphicFramePr>
            <a:graphicFrameLocks noGrp="1"/>
          </p:cNvGraphicFramePr>
          <p:nvPr/>
        </p:nvGraphicFramePr>
        <p:xfrm>
          <a:off x="1477750" y="2236615"/>
          <a:ext cx="6048000" cy="1950576"/>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tblGrid>
              <a:tr h="404862">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zh-CN" altLang="en-US" sz="20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应力比</a:t>
                      </a:r>
                      <a:r>
                        <a:rPr kumimoji="0" lang="en-GB" sz="20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     </a:t>
                      </a:r>
                    </a:p>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1"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f </a:t>
                      </a:r>
                      <a:r>
                        <a:rPr kumimoji="0" lang="en-GB" sz="20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a:t>
                      </a:r>
                      <a:r>
                        <a:rPr kumimoji="0" lang="en-GB" sz="2000" b="0" i="1" u="none" strike="noStrike" cap="none" normalizeH="0" baseline="0" dirty="0" err="1">
                          <a:ln>
                            <a:noFill/>
                          </a:ln>
                          <a:solidFill>
                            <a:schemeClr val="bg1"/>
                          </a:solidFill>
                          <a:effectLst/>
                          <a:latin typeface="SimSun" panose="02010600030101010101" pitchFamily="2" charset="-122"/>
                          <a:ea typeface="SimSun" panose="02010600030101010101" pitchFamily="2" charset="-122"/>
                          <a:cs typeface="Calibri"/>
                        </a:rPr>
                        <a:t>f</a:t>
                      </a:r>
                      <a:r>
                        <a:rPr kumimoji="0" lang="en-GB" sz="2000" b="0" i="0" u="none" strike="noStrike" cap="none" normalizeH="0" baseline="-25000" dirty="0" err="1">
                          <a:ln>
                            <a:noFill/>
                          </a:ln>
                          <a:solidFill>
                            <a:schemeClr val="bg1"/>
                          </a:solidFill>
                          <a:effectLst/>
                          <a:latin typeface="SimSun" panose="02010600030101010101" pitchFamily="2" charset="-122"/>
                          <a:ea typeface="SimSun" panose="02010600030101010101" pitchFamily="2" charset="-122"/>
                          <a:cs typeface="Calibri"/>
                        </a:rPr>
                        <a:t>y</a:t>
                      </a:r>
                      <a:endParaRPr kumimoji="0" lang="en-GB" sz="2000" b="0" i="0" u="none" strike="noStrike" cap="none" normalizeH="0" baseline="-25000" dirty="0">
                        <a:ln>
                          <a:noFill/>
                        </a:ln>
                        <a:solidFill>
                          <a:schemeClr val="bg1"/>
                        </a:solidFill>
                        <a:effectLst/>
                        <a:latin typeface="SimSun" panose="02010600030101010101" pitchFamily="2" charset="-122"/>
                        <a:ea typeface="SimSun" panose="02010600030101010101" pitchFamily="2" charset="-122"/>
                        <a:cs typeface="Calibri"/>
                      </a:endParaRPr>
                    </a:p>
                  </a:txBody>
                  <a:tcPr marT="45702" marB="45702" horzOverflow="overflow">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zh-CN" altLang="en-US" sz="20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割线模量，</a:t>
                      </a:r>
                      <a:r>
                        <a:rPr kumimoji="0" lang="en-GB" sz="2000" b="0" i="1"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E</a:t>
                      </a:r>
                      <a:r>
                        <a:rPr kumimoji="0" lang="en-GB" sz="2000" b="0" i="0" u="none" strike="noStrike" cap="none" normalizeH="0" baseline="-25000" dirty="0">
                          <a:ln>
                            <a:noFill/>
                          </a:ln>
                          <a:solidFill>
                            <a:schemeClr val="bg1"/>
                          </a:solidFill>
                          <a:effectLst/>
                          <a:latin typeface="SimSun" panose="02010600030101010101" pitchFamily="2" charset="-122"/>
                          <a:ea typeface="SimSun" panose="02010600030101010101" pitchFamily="2" charset="-122"/>
                          <a:cs typeface="Calibri"/>
                        </a:rPr>
                        <a:t>S</a:t>
                      </a:r>
                    </a:p>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N/mm</a:t>
                      </a:r>
                      <a:r>
                        <a:rPr kumimoji="0" lang="en-GB" sz="2000" b="0" i="0" u="none" strike="noStrike" cap="none" normalizeH="0" baseline="30000" dirty="0">
                          <a:ln>
                            <a:noFill/>
                          </a:ln>
                          <a:solidFill>
                            <a:schemeClr val="bg1"/>
                          </a:solidFill>
                          <a:effectLst/>
                          <a:latin typeface="SimSun" panose="02010600030101010101" pitchFamily="2" charset="-122"/>
                          <a:ea typeface="SimSun" panose="02010600030101010101" pitchFamily="2" charset="-122"/>
                          <a:cs typeface="Calibri"/>
                        </a:rPr>
                        <a:t>2</a:t>
                      </a:r>
                    </a:p>
                  </a:txBody>
                  <a:tcPr marT="45702" marB="45702" horzOverflow="overflow">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rgbClr val="FFFFFF"/>
                          </a:solidFill>
                          <a:effectLst/>
                          <a:latin typeface="SimSun" panose="02010600030101010101" pitchFamily="2" charset="-122"/>
                          <a:ea typeface="SimSun" panose="02010600030101010101" pitchFamily="2" charset="-122"/>
                          <a:cs typeface="Calibri"/>
                        </a:rPr>
                        <a:t>% </a:t>
                      </a:r>
                      <a:r>
                        <a:rPr kumimoji="0" lang="zh-CN" altLang="en-US" sz="2000" b="0" i="0" u="none" strike="noStrike" cap="none" normalizeH="0" baseline="0" dirty="0">
                          <a:ln>
                            <a:noFill/>
                          </a:ln>
                          <a:solidFill>
                            <a:srgbClr val="FFFFFF"/>
                          </a:solidFill>
                          <a:effectLst/>
                          <a:latin typeface="SimSun" panose="02010600030101010101" pitchFamily="2" charset="-122"/>
                          <a:ea typeface="SimSun" panose="02010600030101010101" pitchFamily="2" charset="-122"/>
                          <a:cs typeface="Calibri"/>
                        </a:rPr>
                        <a:t>挠度的增加</a:t>
                      </a:r>
                      <a:endParaRPr kumimoji="0" lang="en-GB" sz="2000" b="0" i="0" u="none" strike="noStrike" kern="1200" cap="none" normalizeH="0" baseline="0" dirty="0">
                        <a:ln>
                          <a:noFill/>
                        </a:ln>
                        <a:solidFill>
                          <a:srgbClr val="FFFFFF"/>
                        </a:solidFill>
                        <a:effectLst/>
                        <a:latin typeface="SimSun" panose="02010600030101010101" pitchFamily="2" charset="-122"/>
                        <a:ea typeface="SimSun" panose="02010600030101010101" pitchFamily="2" charset="-122"/>
                        <a:cs typeface="Calibri"/>
                      </a:endParaRPr>
                    </a:p>
                  </a:txBody>
                  <a:tcPr marT="45702" marB="45702" horzOverflow="overflow">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0.25</a:t>
                      </a:r>
                    </a:p>
                  </a:txBody>
                  <a:tcPr marT="45702" marB="45702" horzOverflow="overflow">
                    <a:lnL w="12700" cap="flat" cmpd="sng" algn="ctr">
                      <a:no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200,000</a:t>
                      </a:r>
                    </a:p>
                  </a:txBody>
                  <a:tcPr marT="45702" marB="45702" horzOverflow="overflow"/>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0</a:t>
                      </a:r>
                    </a:p>
                  </a:txBody>
                  <a:tcPr marT="45702" marB="45702" horzOverflow="overflow"/>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0.5</a:t>
                      </a:r>
                    </a:p>
                  </a:txBody>
                  <a:tcPr marT="45702" marB="45702" horzOverflow="overflow">
                    <a:lnL w="12700" cap="flat" cmpd="sng" algn="ctr">
                      <a:no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192,000</a:t>
                      </a:r>
                    </a:p>
                  </a:txBody>
                  <a:tcPr marT="45702" marB="45702" horzOverflow="overflow"/>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4</a:t>
                      </a:r>
                    </a:p>
                  </a:txBody>
                  <a:tcPr marT="45702" marB="45702" horzOverflow="overflow"/>
                </a:tc>
                <a:extLst>
                  <a:ext uri="{0D108BD9-81ED-4DB2-BD59-A6C34878D82A}">
                    <a16:rowId xmlns:a16="http://schemas.microsoft.com/office/drawing/2014/main" val="10002"/>
                  </a:ext>
                </a:extLst>
              </a:tr>
              <a:tr h="370840">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0.7</a:t>
                      </a:r>
                    </a:p>
                  </a:txBody>
                  <a:tcPr marT="45702" marB="45702" horzOverflow="overflow">
                    <a:lnL w="12700" cap="flat" cmpd="sng" algn="ctr">
                      <a:no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158,000</a:t>
                      </a:r>
                    </a:p>
                  </a:txBody>
                  <a:tcPr marT="45702" marB="45702" horzOverflow="overflow"/>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27</a:t>
                      </a:r>
                    </a:p>
                  </a:txBody>
                  <a:tcPr marT="45702" marB="45702"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9209780"/>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zh-CN" altLang="en-US" dirty="0"/>
              <a:t>第</a:t>
            </a:r>
            <a:r>
              <a:rPr lang="fr-FR" dirty="0"/>
              <a:t>6</a:t>
            </a:r>
            <a:r>
              <a:rPr lang="zh-CN" altLang="en-US" dirty="0"/>
              <a:t>部分</a:t>
            </a:r>
            <a:endParaRPr lang="fr-FR" dirty="0"/>
          </a:p>
        </p:txBody>
      </p:sp>
      <p:sp>
        <p:nvSpPr>
          <p:cNvPr id="6" name="Sous-titre 5"/>
          <p:cNvSpPr>
            <a:spLocks noGrp="1"/>
          </p:cNvSpPr>
          <p:nvPr>
            <p:ph type="subTitle" idx="1"/>
          </p:nvPr>
        </p:nvSpPr>
        <p:spPr/>
        <p:txBody>
          <a:bodyPr/>
          <a:lstStyle/>
          <a:p>
            <a:r>
              <a:rPr lang="zh-CN" altLang="en-US" dirty="0"/>
              <a:t>其他信息</a:t>
            </a:r>
            <a:endParaRPr lang="en-GB" dirty="0"/>
          </a:p>
        </p:txBody>
      </p:sp>
      <p:sp>
        <p:nvSpPr>
          <p:cNvPr id="4" name="Espace réservé du numéro de diapositive 3"/>
          <p:cNvSpPr>
            <a:spLocks noGrp="1"/>
          </p:cNvSpPr>
          <p:nvPr>
            <p:ph type="sldNum" sz="quarter" idx="12"/>
          </p:nvPr>
        </p:nvSpPr>
        <p:spPr>
          <a:xfrm>
            <a:off x="8672286" y="6597352"/>
            <a:ext cx="54418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9528675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zh-CN" altLang="en-US" dirty="0"/>
              <a:t>地震荷载相应</a:t>
            </a:r>
            <a:endParaRPr lang="en-GB" altLang="en-US" dirty="0"/>
          </a:p>
        </p:txBody>
      </p:sp>
      <p:sp>
        <p:nvSpPr>
          <p:cNvPr id="39939" name="Content Placeholder 2"/>
          <p:cNvSpPr>
            <a:spLocks noGrp="1"/>
          </p:cNvSpPr>
          <p:nvPr>
            <p:ph idx="1"/>
          </p:nvPr>
        </p:nvSpPr>
        <p:spPr>
          <a:xfrm>
            <a:off x="482600" y="1541463"/>
            <a:ext cx="8229600" cy="4525962"/>
          </a:xfrm>
        </p:spPr>
        <p:txBody>
          <a:bodyPr>
            <a:noAutofit/>
          </a:bodyPr>
          <a:lstStyle/>
          <a:p>
            <a:r>
              <a:rPr lang="zh-CN" altLang="en-US" sz="2700" dirty="0"/>
              <a:t>高延展性（奥氏体不锈钢）</a:t>
            </a:r>
            <a:r>
              <a:rPr lang="en-GB" altLang="en-US" sz="2700" dirty="0"/>
              <a:t>+ </a:t>
            </a:r>
            <a:r>
              <a:rPr lang="zh-CN" altLang="en-US" sz="2700" dirty="0"/>
              <a:t>支持更多负载周期</a:t>
            </a:r>
            <a:r>
              <a:rPr lang="en-GB" altLang="en-US" sz="2700" dirty="0"/>
              <a:t> </a:t>
            </a:r>
            <a:br>
              <a:rPr lang="en-GB" altLang="en-US" sz="2700" dirty="0"/>
            </a:br>
            <a:r>
              <a:rPr lang="en-GB" sz="2800" b="1" dirty="0">
                <a:solidFill>
                  <a:schemeClr val="bg1">
                    <a:lumMod val="50000"/>
                  </a:schemeClr>
                </a:solidFill>
              </a:rPr>
              <a:t>⇒ </a:t>
            </a:r>
            <a:r>
              <a:rPr lang="zh-CN" altLang="en-US" sz="2700" dirty="0">
                <a:solidFill>
                  <a:srgbClr val="7F7F7F"/>
                </a:solidFill>
              </a:rPr>
              <a:t>循环加载下滞回耗能更高</a:t>
            </a:r>
            <a:endParaRPr lang="en-GB" altLang="en-US" sz="2700" dirty="0">
              <a:solidFill>
                <a:srgbClr val="7F7F7F"/>
              </a:solidFill>
            </a:endParaRPr>
          </a:p>
          <a:p>
            <a:endParaRPr lang="en-GB" altLang="en-US" sz="2700" dirty="0"/>
          </a:p>
          <a:p>
            <a:r>
              <a:rPr lang="zh-CN" altLang="en-US" sz="2700" dirty="0"/>
              <a:t>加工硬化更高</a:t>
            </a:r>
            <a:br>
              <a:rPr lang="en-GB" altLang="en-US" sz="2700" dirty="0"/>
            </a:br>
            <a:r>
              <a:rPr lang="en-GB" sz="2800" b="1" dirty="0">
                <a:solidFill>
                  <a:schemeClr val="bg1">
                    <a:lumMod val="50000"/>
                  </a:schemeClr>
                </a:solidFill>
              </a:rPr>
              <a:t>⇒ </a:t>
            </a:r>
            <a:r>
              <a:rPr lang="zh-CN" altLang="en-US" sz="2800" b="1" dirty="0">
                <a:solidFill>
                  <a:schemeClr val="bg1">
                    <a:lumMod val="50000"/>
                  </a:schemeClr>
                </a:solidFill>
              </a:rPr>
              <a:t>提高大变形塑性区的发展</a:t>
            </a:r>
            <a:endParaRPr lang="en-GB" altLang="en-US" sz="2700" dirty="0">
              <a:solidFill>
                <a:srgbClr val="7F7F7F"/>
              </a:solidFill>
            </a:endParaRPr>
          </a:p>
          <a:p>
            <a:endParaRPr lang="en-GB" altLang="en-US" sz="2700" dirty="0"/>
          </a:p>
          <a:p>
            <a:r>
              <a:rPr lang="zh-CN" altLang="en-US" sz="2700" dirty="0"/>
              <a:t>应变率依赖性更强</a:t>
            </a:r>
            <a:r>
              <a:rPr lang="en-GB" altLang="en-US" sz="2700" dirty="0"/>
              <a:t> – </a:t>
            </a:r>
            <a:br>
              <a:rPr lang="en-GB" altLang="en-US" sz="2700" dirty="0"/>
            </a:br>
            <a:r>
              <a:rPr lang="en-GB" sz="2800" b="1" dirty="0">
                <a:solidFill>
                  <a:schemeClr val="bg1">
                    <a:lumMod val="50000"/>
                  </a:schemeClr>
                </a:solidFill>
              </a:rPr>
              <a:t>⇒ </a:t>
            </a:r>
            <a:r>
              <a:rPr lang="zh-CN" altLang="en-US" sz="2800" b="1" dirty="0">
                <a:solidFill>
                  <a:schemeClr val="bg1">
                    <a:lumMod val="50000"/>
                  </a:schemeClr>
                </a:solidFill>
              </a:rPr>
              <a:t>应变率快，强度高</a:t>
            </a:r>
            <a:endParaRPr lang="en-GB" altLang="en-US" sz="2700" dirty="0"/>
          </a:p>
        </p:txBody>
      </p:sp>
      <p:sp>
        <p:nvSpPr>
          <p:cNvPr id="39940" name="Right Arrow 5"/>
          <p:cNvSpPr>
            <a:spLocks noChangeArrowheads="1"/>
          </p:cNvSpPr>
          <p:nvPr/>
        </p:nvSpPr>
        <p:spPr bwMode="auto">
          <a:xfrm>
            <a:off x="6875463" y="2060575"/>
            <a:ext cx="360362" cy="144463"/>
          </a:xfrm>
          <a:prstGeom prst="rightArrow">
            <a:avLst>
              <a:gd name="adj1" fmla="val 50000"/>
              <a:gd name="adj2" fmla="val 4989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2" name="Slide Number Placeholder 1"/>
          <p:cNvSpPr>
            <a:spLocks noGrp="1"/>
          </p:cNvSpPr>
          <p:nvPr>
            <p:ph type="sldNum" sz="quarter" idx="12"/>
          </p:nvPr>
        </p:nvSpPr>
        <p:spPr>
          <a:xfrm>
            <a:off x="8769048" y="6597352"/>
            <a:ext cx="44742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3092718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zh-CN" altLang="en-US" dirty="0"/>
              <a:t>螺栓连接的设计</a:t>
            </a:r>
            <a:endParaRPr lang="en-GB" altLang="en-US" dirty="0"/>
          </a:p>
        </p:txBody>
      </p:sp>
      <p:sp>
        <p:nvSpPr>
          <p:cNvPr id="40963" name="Content Placeholder 2"/>
          <p:cNvSpPr>
            <a:spLocks noGrp="1"/>
          </p:cNvSpPr>
          <p:nvPr>
            <p:ph idx="1"/>
          </p:nvPr>
        </p:nvSpPr>
        <p:spPr>
          <a:xfrm>
            <a:off x="468313" y="1557338"/>
            <a:ext cx="8229600" cy="4525962"/>
          </a:xfrm>
        </p:spPr>
        <p:txBody>
          <a:bodyPr>
            <a:normAutofit/>
          </a:bodyPr>
          <a:lstStyle/>
          <a:p>
            <a:endParaRPr lang="en-GB" altLang="en-US" sz="2800" dirty="0"/>
          </a:p>
          <a:p>
            <a:r>
              <a:rPr lang="zh-CN" altLang="en-US" sz="2800" dirty="0"/>
              <a:t>螺栓和母材的强度和耐腐蚀性应相似</a:t>
            </a:r>
            <a:endParaRPr lang="en-GB" altLang="en-US" sz="2800" dirty="0"/>
          </a:p>
          <a:p>
            <a:endParaRPr lang="en-GB" altLang="en-US" sz="2800" dirty="0"/>
          </a:p>
          <a:p>
            <a:r>
              <a:rPr lang="zh-CN" altLang="en-US" sz="2800" dirty="0"/>
              <a:t>应使用不锈钢螺栓来连接不锈钢构件，以避免双金属腐蚀</a:t>
            </a:r>
            <a:endParaRPr lang="en-US" altLang="zh-CN" sz="2800" dirty="0"/>
          </a:p>
          <a:p>
            <a:endParaRPr lang="en-GB" altLang="en-US" sz="2800" dirty="0"/>
          </a:p>
          <a:p>
            <a:r>
              <a:rPr lang="zh-CN" altLang="en-US" sz="2800" dirty="0"/>
              <a:t>不锈钢螺栓也可用于连接镀锌钢和铝构件</a:t>
            </a:r>
            <a:endParaRPr lang="en-GB" altLang="en-US" sz="2800" dirty="0"/>
          </a:p>
          <a:p>
            <a:endParaRPr lang="en-GB" altLang="en-US" sz="2800" dirty="0"/>
          </a:p>
        </p:txBody>
      </p:sp>
      <p:sp>
        <p:nvSpPr>
          <p:cNvPr id="2" name="Slide Number Placeholder 1"/>
          <p:cNvSpPr>
            <a:spLocks noGrp="1"/>
          </p:cNvSpPr>
          <p:nvPr>
            <p:ph type="sldNum" sz="quarter" idx="12"/>
          </p:nvPr>
        </p:nvSpPr>
        <p:spPr>
          <a:xfrm>
            <a:off x="8732762" y="6597352"/>
            <a:ext cx="4837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4625988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zh-CN" altLang="en-US" dirty="0"/>
              <a:t>螺栓连接的设计</a:t>
            </a:r>
            <a:endParaRPr lang="en-GB" altLang="en-US" dirty="0"/>
          </a:p>
        </p:txBody>
      </p:sp>
      <p:sp>
        <p:nvSpPr>
          <p:cNvPr id="41988" name="Rectangle 3"/>
          <p:cNvSpPr>
            <a:spLocks noGrp="1" noChangeArrowheads="1"/>
          </p:cNvSpPr>
          <p:nvPr>
            <p:ph type="body" idx="1"/>
          </p:nvPr>
        </p:nvSpPr>
        <p:spPr>
          <a:xfrm>
            <a:off x="468313" y="1773238"/>
            <a:ext cx="8229600" cy="4084637"/>
          </a:xfrm>
        </p:spPr>
        <p:txBody>
          <a:bodyPr>
            <a:normAutofit fontScale="92500" lnSpcReduction="20000"/>
          </a:bodyPr>
          <a:lstStyle/>
          <a:p>
            <a:pPr>
              <a:defRPr/>
            </a:pPr>
            <a:endParaRPr lang="en-GB" altLang="en-US" dirty="0"/>
          </a:p>
          <a:p>
            <a:pPr>
              <a:defRPr/>
            </a:pPr>
            <a:endParaRPr lang="en-GB" altLang="en-US" dirty="0"/>
          </a:p>
          <a:p>
            <a:pPr>
              <a:defRPr/>
            </a:pPr>
            <a:r>
              <a:rPr lang="zh-CN" altLang="en-US" dirty="0"/>
              <a:t>间隙孔用不锈钢螺栓的规则一般适用于不锈钢（拉伸、剪切）</a:t>
            </a:r>
            <a:endParaRPr lang="en-US" altLang="zh-CN" dirty="0"/>
          </a:p>
          <a:p>
            <a:pPr>
              <a:defRPr/>
            </a:pPr>
            <a:endParaRPr lang="en-GB" altLang="en-US" dirty="0"/>
          </a:p>
          <a:p>
            <a:pPr>
              <a:defRPr/>
            </a:pPr>
            <a:r>
              <a:rPr lang="zh-CN" altLang="en-US" dirty="0"/>
              <a:t>为了限制不锈钢高延展性引起的变形所需的轴承阻力的特别规定</a:t>
            </a:r>
            <a:endParaRPr lang="en-GB" altLang="en-US" dirty="0"/>
          </a:p>
          <a:p>
            <a:pPr marL="0" indent="0">
              <a:buFont typeface="Wingdings" pitchFamily="2" charset="2"/>
              <a:buNone/>
              <a:defRPr/>
            </a:pPr>
            <a:r>
              <a:rPr lang="en-GB" altLang="en-US" dirty="0"/>
              <a:t>		</a:t>
            </a:r>
            <a:br>
              <a:rPr lang="en-GB" altLang="en-US" dirty="0"/>
            </a:br>
            <a:r>
              <a:rPr lang="en-GB" altLang="en-US" dirty="0"/>
              <a:t>		</a:t>
            </a:r>
            <a:r>
              <a:rPr lang="en-GB" altLang="en-US" i="1" dirty="0" err="1">
                <a:cs typeface="Times New Roman" panose="02020603050405020304" pitchFamily="18" charset="0"/>
              </a:rPr>
              <a:t>f</a:t>
            </a:r>
            <a:r>
              <a:rPr lang="en-GB" altLang="en-US" baseline="-25000" dirty="0" err="1">
                <a:cs typeface="Times New Roman" panose="02020603050405020304" pitchFamily="18" charset="0"/>
              </a:rPr>
              <a:t>u,red</a:t>
            </a:r>
            <a:r>
              <a:rPr lang="en-GB" altLang="en-US" dirty="0">
                <a:cs typeface="Times New Roman" panose="02020603050405020304" pitchFamily="18" charset="0"/>
              </a:rPr>
              <a:t>  =  0.5</a:t>
            </a:r>
            <a:r>
              <a:rPr lang="en-GB" altLang="en-US" i="1" dirty="0">
                <a:cs typeface="Times New Roman" panose="02020603050405020304" pitchFamily="18" charset="0"/>
              </a:rPr>
              <a:t>f</a:t>
            </a:r>
            <a:r>
              <a:rPr lang="en-GB" altLang="en-US" baseline="-25000" dirty="0">
                <a:cs typeface="Times New Roman" panose="02020603050405020304" pitchFamily="18" charset="0"/>
              </a:rPr>
              <a:t>y</a:t>
            </a:r>
            <a:r>
              <a:rPr lang="en-GB" altLang="en-US" dirty="0">
                <a:cs typeface="Times New Roman" panose="02020603050405020304" pitchFamily="18" charset="0"/>
              </a:rPr>
              <a:t>  +  0.6</a:t>
            </a:r>
            <a:r>
              <a:rPr lang="en-GB" altLang="en-US" i="1" dirty="0">
                <a:cs typeface="Times New Roman" panose="02020603050405020304" pitchFamily="18" charset="0"/>
              </a:rPr>
              <a:t>f</a:t>
            </a:r>
            <a:r>
              <a:rPr lang="en-GB" altLang="en-US" baseline="-25000" dirty="0">
                <a:cs typeface="Times New Roman" panose="02020603050405020304" pitchFamily="18" charset="0"/>
              </a:rPr>
              <a:t>u</a:t>
            </a:r>
            <a:r>
              <a:rPr lang="en-GB" altLang="en-US" dirty="0">
                <a:cs typeface="Times New Roman" panose="02020603050405020304" pitchFamily="18" charset="0"/>
              </a:rPr>
              <a:t>   </a:t>
            </a:r>
            <a:r>
              <a:rPr lang="en-GB" altLang="en-US" dirty="0">
                <a:sym typeface="Symbol"/>
              </a:rPr>
              <a:t>&lt;  </a:t>
            </a:r>
            <a:r>
              <a:rPr lang="en-GB" altLang="en-US" i="1" dirty="0">
                <a:cs typeface="Times New Roman" panose="02020603050405020304" pitchFamily="18" charset="0"/>
              </a:rPr>
              <a:t>f</a:t>
            </a:r>
            <a:r>
              <a:rPr lang="en-GB" altLang="en-US" baseline="-25000" dirty="0">
                <a:cs typeface="Times New Roman" panose="02020603050405020304" pitchFamily="18" charset="0"/>
              </a:rPr>
              <a:t>u</a:t>
            </a:r>
          </a:p>
        </p:txBody>
      </p:sp>
      <p:sp>
        <p:nvSpPr>
          <p:cNvPr id="2" name="Slide Number Placeholder 1"/>
          <p:cNvSpPr>
            <a:spLocks noGrp="1"/>
          </p:cNvSpPr>
          <p:nvPr>
            <p:ph type="sldNum" sz="quarter" idx="12"/>
          </p:nvPr>
        </p:nvSpPr>
        <p:spPr>
          <a:xfrm>
            <a:off x="8756952" y="6597352"/>
            <a:ext cx="459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2636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dirty="0"/>
              <a:t>目前，重大的土木工程的寿命必须超过</a:t>
            </a:r>
            <a:r>
              <a:rPr lang="en-US" altLang="zh-CN" dirty="0"/>
              <a:t>100</a:t>
            </a:r>
            <a:r>
              <a:rPr lang="zh-CN" altLang="en-US" dirty="0"/>
              <a:t>年</a:t>
            </a:r>
            <a:endParaRPr lang="fr-FR" dirty="0"/>
          </a:p>
        </p:txBody>
      </p:sp>
    </p:spTree>
    <p:extLst>
      <p:ext uri="{BB962C8B-B14F-4D97-AF65-F5344CB8AC3E}">
        <p14:creationId xmlns:p14="http://schemas.microsoft.com/office/powerpoint/2010/main" val="5625520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zh-CN" altLang="en-US" dirty="0"/>
              <a:t>预紧螺栓</a:t>
            </a:r>
            <a:endParaRPr lang="en-GB" altLang="en-US" dirty="0"/>
          </a:p>
        </p:txBody>
      </p:sp>
      <p:sp>
        <p:nvSpPr>
          <p:cNvPr id="43011" name="Rectangle 3"/>
          <p:cNvSpPr>
            <a:spLocks noGrp="1" noChangeArrowheads="1"/>
          </p:cNvSpPr>
          <p:nvPr>
            <p:ph type="body" idx="1"/>
          </p:nvPr>
        </p:nvSpPr>
        <p:spPr/>
        <p:txBody>
          <a:bodyPr>
            <a:normAutofit/>
          </a:bodyPr>
          <a:lstStyle/>
          <a:p>
            <a:r>
              <a:rPr lang="zh-CN" altLang="en-US" dirty="0"/>
              <a:t>当出现下列情况时，在桥梁、塔桅结构有用：</a:t>
            </a:r>
            <a:endParaRPr lang="en-GB" altLang="en-US" dirty="0"/>
          </a:p>
          <a:p>
            <a:endParaRPr lang="en-GB" altLang="en-US" dirty="0"/>
          </a:p>
          <a:p>
            <a:pPr lvl="1"/>
            <a:r>
              <a:rPr lang="zh-CN" altLang="en-US" dirty="0"/>
              <a:t>有振动荷载的连接</a:t>
            </a:r>
            <a:endParaRPr lang="en-GB" altLang="en-US" dirty="0"/>
          </a:p>
          <a:p>
            <a:pPr lvl="1"/>
            <a:r>
              <a:rPr lang="zh-CN" altLang="en-US" dirty="0"/>
              <a:t>必须避免结合部件之间的滑动</a:t>
            </a:r>
            <a:endParaRPr lang="en-GB" altLang="en-US" dirty="0"/>
          </a:p>
          <a:p>
            <a:pPr lvl="1"/>
            <a:r>
              <a:rPr lang="zh-CN" altLang="en-US" dirty="0"/>
              <a:t>施加的负载经常从正值变为负值</a:t>
            </a:r>
            <a:endParaRPr lang="en-GB" altLang="en-US" dirty="0"/>
          </a:p>
          <a:p>
            <a:pPr lvl="1"/>
            <a:endParaRPr lang="en-GB" altLang="en-US" dirty="0"/>
          </a:p>
          <a:p>
            <a:r>
              <a:rPr lang="zh-CN" altLang="en-US" dirty="0"/>
              <a:t>不锈钢预紧螺栓没有设计规则</a:t>
            </a:r>
            <a:endParaRPr lang="en-GB" altLang="en-US" dirty="0"/>
          </a:p>
          <a:p>
            <a:r>
              <a:rPr lang="zh-CN" altLang="en-US" dirty="0"/>
              <a:t>要始终进行测试</a:t>
            </a:r>
            <a:endParaRPr lang="en-GB" altLang="en-US" dirty="0"/>
          </a:p>
          <a:p>
            <a:endParaRPr lang="en-GB" altLang="en-US" dirty="0"/>
          </a:p>
        </p:txBody>
      </p:sp>
      <p:sp>
        <p:nvSpPr>
          <p:cNvPr id="2" name="Slide Number Placeholder 1"/>
          <p:cNvSpPr>
            <a:spLocks noGrp="1"/>
          </p:cNvSpPr>
          <p:nvPr>
            <p:ph type="sldNum" sz="quarter" idx="12"/>
          </p:nvPr>
        </p:nvSpPr>
        <p:spPr>
          <a:xfrm>
            <a:off x="8732762" y="6597352"/>
            <a:ext cx="4837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4186243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zh-CN" altLang="en-US" dirty="0"/>
              <a:t>焊接接头设计</a:t>
            </a:r>
            <a:endParaRPr lang="en-GB" altLang="en-US" dirty="0"/>
          </a:p>
        </p:txBody>
      </p:sp>
      <p:sp>
        <p:nvSpPr>
          <p:cNvPr id="44035" name="Rectangle 3"/>
          <p:cNvSpPr>
            <a:spLocks noGrp="1" noChangeArrowheads="1"/>
          </p:cNvSpPr>
          <p:nvPr>
            <p:ph type="body" idx="1"/>
          </p:nvPr>
        </p:nvSpPr>
        <p:spPr>
          <a:xfrm>
            <a:off x="468313" y="1700213"/>
            <a:ext cx="8229600" cy="4348162"/>
          </a:xfrm>
        </p:spPr>
        <p:txBody>
          <a:bodyPr>
            <a:normAutofit/>
          </a:bodyPr>
          <a:lstStyle/>
          <a:p>
            <a:endParaRPr lang="en-GB" altLang="en-US" sz="2800" dirty="0"/>
          </a:p>
          <a:p>
            <a:r>
              <a:rPr lang="zh-CN" altLang="en-US" sz="2800" dirty="0"/>
              <a:t>碳钢设计规则一般可适用于不锈钢</a:t>
            </a:r>
            <a:endParaRPr lang="en-GB" altLang="en-US" sz="2800" dirty="0"/>
          </a:p>
          <a:p>
            <a:endParaRPr lang="en-GB" altLang="en-US" sz="2800" dirty="0"/>
          </a:p>
          <a:p>
            <a:r>
              <a:rPr lang="zh-CN" altLang="en-US" sz="2800" dirty="0"/>
              <a:t>针对特定不锈钢级，选择合适的耗材</a:t>
            </a:r>
            <a:endParaRPr lang="en-GB" altLang="en-US" sz="2800" dirty="0"/>
          </a:p>
          <a:p>
            <a:endParaRPr lang="en-GB" altLang="en-US" sz="2800" dirty="0"/>
          </a:p>
          <a:p>
            <a:r>
              <a:rPr lang="zh-CN" altLang="en-US" sz="2800" dirty="0"/>
              <a:t>不锈钢需要做好特别准备后，才可以焊接碳钢</a:t>
            </a:r>
            <a:endParaRPr lang="en-GB" altLang="en-US" sz="2800" dirty="0"/>
          </a:p>
          <a:p>
            <a:endParaRPr lang="en-GB" altLang="en-US" sz="2800" dirty="0"/>
          </a:p>
        </p:txBody>
      </p:sp>
      <p:sp>
        <p:nvSpPr>
          <p:cNvPr id="2" name="Slide Number Placeholder 1"/>
          <p:cNvSpPr>
            <a:spLocks noGrp="1"/>
          </p:cNvSpPr>
          <p:nvPr>
            <p:ph type="sldNum" sz="quarter" idx="12"/>
          </p:nvPr>
        </p:nvSpPr>
        <p:spPr>
          <a:xfrm>
            <a:off x="8732762" y="6597352"/>
            <a:ext cx="4837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9009505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zh-CN" altLang="en-US" dirty="0"/>
              <a:t>疲劳强度</a:t>
            </a:r>
            <a:endParaRPr lang="en-GB" altLang="en-US" dirty="0"/>
          </a:p>
        </p:txBody>
      </p:sp>
      <p:sp>
        <p:nvSpPr>
          <p:cNvPr id="45059" name="Content Placeholder 2"/>
          <p:cNvSpPr>
            <a:spLocks noGrp="1"/>
          </p:cNvSpPr>
          <p:nvPr>
            <p:ph idx="1"/>
          </p:nvPr>
        </p:nvSpPr>
        <p:spPr/>
        <p:txBody>
          <a:bodyPr>
            <a:normAutofit/>
          </a:bodyPr>
          <a:lstStyle/>
          <a:p>
            <a:endParaRPr lang="en-GB" altLang="en-US" sz="2800" dirty="0"/>
          </a:p>
          <a:p>
            <a:r>
              <a:rPr lang="zh-CN" altLang="en-US" sz="2800" dirty="0"/>
              <a:t>焊接接头的疲劳性能取决于焊缝的几何尺寸</a:t>
            </a:r>
            <a:endParaRPr lang="en-GB" altLang="en-US" sz="2800" dirty="0"/>
          </a:p>
          <a:p>
            <a:endParaRPr lang="en-GB" altLang="en-US" sz="2800" dirty="0"/>
          </a:p>
          <a:p>
            <a:r>
              <a:rPr lang="zh-CN" altLang="en-US" sz="2800" dirty="0"/>
              <a:t>奥体钢和双相钢的性能至少与碳钢一样好</a:t>
            </a:r>
            <a:endParaRPr lang="en-GB" altLang="en-US" sz="2800" dirty="0"/>
          </a:p>
          <a:p>
            <a:endParaRPr lang="en-GB" altLang="en-US" sz="2800" dirty="0"/>
          </a:p>
          <a:p>
            <a:r>
              <a:rPr lang="zh-CN" altLang="en-US" sz="2800" dirty="0"/>
              <a:t>遵循碳钢指南</a:t>
            </a:r>
            <a:endParaRPr lang="en-GB" altLang="en-US" sz="2800" dirty="0"/>
          </a:p>
          <a:p>
            <a:endParaRPr lang="en-GB" altLang="en-US" sz="2800" dirty="0"/>
          </a:p>
        </p:txBody>
      </p:sp>
      <p:sp>
        <p:nvSpPr>
          <p:cNvPr id="2" name="Slide Number Placeholder 1"/>
          <p:cNvSpPr>
            <a:spLocks noGrp="1"/>
          </p:cNvSpPr>
          <p:nvPr>
            <p:ph type="sldNum" sz="quarter" idx="12"/>
          </p:nvPr>
        </p:nvSpPr>
        <p:spPr>
          <a:xfrm>
            <a:off x="8720667" y="6597352"/>
            <a:ext cx="4958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5722627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zh-CN" altLang="en-US" dirty="0"/>
              <a:t>第</a:t>
            </a:r>
            <a:r>
              <a:rPr lang="fr-FR" dirty="0"/>
              <a:t>7</a:t>
            </a:r>
            <a:r>
              <a:rPr lang="zh-CN" altLang="en-US" dirty="0"/>
              <a:t>部分</a:t>
            </a:r>
            <a:endParaRPr lang="fr-FR" dirty="0"/>
          </a:p>
        </p:txBody>
      </p:sp>
      <p:sp>
        <p:nvSpPr>
          <p:cNvPr id="6" name="Sous-titre 5"/>
          <p:cNvSpPr>
            <a:spLocks noGrp="1"/>
          </p:cNvSpPr>
          <p:nvPr>
            <p:ph type="subTitle" idx="1"/>
          </p:nvPr>
        </p:nvSpPr>
        <p:spPr/>
        <p:txBody>
          <a:bodyPr/>
          <a:lstStyle/>
          <a:p>
            <a:r>
              <a:rPr lang="zh-CN" altLang="en-US" dirty="0"/>
              <a:t>工程师可用资源</a:t>
            </a:r>
            <a:endParaRPr lang="en-GB" dirty="0"/>
          </a:p>
        </p:txBody>
      </p:sp>
      <p:sp>
        <p:nvSpPr>
          <p:cNvPr id="4" name="Espace réservé du numéro de diapositive 3"/>
          <p:cNvSpPr>
            <a:spLocks noGrp="1"/>
          </p:cNvSpPr>
          <p:nvPr>
            <p:ph type="sldNum" sz="quarter" idx="12"/>
          </p:nvPr>
        </p:nvSpPr>
        <p:spPr>
          <a:xfrm>
            <a:off x="8732762" y="6597352"/>
            <a:ext cx="4837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9527714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zh-CN" altLang="en-US" dirty="0"/>
              <a:t>工程师的资源</a:t>
            </a:r>
            <a:endParaRPr lang="en-US" altLang="en-US" dirty="0"/>
          </a:p>
        </p:txBody>
      </p:sp>
      <p:sp>
        <p:nvSpPr>
          <p:cNvPr id="46083" name="Content Placeholder 2"/>
          <p:cNvSpPr>
            <a:spLocks noGrp="1"/>
          </p:cNvSpPr>
          <p:nvPr>
            <p:ph idx="1"/>
          </p:nvPr>
        </p:nvSpPr>
        <p:spPr/>
        <p:txBody>
          <a:bodyPr>
            <a:normAutofit/>
          </a:bodyPr>
          <a:lstStyle/>
          <a:p>
            <a:r>
              <a:rPr lang="zh-CN" altLang="en-US" sz="2800" dirty="0"/>
              <a:t>在线信息中心</a:t>
            </a:r>
            <a:endParaRPr lang="en-GB" altLang="en-US" sz="2800" dirty="0"/>
          </a:p>
          <a:p>
            <a:endParaRPr lang="en-GB" altLang="en-US" sz="2800" dirty="0"/>
          </a:p>
          <a:p>
            <a:r>
              <a:rPr lang="zh-CN" altLang="en-US" sz="2800" dirty="0"/>
              <a:t>案例研究</a:t>
            </a:r>
            <a:endParaRPr lang="en-GB" altLang="en-US" sz="2800" dirty="0"/>
          </a:p>
          <a:p>
            <a:endParaRPr lang="en-GB" altLang="en-US" sz="2800" dirty="0"/>
          </a:p>
          <a:p>
            <a:r>
              <a:rPr lang="zh-CN" altLang="en-US" sz="2800" dirty="0"/>
              <a:t>设计指南</a:t>
            </a:r>
            <a:endParaRPr lang="en-GB" altLang="en-US" sz="2800" dirty="0"/>
          </a:p>
          <a:p>
            <a:endParaRPr lang="en-GB" altLang="en-US" sz="2800" dirty="0"/>
          </a:p>
          <a:p>
            <a:r>
              <a:rPr lang="zh-CN" altLang="en-US" sz="2800" dirty="0"/>
              <a:t>设计案例</a:t>
            </a:r>
            <a:endParaRPr lang="en-GB" altLang="en-US" sz="2800" dirty="0"/>
          </a:p>
          <a:p>
            <a:endParaRPr lang="en-GB" altLang="en-US" sz="2800" dirty="0"/>
          </a:p>
          <a:p>
            <a:r>
              <a:rPr lang="zh-CN" altLang="en-US" sz="2800" dirty="0"/>
              <a:t>软件</a:t>
            </a:r>
            <a:endParaRPr lang="en-GB" altLang="en-US" sz="2800" dirty="0"/>
          </a:p>
        </p:txBody>
      </p:sp>
      <p:sp>
        <p:nvSpPr>
          <p:cNvPr id="2" name="Slide Number Placeholder 1"/>
          <p:cNvSpPr>
            <a:spLocks noGrp="1"/>
          </p:cNvSpPr>
          <p:nvPr>
            <p:ph type="sldNum" sz="quarter" idx="12"/>
          </p:nvPr>
        </p:nvSpPr>
        <p:spPr>
          <a:xfrm>
            <a:off x="8708571" y="6597352"/>
            <a:ext cx="50790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8833215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139700"/>
            <a:ext cx="7932737" cy="66182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itle 1"/>
          <p:cNvSpPr>
            <a:spLocks noGrp="1"/>
          </p:cNvSpPr>
          <p:nvPr>
            <p:ph type="title"/>
          </p:nvPr>
        </p:nvSpPr>
        <p:spPr>
          <a:xfrm>
            <a:off x="5669409" y="139700"/>
            <a:ext cx="2664296" cy="360040"/>
          </a:xfrm>
        </p:spPr>
        <p:txBody>
          <a:bodyPr>
            <a:noAutofit/>
          </a:bodyPr>
          <a:lstStyle/>
          <a:p>
            <a:pPr algn="l" eaLnBrk="1" hangingPunct="1"/>
            <a:r>
              <a:rPr lang="en-GB" altLang="en-US" sz="1800" dirty="0">
                <a:hlinkClick r:id="rId4"/>
              </a:rPr>
              <a:t>www.steel-stainless.org</a:t>
            </a:r>
            <a:r>
              <a:rPr lang="en-GB" altLang="en-US" sz="3200" dirty="0"/>
              <a:t> </a:t>
            </a:r>
          </a:p>
        </p:txBody>
      </p:sp>
      <p:sp>
        <p:nvSpPr>
          <p:cNvPr id="2" name="Slide Number Placeholder 1"/>
          <p:cNvSpPr>
            <a:spLocks noGrp="1"/>
          </p:cNvSpPr>
          <p:nvPr>
            <p:ph type="sldNum" sz="quarter" idx="12"/>
          </p:nvPr>
        </p:nvSpPr>
        <p:spPr>
          <a:xfrm>
            <a:off x="8696476" y="6597352"/>
            <a:ext cx="51999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048070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p:txBody>
          <a:bodyPr>
            <a:normAutofit/>
          </a:bodyPr>
          <a:lstStyle/>
          <a:p>
            <a:pPr eaLnBrk="1" hangingPunct="1"/>
            <a:r>
              <a:rPr lang="zh-CN" altLang="en-US" sz="3200" dirty="0"/>
              <a:t>建筑用钢信息中心</a:t>
            </a:r>
            <a:r>
              <a:rPr lang="en-GB" altLang="en-US" sz="3200" dirty="0"/>
              <a:t> </a:t>
            </a:r>
            <a:r>
              <a:rPr lang="en-GB" altLang="en-US" sz="3200" dirty="0">
                <a:hlinkClick r:id="rId3"/>
              </a:rPr>
              <a:t>www.stainlessconstruction.com</a:t>
            </a:r>
            <a:r>
              <a:rPr lang="en-GB" altLang="en-US" sz="3200" dirty="0"/>
              <a:t> </a:t>
            </a:r>
          </a:p>
        </p:txBody>
      </p:sp>
      <p:pic>
        <p:nvPicPr>
          <p:cNvPr id="4813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650" y="1557338"/>
            <a:ext cx="7561263" cy="45847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8720667" y="6597352"/>
            <a:ext cx="4958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758367436"/>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a:lnSpc>
                <a:spcPct val="80000"/>
              </a:lnSpc>
            </a:pPr>
            <a:r>
              <a:rPr lang="en-GB" altLang="en-US" dirty="0"/>
              <a:t>12 </a:t>
            </a:r>
            <a:r>
              <a:rPr lang="zh-CN" altLang="en-US" dirty="0"/>
              <a:t>结构案例研究</a:t>
            </a:r>
            <a:br>
              <a:rPr lang="en-GB" altLang="en-US" dirty="0"/>
            </a:br>
            <a:r>
              <a:rPr lang="en-GB" altLang="en-US" sz="3200" dirty="0">
                <a:hlinkClick r:id="rId3"/>
              </a:rPr>
              <a:t>http://www.worldstainless.org/news/show/446</a:t>
            </a:r>
            <a:r>
              <a:rPr lang="en-GB" altLang="en-US" dirty="0"/>
              <a:t> </a:t>
            </a:r>
          </a:p>
        </p:txBody>
      </p:sp>
      <p:pic>
        <p:nvPicPr>
          <p:cNvPr id="49156" name="Picture 4" descr="Fig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7428" y="1587500"/>
            <a:ext cx="2403475" cy="180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descr="CIMG412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003" y="4211638"/>
            <a:ext cx="2473325" cy="1855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6" descr="2907200953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01715" y="4230688"/>
            <a:ext cx="2436813" cy="1827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9" name="Picture 7" descr="untitled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87428" y="1566863"/>
            <a:ext cx="2449512" cy="1814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732762" y="6597352"/>
            <a:ext cx="4837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27853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0930" y="1566863"/>
            <a:ext cx="3211736" cy="4500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173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ront cover V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613" y="1573213"/>
            <a:ext cx="3254375" cy="4633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6"/>
          <p:cNvSpPr txBox="1">
            <a:spLocks noChangeArrowheads="1"/>
          </p:cNvSpPr>
          <p:nvPr/>
        </p:nvSpPr>
        <p:spPr bwMode="auto">
          <a:xfrm>
            <a:off x="4200049" y="4442968"/>
            <a:ext cx="3960812" cy="1257643"/>
          </a:xfrm>
          <a:prstGeom prst="rect">
            <a:avLst/>
          </a:prstGeom>
          <a:solidFill>
            <a:schemeClr val="accent6">
              <a:alpha val="48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在线设计软件：</a:t>
            </a:r>
            <a:endParaRPr kumimoji="0" lang="en-GB"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hlinkClick r:id="rId4"/>
              </a:rPr>
              <a:t>www.steel-stainless.org/software</a:t>
            </a:r>
            <a:r>
              <a:rPr kumimoji="0" lang="en-GB"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p>
        </p:txBody>
      </p:sp>
      <p:sp>
        <p:nvSpPr>
          <p:cNvPr id="3" name="Title 2"/>
          <p:cNvSpPr>
            <a:spLocks noGrp="1"/>
          </p:cNvSpPr>
          <p:nvPr>
            <p:ph type="title"/>
          </p:nvPr>
        </p:nvSpPr>
        <p:spPr/>
        <p:txBody>
          <a:bodyPr>
            <a:normAutofit/>
          </a:bodyPr>
          <a:lstStyle/>
          <a:p>
            <a:r>
              <a:rPr lang="zh-CN" altLang="en-US" dirty="0"/>
              <a:t>欧洲规范设计指南</a:t>
            </a:r>
            <a:endParaRPr lang="en-GB" dirty="0"/>
          </a:p>
        </p:txBody>
      </p:sp>
      <p:sp>
        <p:nvSpPr>
          <p:cNvPr id="9" name="Content Placeholder 8"/>
          <p:cNvSpPr>
            <a:spLocks noGrp="1"/>
          </p:cNvSpPr>
          <p:nvPr>
            <p:ph sz="half" idx="2"/>
          </p:nvPr>
        </p:nvSpPr>
        <p:spPr>
          <a:xfrm>
            <a:off x="4314800" y="1573213"/>
            <a:ext cx="4402832" cy="4525963"/>
          </a:xfrm>
        </p:spPr>
        <p:txBody>
          <a:bodyPr/>
          <a:lstStyle/>
          <a:p>
            <a:pPr marL="0" indent="0">
              <a:buNone/>
            </a:pPr>
            <a:r>
              <a:rPr lang="en-GB" altLang="en-US" sz="2400" dirty="0">
                <a:hlinkClick r:id="rId5"/>
              </a:rPr>
              <a:t>www.steel-stainless.org/designmanual</a:t>
            </a:r>
            <a:endParaRPr lang="en-GB" altLang="en-US" sz="2400" dirty="0"/>
          </a:p>
          <a:p>
            <a:r>
              <a:rPr lang="zh-CN" altLang="en-US" dirty="0"/>
              <a:t>指南</a:t>
            </a:r>
            <a:endParaRPr lang="en-GB" altLang="en-US" dirty="0"/>
          </a:p>
          <a:p>
            <a:r>
              <a:rPr lang="zh-CN" altLang="en-US" dirty="0"/>
              <a:t>评论</a:t>
            </a:r>
            <a:endParaRPr lang="en-GB" altLang="en-US" dirty="0"/>
          </a:p>
          <a:p>
            <a:r>
              <a:rPr lang="zh-CN" altLang="en-US" dirty="0"/>
              <a:t>设计案例</a:t>
            </a:r>
            <a:endParaRPr lang="en-GB" dirty="0"/>
          </a:p>
        </p:txBody>
      </p:sp>
      <p:sp>
        <p:nvSpPr>
          <p:cNvPr id="2" name="Slide Number Placeholder 1"/>
          <p:cNvSpPr>
            <a:spLocks noGrp="1"/>
          </p:cNvSpPr>
          <p:nvPr>
            <p:ph type="sldNum" sz="quarter" idx="12"/>
          </p:nvPr>
        </p:nvSpPr>
        <p:spPr>
          <a:xfrm>
            <a:off x="8744857" y="6597352"/>
            <a:ext cx="47161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663694202"/>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zh-CN" altLang="en-US" dirty="0"/>
              <a:t>总结</a:t>
            </a:r>
            <a:endParaRPr lang="en-GB" altLang="en-US" dirty="0"/>
          </a:p>
        </p:txBody>
      </p:sp>
      <p:sp>
        <p:nvSpPr>
          <p:cNvPr id="5" name="Content Placeholder 4"/>
          <p:cNvSpPr>
            <a:spLocks noGrp="1"/>
          </p:cNvSpPr>
          <p:nvPr>
            <p:ph idx="1"/>
          </p:nvPr>
        </p:nvSpPr>
        <p:spPr/>
        <p:txBody>
          <a:bodyPr>
            <a:normAutofit/>
          </a:bodyPr>
          <a:lstStyle/>
          <a:p>
            <a:pPr>
              <a:defRPr/>
            </a:pPr>
            <a:r>
              <a:rPr lang="zh-CN" altLang="en-US" sz="2800" dirty="0">
                <a:cs typeface="Arial" pitchFamily="34" charset="0"/>
              </a:rPr>
              <a:t>结构性能：</a:t>
            </a:r>
            <a:r>
              <a:rPr lang="en-GB" altLang="en-US" sz="2800" dirty="0">
                <a:cs typeface="Arial" pitchFamily="34" charset="0"/>
              </a:rPr>
              <a:t> </a:t>
            </a:r>
            <a:br>
              <a:rPr lang="en-GB" altLang="en-US" sz="2800" dirty="0">
                <a:cs typeface="Arial" pitchFamily="34" charset="0"/>
              </a:rPr>
            </a:br>
            <a:r>
              <a:rPr lang="zh-CN" altLang="en-US" sz="2800" dirty="0">
                <a:solidFill>
                  <a:schemeClr val="bg1">
                    <a:lumMod val="50000"/>
                  </a:schemeClr>
                </a:solidFill>
                <a:cs typeface="Arial" pitchFamily="34" charset="0"/>
              </a:rPr>
              <a:t>与碳钢相似，但由于非线性应力－应变曲线，需要调整或改进</a:t>
            </a:r>
            <a:endParaRPr lang="en-GB" altLang="en-US" sz="2800" dirty="0">
              <a:solidFill>
                <a:schemeClr val="bg1">
                  <a:lumMod val="50000"/>
                </a:schemeClr>
              </a:solidFill>
              <a:cs typeface="Arial" pitchFamily="34" charset="0"/>
            </a:endParaRPr>
          </a:p>
          <a:p>
            <a:pPr algn="just">
              <a:defRPr/>
            </a:pPr>
            <a:endParaRPr lang="en-GB" altLang="en-US" sz="2800" dirty="0">
              <a:cs typeface="Arial" pitchFamily="34" charset="0"/>
            </a:endParaRPr>
          </a:p>
          <a:p>
            <a:pPr algn="just">
              <a:defRPr/>
            </a:pPr>
            <a:r>
              <a:rPr lang="zh-CN" altLang="en-US" sz="2800" dirty="0">
                <a:cs typeface="Arial" pitchFamily="34" charset="0"/>
              </a:rPr>
              <a:t>开发了设计规则</a:t>
            </a:r>
            <a:endParaRPr lang="en-GB" altLang="en-US" sz="2800" dirty="0">
              <a:cs typeface="Arial" pitchFamily="34" charset="0"/>
            </a:endParaRPr>
          </a:p>
          <a:p>
            <a:pPr algn="just">
              <a:defRPr/>
            </a:pPr>
            <a:endParaRPr lang="en-GB" altLang="en-US" sz="2800" dirty="0">
              <a:cs typeface="Arial" pitchFamily="34" charset="0"/>
            </a:endParaRPr>
          </a:p>
          <a:p>
            <a:pPr algn="just">
              <a:defRPr/>
            </a:pPr>
            <a:r>
              <a:rPr lang="zh-CN" altLang="en-US" sz="2800" dirty="0">
                <a:cs typeface="Arial" pitchFamily="34" charset="0"/>
              </a:rPr>
              <a:t>资源（设计、指南、案例研究、</a:t>
            </a:r>
            <a:r>
              <a:rPr lang="en-GB" altLang="en-US" sz="2800" dirty="0">
                <a:cs typeface="Arial" pitchFamily="34" charset="0"/>
              </a:rPr>
              <a:t> </a:t>
            </a:r>
            <a:r>
              <a:rPr lang="zh-CN" altLang="en-US" sz="2800" dirty="0">
                <a:cs typeface="Arial" pitchFamily="34" charset="0"/>
              </a:rPr>
              <a:t>样例软件）都可以免费获取！</a:t>
            </a:r>
            <a:endParaRPr lang="en-GB" altLang="en-US" sz="2800" dirty="0">
              <a:cs typeface="Arial" pitchFamily="34" charset="0"/>
            </a:endParaRPr>
          </a:p>
        </p:txBody>
      </p:sp>
      <p:sp>
        <p:nvSpPr>
          <p:cNvPr id="2" name="Slide Number Placeholder 1"/>
          <p:cNvSpPr>
            <a:spLocks noGrp="1"/>
          </p:cNvSpPr>
          <p:nvPr>
            <p:ph type="sldNum" sz="quarter" idx="12"/>
          </p:nvPr>
        </p:nvSpPr>
        <p:spPr>
          <a:xfrm>
            <a:off x="8708571" y="6597352"/>
            <a:ext cx="50790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65012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err="1"/>
              <a:t>Haynes</a:t>
            </a:r>
            <a:r>
              <a:rPr lang="fr-FR" sz="3200" dirty="0"/>
              <a:t> </a:t>
            </a:r>
            <a:r>
              <a:rPr lang="fr-FR" sz="3200" dirty="0" err="1"/>
              <a:t>Inlet</a:t>
            </a:r>
            <a:r>
              <a:rPr lang="fr-FR" sz="3200" dirty="0"/>
              <a:t> Slough</a:t>
            </a:r>
            <a:r>
              <a:rPr lang="zh-CN" altLang="en-US" sz="3200" dirty="0"/>
              <a:t>桥，美国俄勒冈</a:t>
            </a:r>
            <a:r>
              <a:rPr lang="fr-FR" sz="3200" dirty="0"/>
              <a:t>2004</a:t>
            </a:r>
            <a:r>
              <a:rPr lang="fr-FR" sz="2000" baseline="50000" dirty="0"/>
              <a:t>7,8</a:t>
            </a:r>
          </a:p>
        </p:txBody>
      </p:sp>
      <p:sp>
        <p:nvSpPr>
          <p:cNvPr id="3" name="Content Placeholder 2"/>
          <p:cNvSpPr>
            <a:spLocks noGrp="1"/>
          </p:cNvSpPr>
          <p:nvPr>
            <p:ph sz="half" idx="1"/>
          </p:nvPr>
        </p:nvSpPr>
        <p:spPr>
          <a:xfrm>
            <a:off x="457200" y="1600201"/>
            <a:ext cx="4038600" cy="3052936"/>
          </a:xfrm>
        </p:spPr>
        <p:txBody>
          <a:bodyPr>
            <a:normAutofit fontScale="92500" lnSpcReduction="20000"/>
          </a:bodyPr>
          <a:lstStyle/>
          <a:p>
            <a:pPr marL="0" indent="0" algn="just">
              <a:buNone/>
            </a:pPr>
            <a:r>
              <a:rPr lang="zh-CN" altLang="en-US" sz="2400" dirty="0"/>
              <a:t>这是一座不同寻常的拱桥，桥体用了中</a:t>
            </a:r>
            <a:r>
              <a:rPr lang="en-US" altLang="zh-CN" sz="2400" dirty="0"/>
              <a:t>400</a:t>
            </a:r>
            <a:r>
              <a:rPr lang="zh-CN" altLang="en-US" sz="2400" dirty="0"/>
              <a:t>吨不锈钢钢筋。</a:t>
            </a:r>
            <a:endParaRPr lang="en-US" sz="2400" dirty="0"/>
          </a:p>
          <a:p>
            <a:pPr marL="0" indent="0" algn="just">
              <a:buNone/>
            </a:pPr>
            <a:endParaRPr lang="en-US" sz="2400" dirty="0"/>
          </a:p>
          <a:p>
            <a:pPr marL="0" indent="0" algn="just">
              <a:buNone/>
            </a:pPr>
            <a:r>
              <a:rPr lang="en-US" sz="2400" dirty="0"/>
              <a:t>230</a:t>
            </a:r>
            <a:r>
              <a:rPr lang="zh-CN" altLang="en-US" sz="2400" dirty="0"/>
              <a:t>米长跨越海恩斯入口沼泽的拱桥的预计使用寿命是</a:t>
            </a:r>
            <a:r>
              <a:rPr lang="en-US" altLang="zh-CN" sz="2400" dirty="0"/>
              <a:t>12</a:t>
            </a:r>
            <a:r>
              <a:rPr lang="zh-CN" altLang="en-US" sz="2400" dirty="0"/>
              <a:t>年，而且毋需维护。</a:t>
            </a:r>
            <a:endParaRPr lang="en-US" altLang="zh-CN" sz="2400" dirty="0"/>
          </a:p>
          <a:p>
            <a:pPr marL="0" indent="0" algn="just">
              <a:buNone/>
            </a:pPr>
            <a:endParaRPr lang="en-US" sz="2400" dirty="0"/>
          </a:p>
          <a:p>
            <a:pPr marL="0" indent="0" algn="just">
              <a:buNone/>
            </a:pPr>
            <a:r>
              <a:rPr lang="zh-CN" altLang="en-US" sz="2400" dirty="0"/>
              <a:t>尽管不锈钢成本比普通钢高很多，但是全生命周期却大幅得以节约。</a:t>
            </a:r>
            <a:endParaRPr lang="fr-FR" sz="2400" dirty="0"/>
          </a:p>
        </p:txBody>
      </p:sp>
      <p:pic>
        <p:nvPicPr>
          <p:cNvPr id="9" name="Picture 6"/>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648200" y="1600200"/>
            <a:ext cx="4038600" cy="3028950"/>
          </a:xfrm>
          <a:ln>
            <a:solidFill>
              <a:schemeClr val="tx1"/>
            </a:solidFill>
          </a:ln>
        </p:spPr>
      </p:pic>
      <p:sp>
        <p:nvSpPr>
          <p:cNvPr id="4" name="AutoShape 2" descr="Haynes Inlet Bri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imSun" panose="02010600030101010101" pitchFamily="2" charset="-122"/>
              <a:ea typeface="SimSun" panose="02010600030101010101" pitchFamily="2" charset="-122"/>
            </a:endParaRPr>
          </a:p>
        </p:txBody>
      </p:sp>
      <p:sp>
        <p:nvSpPr>
          <p:cNvPr id="5" name="AutoShape 5" descr="http://files1.structurae.de/files/photos/3115/haynes_inlet_bridge_8_2_09_00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70C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6582282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01" name="Rectangle 25"/>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5818" name="Rectangle 42"/>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 name="Title 1"/>
          <p:cNvSpPr>
            <a:spLocks noGrp="1"/>
          </p:cNvSpPr>
          <p:nvPr>
            <p:ph type="ctrTitle"/>
          </p:nvPr>
        </p:nvSpPr>
        <p:spPr/>
        <p:txBody>
          <a:bodyPr>
            <a:normAutofit fontScale="90000"/>
          </a:bodyPr>
          <a:lstStyle/>
          <a:p>
            <a:r>
              <a:rPr lang="zh-CN" altLang="en-US" dirty="0"/>
              <a:t>谢谢</a:t>
            </a:r>
            <a:br>
              <a:rPr lang="fr-FR" dirty="0"/>
            </a:br>
            <a:br>
              <a:rPr lang="fr-FR" dirty="0"/>
            </a:br>
            <a:r>
              <a:rPr lang="fr-FR" sz="2667" dirty="0"/>
              <a:t>Barbara Rossi – </a:t>
            </a:r>
            <a:r>
              <a:rPr lang="fr-FR" sz="2667" dirty="0" err="1"/>
              <a:t>barbara.rossi@kuleuven.be</a:t>
            </a:r>
            <a:br>
              <a:rPr lang="fr-FR" sz="2667" dirty="0"/>
            </a:br>
            <a:r>
              <a:rPr lang="fr-FR" sz="2667" dirty="0"/>
              <a:t>Maarten </a:t>
            </a:r>
            <a:r>
              <a:rPr lang="fr-FR" sz="2667" dirty="0" err="1"/>
              <a:t>Fortan</a:t>
            </a:r>
            <a:r>
              <a:rPr lang="fr-FR" sz="2667" dirty="0"/>
              <a:t> – </a:t>
            </a:r>
            <a:r>
              <a:rPr lang="fr-FR" sz="2667" dirty="0" err="1"/>
              <a:t>maarten.fortan@kuleuven.be</a:t>
            </a:r>
            <a:endParaRPr lang="fr-FR" sz="2667" dirty="0"/>
          </a:p>
        </p:txBody>
      </p:sp>
      <p:sp>
        <p:nvSpPr>
          <p:cNvPr id="4" name="Slide Number Placeholder 3"/>
          <p:cNvSpPr>
            <a:spLocks noGrp="1"/>
          </p:cNvSpPr>
          <p:nvPr>
            <p:ph type="sldNum" sz="quarter" idx="12"/>
          </p:nvPr>
        </p:nvSpPr>
        <p:spPr>
          <a:xfrm>
            <a:off x="8793238" y="6597352"/>
            <a:ext cx="4232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526545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dirty="0"/>
              <a:t>参考</a:t>
            </a:r>
            <a:endParaRPr lang="nl-BE" dirty="0"/>
          </a:p>
        </p:txBody>
      </p:sp>
      <p:sp>
        <p:nvSpPr>
          <p:cNvPr id="3" name="Tijdelijke aanduiding voor inhoud 2"/>
          <p:cNvSpPr>
            <a:spLocks noGrp="1"/>
          </p:cNvSpPr>
          <p:nvPr>
            <p:ph idx="1"/>
          </p:nvPr>
        </p:nvSpPr>
        <p:spPr/>
        <p:txBody>
          <a:bodyPr>
            <a:normAutofit fontScale="40000" lnSpcReduction="20000"/>
          </a:bodyPr>
          <a:lstStyle/>
          <a:p>
            <a:r>
              <a:rPr lang="nl-BE" sz="3500" dirty="0"/>
              <a:t>EN 1993-1-1. Eurocode 3: Design of steel </a:t>
            </a:r>
            <a:r>
              <a:rPr lang="nl-BE" sz="3500" dirty="0" err="1"/>
              <a:t>structures</a:t>
            </a:r>
            <a:r>
              <a:rPr lang="nl-BE" sz="3500" dirty="0"/>
              <a:t> – Part1-1: General </a:t>
            </a:r>
            <a:r>
              <a:rPr lang="nl-BE" sz="3500" dirty="0" err="1"/>
              <a:t>rules</a:t>
            </a:r>
            <a:r>
              <a:rPr lang="nl-BE" sz="3500" dirty="0"/>
              <a:t> </a:t>
            </a:r>
            <a:r>
              <a:rPr lang="nl-BE" sz="3500" dirty="0" err="1"/>
              <a:t>and</a:t>
            </a:r>
            <a:r>
              <a:rPr lang="nl-BE" sz="3500" dirty="0"/>
              <a:t> </a:t>
            </a:r>
            <a:r>
              <a:rPr lang="nl-BE" sz="3500" dirty="0" err="1"/>
              <a:t>rules</a:t>
            </a:r>
            <a:r>
              <a:rPr lang="nl-BE" sz="3500" dirty="0"/>
              <a:t> </a:t>
            </a:r>
            <a:r>
              <a:rPr lang="nl-BE" sz="3500" dirty="0" err="1"/>
              <a:t>for</a:t>
            </a:r>
            <a:r>
              <a:rPr lang="nl-BE" sz="3500" dirty="0"/>
              <a:t> buildings. 2005</a:t>
            </a:r>
          </a:p>
          <a:p>
            <a:endParaRPr lang="nl-BE" sz="3500" dirty="0"/>
          </a:p>
          <a:p>
            <a:r>
              <a:rPr lang="nl-BE" sz="3500" dirty="0"/>
              <a:t>EN 1993-1-4. Eurocode 3: Design of steel </a:t>
            </a:r>
            <a:r>
              <a:rPr lang="nl-BE" sz="3500" dirty="0" err="1"/>
              <a:t>structures</a:t>
            </a:r>
            <a:r>
              <a:rPr lang="nl-BE" sz="3500" dirty="0"/>
              <a:t> – Part1-4: </a:t>
            </a:r>
            <a:r>
              <a:rPr lang="nl-BE" sz="3500" dirty="0" err="1"/>
              <a:t>Supplementary</a:t>
            </a:r>
            <a:r>
              <a:rPr lang="nl-BE" sz="3500" dirty="0"/>
              <a:t> </a:t>
            </a:r>
            <a:r>
              <a:rPr lang="nl-BE" sz="3500" dirty="0" err="1"/>
              <a:t>rules</a:t>
            </a:r>
            <a:r>
              <a:rPr lang="nl-BE" sz="3500" dirty="0"/>
              <a:t> </a:t>
            </a:r>
            <a:r>
              <a:rPr lang="nl-BE" sz="3500" dirty="0" err="1"/>
              <a:t>for</a:t>
            </a:r>
            <a:r>
              <a:rPr lang="nl-BE" sz="3500" dirty="0"/>
              <a:t> </a:t>
            </a:r>
            <a:r>
              <a:rPr lang="nl-BE" sz="3500" dirty="0" err="1"/>
              <a:t>stainless</a:t>
            </a:r>
            <a:r>
              <a:rPr lang="nl-BE" sz="3500" dirty="0"/>
              <a:t> steel. 2006</a:t>
            </a:r>
          </a:p>
          <a:p>
            <a:endParaRPr lang="nl-BE" sz="3500" dirty="0"/>
          </a:p>
          <a:p>
            <a:r>
              <a:rPr lang="nl-BE" sz="3500" dirty="0"/>
              <a:t>EN 1993-1-4. Eurocode 3: Design of steel </a:t>
            </a:r>
            <a:r>
              <a:rPr lang="nl-BE" sz="3500" dirty="0" err="1"/>
              <a:t>structures</a:t>
            </a:r>
            <a:r>
              <a:rPr lang="nl-BE" sz="3500" dirty="0"/>
              <a:t> – Part1-4: </a:t>
            </a:r>
            <a:r>
              <a:rPr lang="nl-BE" sz="3500" dirty="0" err="1"/>
              <a:t>Supplementary</a:t>
            </a:r>
            <a:r>
              <a:rPr lang="nl-BE" sz="3500" dirty="0"/>
              <a:t> </a:t>
            </a:r>
            <a:r>
              <a:rPr lang="nl-BE" sz="3500" dirty="0" err="1"/>
              <a:t>rules</a:t>
            </a:r>
            <a:r>
              <a:rPr lang="nl-BE" sz="3500" dirty="0"/>
              <a:t> </a:t>
            </a:r>
            <a:r>
              <a:rPr lang="nl-BE" sz="3500" dirty="0" err="1"/>
              <a:t>for</a:t>
            </a:r>
            <a:r>
              <a:rPr lang="nl-BE" sz="3500" dirty="0"/>
              <a:t> </a:t>
            </a:r>
            <a:r>
              <a:rPr lang="nl-BE" sz="3500" dirty="0" err="1"/>
              <a:t>stainless</a:t>
            </a:r>
            <a:r>
              <a:rPr lang="nl-BE" sz="3500" dirty="0"/>
              <a:t> steel. </a:t>
            </a:r>
            <a:r>
              <a:rPr lang="nl-BE" sz="3500" dirty="0" err="1"/>
              <a:t>Modifications</a:t>
            </a:r>
            <a:r>
              <a:rPr lang="nl-BE" sz="3500" dirty="0"/>
              <a:t> 2015</a:t>
            </a:r>
          </a:p>
          <a:p>
            <a:endParaRPr lang="nl-BE" sz="3500" dirty="0"/>
          </a:p>
          <a:p>
            <a:r>
              <a:rPr lang="en-US" sz="3500" dirty="0"/>
              <a:t>M. </a:t>
            </a:r>
            <a:r>
              <a:rPr lang="en-US" sz="3500" dirty="0" err="1"/>
              <a:t>Fortan</a:t>
            </a:r>
            <a:r>
              <a:rPr lang="en-US" sz="3500" dirty="0"/>
              <a:t>. Lateral-torsional buckling of duplex stainless steel beams - Experiments and design model. PhD thesis. 2014-…</a:t>
            </a:r>
            <a:endParaRPr lang="nl-BE" sz="3500" dirty="0"/>
          </a:p>
          <a:p>
            <a:endParaRPr lang="nl-BE" sz="3500" dirty="0"/>
          </a:p>
          <a:p>
            <a:r>
              <a:rPr lang="nl-BE" sz="3500" dirty="0"/>
              <a:t>AISI Standard. North American </a:t>
            </a:r>
            <a:r>
              <a:rPr lang="nl-BE" sz="3500" dirty="0" err="1"/>
              <a:t>specification</a:t>
            </a:r>
            <a:r>
              <a:rPr lang="nl-BE" sz="3500" dirty="0"/>
              <a:t> Appendix 1: Design of </a:t>
            </a:r>
            <a:r>
              <a:rPr lang="nl-BE" sz="3500" dirty="0" err="1"/>
              <a:t>Cold-Formed</a:t>
            </a:r>
            <a:r>
              <a:rPr lang="nl-BE" sz="3500" dirty="0"/>
              <a:t> Steel </a:t>
            </a:r>
            <a:r>
              <a:rPr lang="nl-BE" sz="3500" dirty="0" err="1"/>
              <a:t>Structural</a:t>
            </a:r>
            <a:r>
              <a:rPr lang="nl-BE" sz="3500" dirty="0"/>
              <a:t> Members Using the Direct </a:t>
            </a:r>
            <a:r>
              <a:rPr lang="nl-BE" sz="3500" dirty="0" err="1"/>
              <a:t>Strength</a:t>
            </a:r>
            <a:r>
              <a:rPr lang="nl-BE" sz="3500" dirty="0"/>
              <a:t> Method. 2007</a:t>
            </a:r>
          </a:p>
          <a:p>
            <a:endParaRPr lang="nl-BE" sz="3500" dirty="0"/>
          </a:p>
          <a:p>
            <a:r>
              <a:rPr lang="nl-BE" sz="3500" dirty="0"/>
              <a:t>B.W. </a:t>
            </a:r>
            <a:r>
              <a:rPr lang="nl-BE" sz="3500" dirty="0" err="1"/>
              <a:t>Schafer</a:t>
            </a:r>
            <a:r>
              <a:rPr lang="nl-BE" sz="3500" dirty="0"/>
              <a:t>. Review: The Direct </a:t>
            </a:r>
            <a:r>
              <a:rPr lang="nl-BE" sz="3500" dirty="0" err="1"/>
              <a:t>Strength</a:t>
            </a:r>
            <a:r>
              <a:rPr lang="nl-BE" sz="3500" dirty="0"/>
              <a:t> Method of </a:t>
            </a:r>
            <a:r>
              <a:rPr lang="nl-BE" sz="3500" dirty="0" err="1"/>
              <a:t>cold-formed</a:t>
            </a:r>
            <a:r>
              <a:rPr lang="nl-BE" sz="3500" dirty="0"/>
              <a:t> steel member design. Journal of </a:t>
            </a:r>
            <a:r>
              <a:rPr lang="nl-BE" sz="3500" dirty="0" err="1"/>
              <a:t>Constructional</a:t>
            </a:r>
            <a:r>
              <a:rPr lang="nl-BE" sz="3500" dirty="0"/>
              <a:t> Steel Research 64 (2008) 766-778</a:t>
            </a:r>
          </a:p>
          <a:p>
            <a:endParaRPr lang="nl-BE" sz="3500" dirty="0"/>
          </a:p>
          <a:p>
            <a:r>
              <a:rPr lang="nl-BE" sz="3500" dirty="0" err="1"/>
              <a:t>S.Afshan</a:t>
            </a:r>
            <a:r>
              <a:rPr lang="nl-BE" sz="3500" dirty="0"/>
              <a:t>, L. Gardner. The </a:t>
            </a:r>
            <a:r>
              <a:rPr lang="nl-BE" sz="3500" dirty="0" err="1"/>
              <a:t>continuous</a:t>
            </a:r>
            <a:r>
              <a:rPr lang="nl-BE" sz="3500" dirty="0"/>
              <a:t> </a:t>
            </a:r>
            <a:r>
              <a:rPr lang="nl-BE" sz="3500" dirty="0" err="1"/>
              <a:t>strength</a:t>
            </a:r>
            <a:r>
              <a:rPr lang="nl-BE" sz="3500" dirty="0"/>
              <a:t> </a:t>
            </a:r>
            <a:r>
              <a:rPr lang="nl-BE" sz="3500" dirty="0" err="1"/>
              <a:t>method</a:t>
            </a:r>
            <a:r>
              <a:rPr lang="nl-BE" sz="3500" dirty="0"/>
              <a:t> </a:t>
            </a:r>
            <a:r>
              <a:rPr lang="nl-BE" sz="3500" dirty="0" err="1"/>
              <a:t>for</a:t>
            </a:r>
            <a:r>
              <a:rPr lang="nl-BE" sz="3500" dirty="0"/>
              <a:t> </a:t>
            </a:r>
            <a:r>
              <a:rPr lang="nl-BE" sz="3500" dirty="0" err="1"/>
              <a:t>structural</a:t>
            </a:r>
            <a:r>
              <a:rPr lang="nl-BE" sz="3500" dirty="0"/>
              <a:t> </a:t>
            </a:r>
            <a:r>
              <a:rPr lang="nl-BE" sz="3500" dirty="0" err="1"/>
              <a:t>stainless</a:t>
            </a:r>
            <a:r>
              <a:rPr lang="nl-BE" sz="3500" dirty="0"/>
              <a:t> steel design. Thin-Walled Structures 68 (2013) 42-49</a:t>
            </a:r>
          </a:p>
          <a:p>
            <a:endParaRPr lang="nl-BE" dirty="0"/>
          </a:p>
        </p:txBody>
      </p:sp>
      <p:sp>
        <p:nvSpPr>
          <p:cNvPr id="4" name="Tijdelijke aanduiding voor dianummer 3"/>
          <p:cNvSpPr>
            <a:spLocks noGrp="1"/>
          </p:cNvSpPr>
          <p:nvPr>
            <p:ph type="sldNum" sz="quarter" idx="12"/>
          </p:nvPr>
        </p:nvSpPr>
        <p:spPr>
          <a:xfrm>
            <a:off x="8756952" y="6597352"/>
            <a:ext cx="459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12118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1600" y="4865712"/>
            <a:ext cx="5486400" cy="566738"/>
          </a:xfrm>
        </p:spPr>
        <p:txBody>
          <a:bodyPr>
            <a:normAutofit fontScale="90000"/>
          </a:bodyPr>
          <a:lstStyle/>
          <a:p>
            <a:r>
              <a:rPr lang="zh-CN" altLang="en-US" dirty="0"/>
              <a:t>港珠澳大桥</a:t>
            </a:r>
            <a:r>
              <a:rPr lang="en-US" baseline="50000" dirty="0"/>
              <a:t>9</a:t>
            </a:r>
            <a:br>
              <a:rPr lang="en-US" dirty="0"/>
            </a:br>
            <a:r>
              <a:rPr lang="zh-CN" altLang="en-US" dirty="0"/>
              <a:t>（建设始于</a:t>
            </a:r>
            <a:r>
              <a:rPr lang="en-US" dirty="0"/>
              <a:t>200</a:t>
            </a:r>
            <a:r>
              <a:rPr lang="en-US" altLang="zh-CN" dirty="0"/>
              <a:t>9</a:t>
            </a:r>
            <a:r>
              <a:rPr lang="zh-CN" altLang="en-US" dirty="0"/>
              <a:t>年，</a:t>
            </a:r>
            <a:r>
              <a:rPr lang="en-US" dirty="0"/>
              <a:t>2018</a:t>
            </a:r>
            <a:r>
              <a:rPr lang="zh-CN" altLang="en-US" dirty="0"/>
              <a:t>完工）</a:t>
            </a:r>
            <a:endParaRPr lang="fr-FR" dirty="0"/>
          </a:p>
        </p:txBody>
      </p:sp>
      <p:sp>
        <p:nvSpPr>
          <p:cNvPr id="7" name="Text Placeholder 6"/>
          <p:cNvSpPr>
            <a:spLocks noGrp="1"/>
          </p:cNvSpPr>
          <p:nvPr>
            <p:ph type="body" sz="half" idx="2"/>
          </p:nvPr>
        </p:nvSpPr>
        <p:spPr>
          <a:xfrm>
            <a:off x="971600" y="5432450"/>
            <a:ext cx="7128792" cy="1236910"/>
          </a:xfrm>
        </p:spPr>
        <p:txBody>
          <a:bodyPr>
            <a:normAutofit/>
          </a:bodyPr>
          <a:lstStyle/>
          <a:p>
            <a:pPr algn="just"/>
            <a:r>
              <a:rPr lang="zh-CN" altLang="en-US" dirty="0"/>
              <a:t>著名的港珠澳大桥是全球最大的桥梁项目之一。使用寿命为免维修</a:t>
            </a:r>
            <a:r>
              <a:rPr lang="en-US" altLang="zh-CN" dirty="0"/>
              <a:t>120</a:t>
            </a:r>
            <a:r>
              <a:rPr lang="zh-CN" altLang="en-US" dirty="0"/>
              <a:t>年。因此大桥结构的关键区域，主要是海水泼贱区，使用了不锈钢钢筋。该桥共使用了</a:t>
            </a:r>
            <a:r>
              <a:rPr lang="en-US" altLang="zh-CN" dirty="0"/>
              <a:t>150</a:t>
            </a:r>
            <a:r>
              <a:rPr lang="zh-CN" altLang="en-US" dirty="0"/>
              <a:t>亿吨的不锈钢。</a:t>
            </a:r>
            <a:endParaRPr lang="en-GB" dirty="0"/>
          </a:p>
        </p:txBody>
      </p:sp>
      <p:sp>
        <p:nvSpPr>
          <p:cNvPr id="6" name="AutoShape 2" descr="File:Hogg's Hollow Bridge.png"/>
          <p:cNvSpPr>
            <a:spLocks noChangeAspect="1" noChangeArrowheads="1"/>
          </p:cNvSpPr>
          <p:nvPr/>
        </p:nvSpPr>
        <p:spPr bwMode="auto">
          <a:xfrm>
            <a:off x="155575" y="-2743200"/>
            <a:ext cx="7620000" cy="571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imSun" panose="02010600030101010101" pitchFamily="2" charset="-122"/>
              <a:ea typeface="SimSun" panose="02010600030101010101" pitchFamily="2"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9056" y="476672"/>
            <a:ext cx="7041336" cy="4290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704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800600"/>
            <a:ext cx="5486400" cy="566738"/>
          </a:xfrm>
        </p:spPr>
        <p:txBody>
          <a:bodyPr>
            <a:normAutofit/>
          </a:bodyPr>
          <a:lstStyle/>
          <a:p>
            <a:r>
              <a:rPr lang="zh-CN" altLang="en-US" dirty="0"/>
              <a:t>布罗德梅多桥，爱尔兰都柏林（</a:t>
            </a:r>
            <a:r>
              <a:rPr lang="en-GB" dirty="0"/>
              <a:t>2003</a:t>
            </a:r>
            <a:r>
              <a:rPr lang="zh-CN" altLang="en-US" dirty="0"/>
              <a:t>）</a:t>
            </a:r>
            <a:r>
              <a:rPr lang="en-GB" baseline="50000" dirty="0"/>
              <a:t>10</a:t>
            </a:r>
            <a:endParaRPr lang="fr-FR" baseline="50000" dirty="0"/>
          </a:p>
        </p:txBody>
      </p:sp>
      <p:sp>
        <p:nvSpPr>
          <p:cNvPr id="8" name="Picture Placeholder 7"/>
          <p:cNvSpPr>
            <a:spLocks noGrp="1"/>
          </p:cNvSpPr>
          <p:nvPr>
            <p:ph type="pic" idx="1"/>
          </p:nvPr>
        </p:nvSpPr>
        <p:spPr/>
      </p:sp>
      <p:sp>
        <p:nvSpPr>
          <p:cNvPr id="4" name="Content Placeholder 3"/>
          <p:cNvSpPr>
            <a:spLocks noGrp="1"/>
          </p:cNvSpPr>
          <p:nvPr>
            <p:ph type="body" sz="half" idx="2"/>
          </p:nvPr>
        </p:nvSpPr>
        <p:spPr>
          <a:xfrm>
            <a:off x="971600" y="5367338"/>
            <a:ext cx="7128792" cy="804862"/>
          </a:xfrm>
        </p:spPr>
        <p:txBody>
          <a:bodyPr/>
          <a:lstStyle/>
          <a:p>
            <a:pPr algn="just"/>
            <a:endParaRPr lang="en-US" altLang="zh-CN" dirty="0"/>
          </a:p>
          <a:p>
            <a:pPr algn="just"/>
            <a:r>
              <a:rPr lang="zh-CN" altLang="en-US" dirty="0"/>
              <a:t>是布罗德梅多河口新建的一座大桥，桥柱和护墙共使用了</a:t>
            </a:r>
            <a:r>
              <a:rPr lang="en-US" altLang="zh-CN" dirty="0"/>
              <a:t>10500</a:t>
            </a:r>
            <a:r>
              <a:rPr lang="zh-CN" altLang="en-US" dirty="0"/>
              <a:t>万吨不锈钢钢筋。</a:t>
            </a:r>
            <a:endParaRPr lang="fr-FR" dirty="0"/>
          </a:p>
        </p:txBody>
      </p:sp>
      <p:pic>
        <p:nvPicPr>
          <p:cNvPr id="5" name="Picture 2"/>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8792" y="476672"/>
            <a:ext cx="7041600" cy="429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448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827" y="144016"/>
            <a:ext cx="3252089" cy="980728"/>
          </a:xfrm>
        </p:spPr>
        <p:txBody>
          <a:bodyPr>
            <a:normAutofit/>
          </a:bodyPr>
          <a:lstStyle/>
          <a:p>
            <a:r>
              <a:rPr lang="zh-CN" altLang="en-US" sz="2800" dirty="0"/>
              <a:t>海堤维护，法国贝约讷</a:t>
            </a:r>
            <a:endParaRPr lang="fr-FR" sz="2800" dirty="0"/>
          </a:p>
        </p:txBody>
      </p:sp>
      <p:grpSp>
        <p:nvGrpSpPr>
          <p:cNvPr id="6" name="Group 5"/>
          <p:cNvGrpSpPr/>
          <p:nvPr/>
        </p:nvGrpSpPr>
        <p:grpSpPr>
          <a:xfrm>
            <a:off x="0" y="-175621"/>
            <a:ext cx="5292000" cy="2888761"/>
            <a:chOff x="-20761" y="-15207"/>
            <a:chExt cx="5292000" cy="2888761"/>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61" y="-15207"/>
              <a:ext cx="5292000" cy="2510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954334" y="2504222"/>
              <a:ext cx="1316905" cy="369332"/>
            </a:xfrm>
            <a:prstGeom prst="rect">
              <a:avLst/>
            </a:prstGeom>
            <a:noFill/>
          </p:spPr>
          <p:txBody>
            <a:bodyPr wrap="square" rtlCol="0">
              <a:spAutoFit/>
            </a:bodyPr>
            <a:lstStyle/>
            <a:p>
              <a:pPr algn="r"/>
              <a:r>
                <a:rPr lang="zh-CN" altLang="en-US" dirty="0">
                  <a:latin typeface="SimSun" panose="02010600030101010101" pitchFamily="2" charset="-122"/>
                  <a:ea typeface="SimSun" panose="02010600030101010101" pitchFamily="2" charset="-122"/>
                </a:rPr>
                <a:t>航拍图</a:t>
              </a:r>
              <a:endParaRPr lang="fr-FR" dirty="0">
                <a:latin typeface="SimSun" panose="02010600030101010101" pitchFamily="2" charset="-122"/>
                <a:ea typeface="SimSun" panose="02010600030101010101" pitchFamily="2" charset="-122"/>
              </a:endParaRPr>
            </a:p>
          </p:txBody>
        </p:sp>
      </p:grpSp>
      <p:pic>
        <p:nvPicPr>
          <p:cNvPr id="7" name="Picture 2" descr="D:\Mes docs\ISSF_Projects_under_way\Education to Stainless_Steels\Pictures\fissure dalle lo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83731"/>
            <a:ext cx="4536000" cy="34016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D:\Mes docs\ISSF_Projects_under_way\Education to Stainless_Steels\Pictures\DN Photo 196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56795" y="4586574"/>
            <a:ext cx="3256445" cy="2271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2120" y="1268760"/>
            <a:ext cx="3261121" cy="2585323"/>
          </a:xfrm>
          <a:prstGeom prst="rect">
            <a:avLst/>
          </a:prstGeom>
          <a:noFill/>
        </p:spPr>
        <p:txBody>
          <a:bodyPr wrap="square" rtlCol="0">
            <a:spAutoFit/>
          </a:bodyPr>
          <a:lstStyle/>
          <a:p>
            <a:pPr marL="72000" lvl="1" algn="just"/>
            <a:r>
              <a:rPr lang="zh-CN" altLang="en-US" dirty="0">
                <a:latin typeface="SimSun" panose="02010600030101010101" pitchFamily="2" charset="-122"/>
                <a:ea typeface="SimSun" panose="02010600030101010101" pitchFamily="2" charset="-122"/>
              </a:rPr>
              <a:t>海堤修建于</a:t>
            </a:r>
            <a:r>
              <a:rPr lang="en-US" altLang="zh-CN" dirty="0">
                <a:latin typeface="SimSun" panose="02010600030101010101" pitchFamily="2" charset="-122"/>
                <a:ea typeface="SimSun" panose="02010600030101010101" pitchFamily="2" charset="-122"/>
              </a:rPr>
              <a:t>60</a:t>
            </a:r>
            <a:r>
              <a:rPr lang="zh-CN" altLang="en-US" dirty="0">
                <a:latin typeface="SimSun" panose="02010600030101010101" pitchFamily="2" charset="-122"/>
                <a:ea typeface="SimSun" panose="02010600030101010101" pitchFamily="2" charset="-122"/>
              </a:rPr>
              <a:t>年代，用来保护海港入口</a:t>
            </a:r>
            <a:endParaRPr lang="fr-FR" dirty="0">
              <a:latin typeface="SimSun" panose="02010600030101010101" pitchFamily="2" charset="-122"/>
              <a:ea typeface="SimSun" panose="02010600030101010101" pitchFamily="2" charset="-122"/>
            </a:endParaRPr>
          </a:p>
          <a:p>
            <a:pPr marL="72000" lvl="1" algn="just"/>
            <a:endParaRPr lang="fr-FR" dirty="0">
              <a:latin typeface="SimSun" panose="02010600030101010101" pitchFamily="2" charset="-122"/>
              <a:ea typeface="SimSun" panose="02010600030101010101" pitchFamily="2" charset="-122"/>
            </a:endParaRPr>
          </a:p>
          <a:p>
            <a:pPr marL="72000" lvl="1" algn="just"/>
            <a:r>
              <a:rPr lang="zh-CN" altLang="en-US" dirty="0">
                <a:latin typeface="SimSun" panose="02010600030101010101" pitchFamily="2" charset="-122"/>
                <a:ea typeface="SimSun" panose="02010600030101010101" pitchFamily="2" charset="-122"/>
              </a:rPr>
              <a:t>海堤临海那面要高一些，由</a:t>
            </a:r>
            <a:r>
              <a:rPr lang="en-US" altLang="zh-CN" dirty="0">
                <a:latin typeface="SimSun" panose="02010600030101010101" pitchFamily="2" charset="-122"/>
                <a:ea typeface="SimSun" panose="02010600030101010101" pitchFamily="2" charset="-122"/>
              </a:rPr>
              <a:t>40</a:t>
            </a:r>
            <a:r>
              <a:rPr lang="zh-CN" altLang="en-US" dirty="0">
                <a:latin typeface="SimSun" panose="02010600030101010101" pitchFamily="2" charset="-122"/>
                <a:ea typeface="SimSun" panose="02010600030101010101" pitchFamily="2" charset="-122"/>
              </a:rPr>
              <a:t>吨砖砌成，由于暴雨的侵蚀，需要替换。</a:t>
            </a:r>
            <a:endParaRPr lang="fr-FR" dirty="0">
              <a:latin typeface="SimSun" panose="02010600030101010101" pitchFamily="2" charset="-122"/>
              <a:ea typeface="SimSun" panose="02010600030101010101" pitchFamily="2" charset="-122"/>
            </a:endParaRPr>
          </a:p>
          <a:p>
            <a:pPr marL="72000" lvl="1" algn="just"/>
            <a:endParaRPr lang="fr-FR" dirty="0">
              <a:latin typeface="SimSun" panose="02010600030101010101" pitchFamily="2" charset="-122"/>
              <a:ea typeface="SimSun" panose="02010600030101010101" pitchFamily="2" charset="-122"/>
            </a:endParaRPr>
          </a:p>
          <a:p>
            <a:pPr marL="72000" lvl="1" algn="just"/>
            <a:r>
              <a:rPr lang="zh-CN" altLang="en-US" dirty="0">
                <a:latin typeface="SimSun" panose="02010600030101010101" pitchFamily="2" charset="-122"/>
                <a:ea typeface="SimSun" panose="02010600030101010101" pitchFamily="2" charset="-122"/>
              </a:rPr>
              <a:t>临河面由</a:t>
            </a:r>
            <a:r>
              <a:rPr lang="en-US" altLang="zh-CN" dirty="0">
                <a:latin typeface="SimSun" panose="02010600030101010101" pitchFamily="2" charset="-122"/>
                <a:ea typeface="SimSun" panose="02010600030101010101" pitchFamily="2" charset="-122"/>
              </a:rPr>
              <a:t>7</a:t>
            </a:r>
            <a:r>
              <a:rPr lang="zh-CN" altLang="en-US" dirty="0">
                <a:latin typeface="SimSun" panose="02010600030101010101" pitchFamily="2" charset="-122"/>
                <a:ea typeface="SimSun" panose="02010600030101010101" pitchFamily="2" charset="-122"/>
              </a:rPr>
              <a:t>米宽的平台，重型吊车可以在这个平台上作业。</a:t>
            </a:r>
            <a:endParaRPr lang="fr-FR" dirty="0">
              <a:latin typeface="SimSun" panose="02010600030101010101" pitchFamily="2" charset="-122"/>
              <a:ea typeface="SimSun" panose="02010600030101010101" pitchFamily="2" charset="-122"/>
            </a:endParaRPr>
          </a:p>
        </p:txBody>
      </p:sp>
      <p:sp>
        <p:nvSpPr>
          <p:cNvPr id="10" name="TextBox 9"/>
          <p:cNvSpPr txBox="1"/>
          <p:nvPr/>
        </p:nvSpPr>
        <p:spPr>
          <a:xfrm>
            <a:off x="0" y="3068960"/>
            <a:ext cx="4332294" cy="369332"/>
          </a:xfrm>
          <a:prstGeom prst="rect">
            <a:avLst/>
          </a:prstGeom>
          <a:noFill/>
        </p:spPr>
        <p:txBody>
          <a:bodyPr wrap="square" rtlCol="0">
            <a:spAutoFit/>
          </a:bodyPr>
          <a:lstStyle/>
          <a:p>
            <a:r>
              <a:rPr lang="zh-CN" altLang="en-US" dirty="0">
                <a:latin typeface="SimSun" panose="02010600030101010101" pitchFamily="2" charset="-122"/>
                <a:ea typeface="SimSun" panose="02010600030101010101" pitchFamily="2" charset="-122"/>
              </a:rPr>
              <a:t>除了裂缝的甲板和墙体需要维修</a:t>
            </a:r>
            <a:endParaRPr lang="fr-FR"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18426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1399" y="620688"/>
            <a:ext cx="2943297" cy="1080120"/>
          </a:xfrm>
        </p:spPr>
        <p:txBody>
          <a:bodyPr>
            <a:normAutofit/>
          </a:bodyPr>
          <a:lstStyle/>
          <a:p>
            <a:pPr algn="l"/>
            <a:r>
              <a:rPr lang="zh-CN" altLang="en-US" sz="2800" dirty="0"/>
              <a:t>海堤修复，法国巴约讷</a:t>
            </a:r>
            <a:endParaRPr lang="fr-FR" sz="2800" dirty="0"/>
          </a:p>
        </p:txBody>
      </p:sp>
      <p:sp>
        <p:nvSpPr>
          <p:cNvPr id="10" name="TextBox 9"/>
          <p:cNvSpPr txBox="1"/>
          <p:nvPr/>
        </p:nvSpPr>
        <p:spPr>
          <a:xfrm>
            <a:off x="72006" y="395372"/>
            <a:ext cx="3510118" cy="369332"/>
          </a:xfrm>
          <a:prstGeom prst="rect">
            <a:avLst/>
          </a:prstGeom>
          <a:noFill/>
        </p:spPr>
        <p:txBody>
          <a:bodyPr wrap="square" rtlCol="0">
            <a:spAutoFit/>
          </a:bodyPr>
          <a:lstStyle/>
          <a:p>
            <a:r>
              <a:rPr lang="zh-CN" altLang="en-US" dirty="0">
                <a:latin typeface="SimSun" panose="02010600030101010101" pitchFamily="2" charset="-122"/>
                <a:ea typeface="SimSun" panose="02010600030101010101" pitchFamily="2" charset="-122"/>
              </a:rPr>
              <a:t>海堤的横截面</a:t>
            </a:r>
            <a:endParaRPr lang="fr-FR" dirty="0">
              <a:latin typeface="SimSun" panose="02010600030101010101" pitchFamily="2" charset="-122"/>
              <a:ea typeface="SimSun" panose="02010600030101010101" pitchFamily="2" charset="-122"/>
            </a:endParaRPr>
          </a:p>
        </p:txBody>
      </p:sp>
      <p:sp>
        <p:nvSpPr>
          <p:cNvPr id="11" name="TextBox 10"/>
          <p:cNvSpPr txBox="1"/>
          <p:nvPr/>
        </p:nvSpPr>
        <p:spPr>
          <a:xfrm>
            <a:off x="5991399" y="1580599"/>
            <a:ext cx="2829073" cy="923330"/>
          </a:xfrm>
          <a:prstGeom prst="rect">
            <a:avLst/>
          </a:prstGeom>
          <a:noFill/>
        </p:spPr>
        <p:txBody>
          <a:bodyPr wrap="square" rtlCol="0">
            <a:spAutoFit/>
          </a:bodyPr>
          <a:lstStyle/>
          <a:p>
            <a:pPr algn="just"/>
            <a:r>
              <a:rPr lang="zh-CN" altLang="en-US" dirty="0">
                <a:latin typeface="SimSun" panose="02010600030101010101" pitchFamily="2" charset="-122"/>
                <a:ea typeface="SimSun" panose="02010600030101010101" pitchFamily="2" charset="-122"/>
              </a:rPr>
              <a:t>平台和海堤使用了节约型双相不锈钢钢筋（</a:t>
            </a:r>
            <a:r>
              <a:rPr lang="fr-FR" dirty="0">
                <a:latin typeface="SimSun" panose="02010600030101010101" pitchFamily="2" charset="-122"/>
                <a:ea typeface="SimSun" panose="02010600030101010101" pitchFamily="2" charset="-122"/>
              </a:rPr>
              <a:t>EN 1.4362</a:t>
            </a:r>
            <a:r>
              <a:rPr lang="zh-CN" altLang="en-US" dirty="0">
                <a:latin typeface="SimSun" panose="02010600030101010101" pitchFamily="2" charset="-122"/>
                <a:ea typeface="SimSun" panose="02010600030101010101" pitchFamily="2" charset="-122"/>
              </a:rPr>
              <a:t>）</a:t>
            </a:r>
            <a:r>
              <a:rPr lang="fr-FR" sz="1600" baseline="50000" dirty="0">
                <a:latin typeface="SimSun" panose="02010600030101010101" pitchFamily="2" charset="-122"/>
                <a:ea typeface="SimSun" panose="02010600030101010101" pitchFamily="2" charset="-122"/>
              </a:rPr>
              <a:t>11</a:t>
            </a:r>
          </a:p>
        </p:txBody>
      </p:sp>
      <p:grpSp>
        <p:nvGrpSpPr>
          <p:cNvPr id="7" name="Group 6"/>
          <p:cNvGrpSpPr/>
          <p:nvPr/>
        </p:nvGrpSpPr>
        <p:grpSpPr>
          <a:xfrm>
            <a:off x="72006" y="3069263"/>
            <a:ext cx="8820474" cy="3168049"/>
            <a:chOff x="72006" y="3573016"/>
            <a:chExt cx="8820474" cy="3168049"/>
          </a:xfrm>
        </p:grpSpPr>
        <p:sp>
          <p:nvSpPr>
            <p:cNvPr id="3" name="TextBox 2"/>
            <p:cNvSpPr txBox="1"/>
            <p:nvPr/>
          </p:nvSpPr>
          <p:spPr>
            <a:xfrm>
              <a:off x="72006" y="3573016"/>
              <a:ext cx="2607653" cy="369332"/>
            </a:xfrm>
            <a:prstGeom prst="rect">
              <a:avLst/>
            </a:prstGeom>
            <a:noFill/>
          </p:spPr>
          <p:txBody>
            <a:bodyPr wrap="square" rtlCol="0">
              <a:spAutoFit/>
            </a:bodyPr>
            <a:lstStyle/>
            <a:p>
              <a:r>
                <a:rPr lang="zh-CN" altLang="en-US" dirty="0">
                  <a:latin typeface="SimSun" panose="02010600030101010101" pitchFamily="2" charset="-122"/>
                  <a:ea typeface="SimSun" panose="02010600030101010101" pitchFamily="2" charset="-122"/>
                </a:rPr>
                <a:t>正在维修的海堤</a:t>
              </a:r>
              <a:endParaRPr lang="fr-FR" dirty="0">
                <a:latin typeface="SimSun" panose="02010600030101010101" pitchFamily="2" charset="-122"/>
                <a:ea typeface="SimSun" panose="02010600030101010101" pitchFamily="2" charset="-122"/>
              </a:endParaRPr>
            </a:p>
          </p:txBody>
        </p:sp>
        <p:grpSp>
          <p:nvGrpSpPr>
            <p:cNvPr id="6" name="Group 5"/>
            <p:cNvGrpSpPr/>
            <p:nvPr/>
          </p:nvGrpSpPr>
          <p:grpSpPr>
            <a:xfrm>
              <a:off x="72006" y="4005064"/>
              <a:ext cx="8820474" cy="2736001"/>
              <a:chOff x="-1" y="3570134"/>
              <a:chExt cx="8820474" cy="2736001"/>
            </a:xfrm>
          </p:grpSpPr>
          <p:pic>
            <p:nvPicPr>
              <p:cNvPr id="9" name="Picture 3" descr="D:\Mes docs\ISSF_Projects_under_way\Education to Stainless_Steels\Pictures\digue-bayon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3570135"/>
                <a:ext cx="3647679" cy="273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10117" y="3570134"/>
                <a:ext cx="5310356" cy="273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sp>
        <p:nvSpPr>
          <p:cNvPr id="5" name="TextBox 4"/>
          <p:cNvSpPr txBox="1"/>
          <p:nvPr/>
        </p:nvSpPr>
        <p:spPr>
          <a:xfrm>
            <a:off x="3635896" y="3069263"/>
            <a:ext cx="3770039" cy="369332"/>
          </a:xfrm>
          <a:prstGeom prst="rect">
            <a:avLst/>
          </a:prstGeom>
          <a:noFill/>
        </p:spPr>
        <p:txBody>
          <a:bodyPr wrap="square" rtlCol="0">
            <a:spAutoFit/>
          </a:bodyPr>
          <a:lstStyle/>
          <a:p>
            <a:r>
              <a:rPr lang="fr-FR" dirty="0">
                <a:latin typeface="SimSun" panose="02010600030101010101" pitchFamily="2" charset="-122"/>
                <a:ea typeface="SimSun" panose="02010600030101010101" pitchFamily="2" charset="-122"/>
              </a:rPr>
              <a:t>2014</a:t>
            </a:r>
            <a:r>
              <a:rPr lang="zh-CN" altLang="en-US" dirty="0">
                <a:latin typeface="SimSun" panose="02010600030101010101" pitchFamily="2" charset="-122"/>
                <a:ea typeface="SimSun" panose="02010600030101010101" pitchFamily="2" charset="-122"/>
              </a:rPr>
              <a:t>年出坝上的大风</a:t>
            </a:r>
            <a:endParaRPr lang="fr-FR" dirty="0">
              <a:latin typeface="SimSun" panose="02010600030101010101" pitchFamily="2" charset="-122"/>
              <a:ea typeface="SimSun" panose="02010600030101010101" pitchFamily="2" charset="-122"/>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965" y="769181"/>
            <a:ext cx="5742432" cy="1895856"/>
          </a:xfrm>
          <a:prstGeom prst="rect">
            <a:avLst/>
          </a:prstGeom>
        </p:spPr>
      </p:pic>
    </p:spTree>
    <p:extLst>
      <p:ext uri="{BB962C8B-B14F-4D97-AF65-F5344CB8AC3E}">
        <p14:creationId xmlns:p14="http://schemas.microsoft.com/office/powerpoint/2010/main" val="371842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4800600"/>
            <a:ext cx="7121200" cy="566738"/>
          </a:xfrm>
        </p:spPr>
        <p:txBody>
          <a:bodyPr>
            <a:normAutofit/>
          </a:bodyPr>
          <a:lstStyle/>
          <a:p>
            <a:pPr lvl="0"/>
            <a:r>
              <a:rPr lang="zh-CN" altLang="en-US" dirty="0"/>
              <a:t>香港昂船洲大桥</a:t>
            </a:r>
            <a:r>
              <a:rPr lang="en-US" altLang="fr-FR" baseline="50000" dirty="0"/>
              <a:t>12,13</a:t>
            </a:r>
            <a:endParaRPr lang="fr-FR" baseline="50000" dirty="0"/>
          </a:p>
        </p:txBody>
      </p:sp>
      <p:sp>
        <p:nvSpPr>
          <p:cNvPr id="3" name="Espace réservé du contenu 2"/>
          <p:cNvSpPr>
            <a:spLocks noGrp="1"/>
          </p:cNvSpPr>
          <p:nvPr>
            <p:ph type="body" sz="half" idx="2"/>
          </p:nvPr>
        </p:nvSpPr>
        <p:spPr>
          <a:xfrm>
            <a:off x="971600" y="5367338"/>
            <a:ext cx="7121200" cy="804862"/>
          </a:xfrm>
        </p:spPr>
        <p:txBody>
          <a:bodyPr>
            <a:normAutofit/>
          </a:bodyPr>
          <a:lstStyle/>
          <a:p>
            <a:pPr lvl="0" algn="just"/>
            <a:r>
              <a:rPr lang="zh-CN" altLang="en-US" dirty="0"/>
              <a:t>全球跨度第二大斜拉桥，整体跨度为</a:t>
            </a:r>
            <a:r>
              <a:rPr lang="en-US" altLang="fr-FR" dirty="0"/>
              <a:t>1,018</a:t>
            </a:r>
            <a:r>
              <a:rPr lang="zh-CN" altLang="en-US" dirty="0"/>
              <a:t>米</a:t>
            </a:r>
            <a:endParaRPr lang="fr-FR" altLang="fr-FR" dirty="0"/>
          </a:p>
          <a:p>
            <a:pPr lvl="0" algn="just"/>
            <a:r>
              <a:rPr lang="zh-CN" altLang="en-US" dirty="0"/>
              <a:t>桥塔高</a:t>
            </a:r>
            <a:r>
              <a:rPr lang="en-US" altLang="fr-FR" dirty="0"/>
              <a:t>298</a:t>
            </a:r>
            <a:r>
              <a:rPr lang="zh-CN" altLang="en-US" dirty="0"/>
              <a:t>米，斜拉索锚固区的结构钢重</a:t>
            </a:r>
            <a:r>
              <a:rPr lang="en-US" altLang="zh-CN" dirty="0"/>
              <a:t>1600</a:t>
            </a:r>
            <a:r>
              <a:rPr lang="zh-CN" altLang="en-US" dirty="0"/>
              <a:t>吨，桥塔的钢筋混凝土下部的不锈钢钢筋重</a:t>
            </a:r>
            <a:r>
              <a:rPr lang="en-US" altLang="zh-CN" dirty="0"/>
              <a:t>2800</a:t>
            </a:r>
            <a:r>
              <a:rPr lang="zh-CN" altLang="en-US" dirty="0"/>
              <a:t>吨。</a:t>
            </a:r>
            <a:endParaRPr lang="fr-FR" dirty="0"/>
          </a:p>
        </p:txBody>
      </p:sp>
      <p:sp>
        <p:nvSpPr>
          <p:cNvPr id="4" name="Rectangle 2"/>
          <p:cNvSpPr>
            <a:spLocks noChangeArrowheads="1"/>
          </p:cNvSpPr>
          <p:nvPr/>
        </p:nvSpPr>
        <p:spPr bwMode="auto">
          <a:xfrm>
            <a:off x="-180528" y="29437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latin typeface="SimSun" panose="02010600030101010101" pitchFamily="2" charset="-122"/>
              <a:ea typeface="SimSun" panose="02010600030101010101" pitchFamily="2" charset="-122"/>
            </a:endParaRPr>
          </a:p>
        </p:txBody>
      </p:sp>
      <p:pic>
        <p:nvPicPr>
          <p:cNvPr id="3073" name="Image 30" descr="http://www.conexpo.co.uk/wp-content/gallery/projects/supplied-high-psv-aggregate-for-the-surfacing-of-stonecutters-bridge-hong-kong.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34700" y="576025"/>
            <a:ext cx="7041600" cy="42211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5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dirty="0"/>
              <a:t>选错材料，会引发大问题</a:t>
            </a:r>
            <a:endParaRPr lang="fr-FR" dirty="0"/>
          </a:p>
        </p:txBody>
      </p:sp>
    </p:spTree>
    <p:extLst>
      <p:ext uri="{BB962C8B-B14F-4D97-AF65-F5344CB8AC3E}">
        <p14:creationId xmlns:p14="http://schemas.microsoft.com/office/powerpoint/2010/main" val="168604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zh-CN" altLang="en-US" dirty="0"/>
              <a:t>带状公园大道，美国布鲁克林（</a:t>
            </a:r>
            <a:r>
              <a:rPr lang="fr-FR" dirty="0"/>
              <a:t>2004</a:t>
            </a:r>
            <a:r>
              <a:rPr lang="zh-CN" altLang="en-US" dirty="0"/>
              <a:t>）</a:t>
            </a:r>
            <a:r>
              <a:rPr lang="fr-FR" baseline="50000" dirty="0"/>
              <a:t>14</a:t>
            </a: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normAutofit/>
          </a:bodyPr>
          <a:lstStyle/>
          <a:p>
            <a:pPr algn="just"/>
            <a:r>
              <a:rPr lang="zh-CN" altLang="en-US" dirty="0"/>
              <a:t>为了确保大道的耐久性（</a:t>
            </a:r>
            <a:r>
              <a:rPr lang="en-US" altLang="zh-CN" dirty="0"/>
              <a:t>100</a:t>
            </a:r>
            <a:r>
              <a:rPr lang="zh-CN" altLang="en-US" dirty="0"/>
              <a:t>年），并且在该地海洋环境及道路盐环境中的耐腐蚀性，桥梁组件和栏杆护栏因此使用了不锈钢</a:t>
            </a:r>
            <a:r>
              <a:rPr lang="en-US" altLang="zh-CN" dirty="0"/>
              <a:t>2205</a:t>
            </a:r>
            <a:r>
              <a:rPr lang="zh-CN" altLang="en-US" dirty="0"/>
              <a:t>钢筋。</a:t>
            </a:r>
            <a:endParaRPr lang="fr-FR" dirty="0"/>
          </a:p>
        </p:txBody>
      </p:sp>
    </p:spTree>
    <p:extLst>
      <p:ext uri="{BB962C8B-B14F-4D97-AF65-F5344CB8AC3E}">
        <p14:creationId xmlns:p14="http://schemas.microsoft.com/office/powerpoint/2010/main" val="4077650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2800" dirty="0"/>
              <a:t>什么时候考虑选用不锈钢钢筋</a:t>
            </a:r>
            <a:r>
              <a:rPr lang="fr-FR" sz="2800" baseline="50000" dirty="0"/>
              <a:t>15-20</a:t>
            </a:r>
            <a:r>
              <a:rPr lang="fr-FR" sz="2800" dirty="0"/>
              <a:t>:</a:t>
            </a:r>
          </a:p>
        </p:txBody>
      </p:sp>
      <p:sp>
        <p:nvSpPr>
          <p:cNvPr id="3" name="Content Placeholder 2"/>
          <p:cNvSpPr>
            <a:spLocks noGrp="1"/>
          </p:cNvSpPr>
          <p:nvPr>
            <p:ph idx="1"/>
          </p:nvPr>
        </p:nvSpPr>
        <p:spPr>
          <a:xfrm>
            <a:off x="457200" y="1600200"/>
            <a:ext cx="8229600" cy="5069160"/>
          </a:xfrm>
        </p:spPr>
        <p:txBody>
          <a:bodyPr>
            <a:normAutofit fontScale="55000" lnSpcReduction="20000"/>
          </a:bodyPr>
          <a:lstStyle/>
          <a:p>
            <a:r>
              <a:rPr lang="zh-CN" altLang="en-US" dirty="0"/>
              <a:t>在腐蚀环境中：</a:t>
            </a:r>
            <a:endParaRPr lang="fr-FR" dirty="0"/>
          </a:p>
          <a:p>
            <a:r>
              <a:rPr lang="zh-CN" altLang="en-US" dirty="0"/>
              <a:t>海水甚至在炎热其后区域使用更多：</a:t>
            </a:r>
            <a:endParaRPr lang="fr-FR" dirty="0"/>
          </a:p>
          <a:p>
            <a:pPr lvl="1"/>
            <a:r>
              <a:rPr lang="zh-CN" altLang="en-US" dirty="0"/>
              <a:t>桥梁</a:t>
            </a:r>
            <a:endParaRPr lang="fr-FR" dirty="0"/>
          </a:p>
          <a:p>
            <a:pPr lvl="1"/>
            <a:r>
              <a:rPr lang="zh-CN" altLang="en-US" dirty="0"/>
              <a:t>桥墩</a:t>
            </a:r>
            <a:endParaRPr lang="fr-FR" dirty="0"/>
          </a:p>
          <a:p>
            <a:pPr lvl="1"/>
            <a:r>
              <a:rPr lang="zh-CN" altLang="en-US" dirty="0"/>
              <a:t>码头</a:t>
            </a:r>
            <a:endParaRPr lang="fr-FR" dirty="0"/>
          </a:p>
          <a:p>
            <a:pPr lvl="1"/>
            <a:r>
              <a:rPr lang="zh-CN" altLang="en-US" dirty="0"/>
              <a:t>灯柱锚，栏杆</a:t>
            </a:r>
            <a:r>
              <a:rPr lang="fr-FR" dirty="0"/>
              <a:t>….</a:t>
            </a:r>
          </a:p>
          <a:p>
            <a:pPr lvl="1"/>
            <a:r>
              <a:rPr lang="zh-CN" altLang="en-US" dirty="0"/>
              <a:t>海堤</a:t>
            </a:r>
            <a:endParaRPr lang="fr-FR" dirty="0"/>
          </a:p>
          <a:p>
            <a:pPr lvl="1"/>
            <a:r>
              <a:rPr lang="fr-FR" dirty="0"/>
              <a:t>…..</a:t>
            </a:r>
          </a:p>
          <a:p>
            <a:r>
              <a:rPr lang="zh-CN" altLang="en-US" dirty="0"/>
              <a:t>除冰盐</a:t>
            </a:r>
            <a:endParaRPr lang="fr-FR" dirty="0"/>
          </a:p>
          <a:p>
            <a:pPr lvl="1"/>
            <a:r>
              <a:rPr lang="zh-CN" altLang="en-US" dirty="0"/>
              <a:t>桥梁</a:t>
            </a:r>
            <a:endParaRPr lang="fr-FR" dirty="0"/>
          </a:p>
          <a:p>
            <a:pPr lvl="1"/>
            <a:r>
              <a:rPr lang="zh-CN" altLang="en-US" dirty="0"/>
              <a:t>交通立交桥和交叉口</a:t>
            </a:r>
            <a:endParaRPr lang="en-US" altLang="zh-CN" dirty="0"/>
          </a:p>
          <a:p>
            <a:pPr lvl="1"/>
            <a:r>
              <a:rPr lang="zh-CN" altLang="en-US" dirty="0"/>
              <a:t>停车场</a:t>
            </a:r>
            <a:endParaRPr lang="fr-FR" dirty="0"/>
          </a:p>
          <a:p>
            <a:r>
              <a:rPr lang="zh-CN" altLang="en-US" dirty="0"/>
              <a:t>废水处理罐</a:t>
            </a:r>
            <a:endParaRPr lang="fr-FR" dirty="0"/>
          </a:p>
          <a:p>
            <a:r>
              <a:rPr lang="zh-CN" altLang="en-US" dirty="0"/>
              <a:t>海水淡化厂</a:t>
            </a:r>
            <a:endParaRPr lang="fr-FR" dirty="0"/>
          </a:p>
          <a:p>
            <a:r>
              <a:rPr lang="fr-FR" dirty="0"/>
              <a:t>I</a:t>
            </a:r>
            <a:r>
              <a:rPr lang="zh-CN" altLang="en-US" dirty="0"/>
              <a:t>需要较长使用寿命的结构</a:t>
            </a:r>
            <a:endParaRPr lang="fr-FR" dirty="0"/>
          </a:p>
          <a:p>
            <a:pPr lvl="1"/>
            <a:r>
              <a:rPr lang="zh-CN" altLang="en-US" dirty="0"/>
              <a:t>修复历史建筑结构</a:t>
            </a:r>
            <a:endParaRPr lang="fr-FR" dirty="0"/>
          </a:p>
          <a:p>
            <a:pPr lvl="1"/>
            <a:r>
              <a:rPr lang="zh-CN" altLang="en-US" dirty="0"/>
              <a:t>核废物存储</a:t>
            </a:r>
            <a:endParaRPr lang="fr-FR" dirty="0"/>
          </a:p>
          <a:p>
            <a:r>
              <a:rPr lang="zh-CN" altLang="en-US" dirty="0"/>
              <a:t>在下列环境里，</a:t>
            </a:r>
            <a:endParaRPr lang="fr-FR" dirty="0"/>
          </a:p>
          <a:p>
            <a:pPr lvl="1"/>
            <a:r>
              <a:rPr lang="zh-CN" altLang="en-US" dirty="0"/>
              <a:t>不可能检查的地方，</a:t>
            </a:r>
            <a:endParaRPr lang="fr-FR" dirty="0"/>
          </a:p>
          <a:p>
            <a:pPr lvl="1"/>
            <a:r>
              <a:rPr lang="zh-CN" altLang="en-US" dirty="0"/>
              <a:t>不可能修理的地方，或者修理费用昂贵的位置</a:t>
            </a:r>
            <a:endParaRPr lang="fr-FR" dirty="0"/>
          </a:p>
        </p:txBody>
      </p:sp>
    </p:spTree>
    <p:extLst>
      <p:ext uri="{BB962C8B-B14F-4D97-AF65-F5344CB8AC3E}">
        <p14:creationId xmlns:p14="http://schemas.microsoft.com/office/powerpoint/2010/main" val="352053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863"/>
          </a:xfrm>
        </p:spPr>
        <p:txBody>
          <a:bodyPr>
            <a:noAutofit/>
          </a:bodyPr>
          <a:lstStyle/>
          <a:p>
            <a:r>
              <a:rPr lang="zh-CN" altLang="en-US" sz="3200" dirty="0"/>
              <a:t>不锈钢棒和其他方案的比较</a:t>
            </a:r>
            <a:r>
              <a:rPr lang="fr-FR" sz="3200" baseline="50000" dirty="0"/>
              <a:t>15-20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5305771"/>
              </p:ext>
            </p:extLst>
          </p:nvPr>
        </p:nvGraphicFramePr>
        <p:xfrm>
          <a:off x="238192" y="1268760"/>
          <a:ext cx="8510271" cy="5415786"/>
        </p:xfrm>
        <a:graphic>
          <a:graphicData uri="http://schemas.openxmlformats.org/drawingml/2006/table">
            <a:tbl>
              <a:tblPr firstRow="1" bandRow="1">
                <a:tableStyleId>{5C22544A-7EE6-4342-B048-85BDC9FD1C3A}</a:tableStyleId>
              </a:tblPr>
              <a:tblGrid>
                <a:gridCol w="1284807">
                  <a:extLst>
                    <a:ext uri="{9D8B030D-6E8A-4147-A177-3AD203B41FA5}">
                      <a16:colId xmlns:a16="http://schemas.microsoft.com/office/drawing/2014/main" val="20000"/>
                    </a:ext>
                  </a:extLst>
                </a:gridCol>
                <a:gridCol w="3404305">
                  <a:extLst>
                    <a:ext uri="{9D8B030D-6E8A-4147-A177-3AD203B41FA5}">
                      <a16:colId xmlns:a16="http://schemas.microsoft.com/office/drawing/2014/main" val="20001"/>
                    </a:ext>
                  </a:extLst>
                </a:gridCol>
                <a:gridCol w="3821159">
                  <a:extLst>
                    <a:ext uri="{9D8B030D-6E8A-4147-A177-3AD203B41FA5}">
                      <a16:colId xmlns:a16="http://schemas.microsoft.com/office/drawing/2014/main" val="20002"/>
                    </a:ext>
                  </a:extLst>
                </a:gridCol>
              </a:tblGrid>
              <a:tr h="290815">
                <a:tc>
                  <a:txBody>
                    <a:bodyPr/>
                    <a:lstStyle/>
                    <a:p>
                      <a:endParaRPr lang="fr-FR" sz="1400" b="0" dirty="0">
                        <a:solidFill>
                          <a:schemeClr val="bg1"/>
                        </a:solidFill>
                        <a:latin typeface="SimSun" panose="02010600030101010101" pitchFamily="2" charset="-122"/>
                        <a:ea typeface="SimSun" panose="02010600030101010101" pitchFamily="2" charset="-122"/>
                      </a:endParaRPr>
                    </a:p>
                  </a:txBody>
                  <a:tcPr/>
                </a:tc>
                <a:tc>
                  <a:txBody>
                    <a:bodyPr/>
                    <a:lstStyle/>
                    <a:p>
                      <a:r>
                        <a:rPr lang="zh-CN" altLang="en-US" sz="1400" b="0" dirty="0">
                          <a:solidFill>
                            <a:schemeClr val="bg1"/>
                          </a:solidFill>
                          <a:latin typeface="SimSun" panose="02010600030101010101" pitchFamily="2" charset="-122"/>
                          <a:ea typeface="SimSun" panose="02010600030101010101" pitchFamily="2" charset="-122"/>
                        </a:rPr>
                        <a:t>优点</a:t>
                      </a:r>
                      <a:endParaRPr lang="fr-FR" sz="1400" b="0" dirty="0">
                        <a:solidFill>
                          <a:schemeClr val="bg1"/>
                        </a:solidFill>
                        <a:latin typeface="SimSun" panose="02010600030101010101" pitchFamily="2" charset="-122"/>
                        <a:ea typeface="SimSun" panose="02010600030101010101" pitchFamily="2" charset="-122"/>
                      </a:endParaRPr>
                    </a:p>
                  </a:txBody>
                  <a:tcPr/>
                </a:tc>
                <a:tc>
                  <a:txBody>
                    <a:bodyPr/>
                    <a:lstStyle/>
                    <a:p>
                      <a:r>
                        <a:rPr lang="zh-CN" altLang="en-US" sz="1400" b="0" dirty="0">
                          <a:solidFill>
                            <a:schemeClr val="bg1"/>
                          </a:solidFill>
                          <a:latin typeface="SimSun" panose="02010600030101010101" pitchFamily="2" charset="-122"/>
                          <a:ea typeface="SimSun" panose="02010600030101010101" pitchFamily="2" charset="-122"/>
                        </a:rPr>
                        <a:t>缺点</a:t>
                      </a:r>
                      <a:endParaRPr lang="fr-FR" sz="1400" b="0" dirty="0">
                        <a:solidFill>
                          <a:schemeClr val="bg1"/>
                        </a:solidFill>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713818">
                <a:tc>
                  <a:txBody>
                    <a:bodyPr/>
                    <a:lstStyle/>
                    <a:p>
                      <a:r>
                        <a:rPr lang="zh-CN" altLang="en-US" sz="1400" b="0" dirty="0">
                          <a:solidFill>
                            <a:srgbClr val="0070C0"/>
                          </a:solidFill>
                          <a:latin typeface="SimSun" panose="02010600030101010101" pitchFamily="2" charset="-122"/>
                          <a:ea typeface="SimSun" panose="02010600030101010101" pitchFamily="2" charset="-122"/>
                        </a:rPr>
                        <a:t>环氧树脂涂料</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r>
                        <a:rPr lang="zh-CN" altLang="en-US" sz="1400" b="0" dirty="0">
                          <a:latin typeface="SimSun" panose="02010600030101010101" pitchFamily="2" charset="-122"/>
                          <a:ea typeface="SimSun" panose="02010600030101010101" pitchFamily="2" charset="-122"/>
                        </a:rPr>
                        <a:t>初始成本更低</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不能弯曲，否则会断裂</a:t>
                      </a:r>
                      <a:endParaRPr lang="fr-FR" sz="1400" b="0" dirty="0">
                        <a:latin typeface="SimSun" panose="02010600030101010101" pitchFamily="2" charset="-122"/>
                        <a:ea typeface="SimSun" panose="02010600030101010101" pitchFamily="2" charset="-122"/>
                      </a:endParaRPr>
                    </a:p>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需要审慎处理，避免安装损坏</a:t>
                      </a:r>
                      <a:endParaRPr lang="fr-FR" sz="1400" b="0" dirty="0">
                        <a:solidFill>
                          <a:srgbClr val="0070C0"/>
                        </a:solidFill>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713818">
                <a:tc>
                  <a:txBody>
                    <a:bodyPr/>
                    <a:lstStyle/>
                    <a:p>
                      <a:r>
                        <a:rPr lang="zh-CN" altLang="en-US" sz="1400" b="0" dirty="0">
                          <a:solidFill>
                            <a:srgbClr val="0070C0"/>
                          </a:solidFill>
                          <a:latin typeface="SimSun" panose="02010600030101010101" pitchFamily="2" charset="-122"/>
                          <a:ea typeface="SimSun" panose="02010600030101010101" pitchFamily="2" charset="-122"/>
                        </a:rPr>
                        <a:t>镀锌</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r>
                        <a:rPr lang="zh-CN" altLang="en-US" sz="1400" b="0" dirty="0">
                          <a:latin typeface="SimSun" panose="02010600030101010101" pitchFamily="2" charset="-122"/>
                          <a:ea typeface="SimSun" panose="02010600030101010101" pitchFamily="2" charset="-122"/>
                        </a:rPr>
                        <a:t>初始成本更低</a:t>
                      </a:r>
                      <a:r>
                        <a:rPr lang="fr-FR" sz="1400" b="0" dirty="0">
                          <a:latin typeface="SimSun" panose="02010600030101010101" pitchFamily="2" charset="-122"/>
                          <a:ea typeface="SimSun" panose="02010600030101010101" pitchFamily="2" charset="-122"/>
                        </a:rPr>
                        <a:t> </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zh-CN" altLang="en-US" sz="1400" b="0" dirty="0">
                          <a:latin typeface="SimSun" panose="02010600030101010101" pitchFamily="2" charset="-122"/>
                          <a:ea typeface="SimSun" panose="02010600030101010101" pitchFamily="2" charset="-122"/>
                        </a:rPr>
                        <a:t>不能弯曲，容易断裂</a:t>
                      </a:r>
                      <a:endParaRPr lang="fr-FR" sz="1400" b="0" dirty="0">
                        <a:latin typeface="SimSun" panose="02010600030101010101" pitchFamily="2" charset="-122"/>
                        <a:ea typeface="SimSun" panose="02010600030101010101" pitchFamily="2" charset="-122"/>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zh-CN" altLang="en-US" sz="1400" b="0" dirty="0">
                          <a:latin typeface="SimSun" panose="02010600030101010101" pitchFamily="2" charset="-122"/>
                          <a:ea typeface="SimSun" panose="02010600030101010101" pitchFamily="2" charset="-122"/>
                        </a:rPr>
                        <a:t>一旦镀锌层被腐蚀，就不能用了。</a:t>
                      </a:r>
                      <a:endParaRPr lang="fr-FR" sz="1400" b="0" dirty="0">
                        <a:solidFill>
                          <a:srgbClr val="0070C0"/>
                        </a:solidFill>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2"/>
                  </a:ext>
                </a:extLst>
              </a:tr>
              <a:tr h="1136822">
                <a:tc>
                  <a:txBody>
                    <a:bodyPr/>
                    <a:lstStyle/>
                    <a:p>
                      <a:r>
                        <a:rPr lang="zh-CN" altLang="en-US" sz="1400" b="0" dirty="0">
                          <a:solidFill>
                            <a:srgbClr val="0070C0"/>
                          </a:solidFill>
                          <a:latin typeface="SimSun" panose="02010600030101010101" pitchFamily="2" charset="-122"/>
                          <a:ea typeface="SimSun" panose="02010600030101010101" pitchFamily="2" charset="-122"/>
                        </a:rPr>
                        <a:t>纤维增强聚合物</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r>
                        <a:rPr lang="zh-CN" altLang="en-US" sz="1400" b="0" dirty="0">
                          <a:latin typeface="SimSun" panose="02010600030101010101" pitchFamily="2" charset="-122"/>
                          <a:ea typeface="SimSun" panose="02010600030101010101" pitchFamily="2" charset="-122"/>
                        </a:rPr>
                        <a:t>初始成本更低</a:t>
                      </a:r>
                      <a:r>
                        <a:rPr lang="fr-FR" sz="1400" b="0" dirty="0">
                          <a:latin typeface="SimSun" panose="02010600030101010101" pitchFamily="2" charset="-122"/>
                          <a:ea typeface="SimSun" panose="02010600030101010101" pitchFamily="2" charset="-122"/>
                        </a:rPr>
                        <a:t> </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不能弯曲，容易断裂</a:t>
                      </a:r>
                      <a:endParaRPr lang="fr-FR" sz="1400" b="0" dirty="0">
                        <a:latin typeface="SimSun" panose="02010600030101010101" pitchFamily="2" charset="-122"/>
                        <a:ea typeface="SimSun" panose="02010600030101010101" pitchFamily="2" charset="-122"/>
                      </a:endParaRPr>
                    </a:p>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不耐热，在寒冬离的耐冲击性很差</a:t>
                      </a:r>
                      <a:endParaRPr lang="fr-FR" sz="1400" b="0" baseline="0" dirty="0">
                        <a:latin typeface="SimSun" panose="02010600030101010101" pitchFamily="2" charset="-122"/>
                        <a:ea typeface="SimSun" panose="02010600030101010101" pitchFamily="2" charset="-122"/>
                      </a:endParaRPr>
                    </a:p>
                    <a:p>
                      <a:pPr marL="285750" indent="-285750">
                        <a:buFont typeface="Wingdings" panose="05000000000000000000" pitchFamily="2" charset="2"/>
                        <a:buChar char="§"/>
                      </a:pPr>
                      <a:r>
                        <a:rPr lang="zh-CN" altLang="en-US" sz="1400" b="0" baseline="0" dirty="0">
                          <a:latin typeface="SimSun" panose="02010600030101010101" pitchFamily="2" charset="-122"/>
                          <a:ea typeface="SimSun" panose="02010600030101010101" pitchFamily="2" charset="-122"/>
                        </a:rPr>
                        <a:t>刚度低于不锈钢</a:t>
                      </a:r>
                      <a:endParaRPr lang="fr-FR" sz="1400" b="0" dirty="0">
                        <a:latin typeface="SimSun" panose="02010600030101010101" pitchFamily="2" charset="-122"/>
                        <a:ea typeface="SimSun" panose="02010600030101010101" pitchFamily="2" charset="-122"/>
                      </a:endParaRPr>
                    </a:p>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不能回收</a:t>
                      </a:r>
                      <a:endParaRPr lang="fr-FR" sz="1400" b="0" dirty="0">
                        <a:solidFill>
                          <a:srgbClr val="0070C0"/>
                        </a:solidFill>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3"/>
                  </a:ext>
                </a:extLst>
              </a:tr>
              <a:tr h="2546528">
                <a:tc>
                  <a:txBody>
                    <a:bodyPr/>
                    <a:lstStyle/>
                    <a:p>
                      <a:r>
                        <a:rPr lang="zh-CN" altLang="en-US" sz="1400" b="0" dirty="0">
                          <a:solidFill>
                            <a:schemeClr val="dk1"/>
                          </a:solidFill>
                          <a:latin typeface="SimSun" panose="02010600030101010101" pitchFamily="2" charset="-122"/>
                          <a:ea typeface="SimSun" panose="02010600030101010101" pitchFamily="2" charset="-122"/>
                        </a:rPr>
                        <a:t>不锈钢</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r>
                        <a:rPr lang="zh-CN" altLang="en-US" sz="1400" b="0" dirty="0">
                          <a:latin typeface="SimSun" panose="02010600030101010101" pitchFamily="2" charset="-122"/>
                          <a:ea typeface="SimSun" panose="02010600030101010101" pitchFamily="2" charset="-122"/>
                        </a:rPr>
                        <a:t>较低的生命周期成本：</a:t>
                      </a:r>
                      <a:endParaRPr lang="fr-FR" sz="1400" b="0" baseline="0" dirty="0">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r>
                        <a:rPr lang="zh-CN" altLang="en-US" sz="1400" b="0" baseline="0" dirty="0">
                          <a:latin typeface="SimSun" panose="02010600030101010101" pitchFamily="2" charset="-122"/>
                          <a:ea typeface="SimSun" panose="02010600030101010101" pitchFamily="2" charset="-122"/>
                        </a:rPr>
                        <a:t>与碳钢的设计类似</a:t>
                      </a:r>
                      <a:endParaRPr lang="fr-FR" sz="1400" b="0" baseline="0" dirty="0">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r>
                        <a:rPr lang="zh-CN" altLang="en-US" sz="1400" b="0" baseline="0" dirty="0">
                          <a:latin typeface="SimSun" panose="02010600030101010101" pitchFamily="2" charset="-122"/>
                          <a:ea typeface="SimSun" panose="02010600030101010101" pitchFamily="2" charset="-122"/>
                        </a:rPr>
                        <a:t>碳钢不锈钢混合钢筋表现良好</a:t>
                      </a:r>
                      <a:endParaRPr lang="fr-FR" sz="1400" b="0" baseline="0" dirty="0">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r>
                        <a:rPr lang="zh-CN" altLang="en-US" sz="1400" b="0" baseline="0" dirty="0">
                          <a:latin typeface="SimSun" panose="02010600030101010101" pitchFamily="2" charset="-122"/>
                          <a:ea typeface="SimSun" panose="02010600030101010101" pitchFamily="2" charset="-122"/>
                        </a:rPr>
                        <a:t>易于安装</a:t>
                      </a:r>
                      <a:r>
                        <a:rPr lang="fr-FR" sz="1400" b="0" baseline="0" dirty="0">
                          <a:latin typeface="SimSun" panose="02010600030101010101" pitchFamily="2" charset="-122"/>
                          <a:ea typeface="SimSun" panose="02010600030101010101" pitchFamily="2" charset="-122"/>
                        </a:rPr>
                        <a:t>, </a:t>
                      </a:r>
                      <a:r>
                        <a:rPr lang="zh-CN" altLang="en-US" sz="1400" b="0" baseline="0" dirty="0">
                          <a:latin typeface="SimSun" panose="02010600030101010101" pitchFamily="2" charset="-122"/>
                          <a:ea typeface="SimSun" panose="02010600030101010101" pitchFamily="2" charset="-122"/>
                        </a:rPr>
                        <a:t>不受做工好坏的影响</a:t>
                      </a:r>
                      <a:endParaRPr lang="fr-FR" sz="1400" b="0" baseline="0" dirty="0">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r>
                        <a:rPr lang="zh-CN" altLang="en-US" sz="1400" b="0" baseline="0" dirty="0">
                          <a:latin typeface="SimSun" panose="02010600030101010101" pitchFamily="2" charset="-122"/>
                          <a:ea typeface="SimSun" panose="02010600030101010101" pitchFamily="2" charset="-122"/>
                        </a:rPr>
                        <a:t>不需要维护</a:t>
                      </a:r>
                      <a:endParaRPr lang="fr-FR" sz="1400" b="0" baseline="0" dirty="0">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r>
                        <a:rPr lang="zh-CN" altLang="en-US" sz="1400" b="0" baseline="0" dirty="0">
                          <a:latin typeface="SimSun" panose="02010600030101010101" pitchFamily="2" charset="-122"/>
                          <a:ea typeface="SimSun" panose="02010600030101010101" pitchFamily="2" charset="-122"/>
                        </a:rPr>
                        <a:t>没有寿命限制</a:t>
                      </a:r>
                      <a:endParaRPr lang="fr-FR" sz="1400" b="0" baseline="0" dirty="0">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r>
                        <a:rPr lang="zh-CN" altLang="en-US" sz="1400" b="0" baseline="0" dirty="0">
                          <a:latin typeface="SimSun" panose="02010600030101010101" pitchFamily="2" charset="-122"/>
                          <a:ea typeface="SimSun" panose="02010600030101010101" pitchFamily="2" charset="-122"/>
                        </a:rPr>
                        <a:t>水泥层可以更薄</a:t>
                      </a:r>
                      <a:endParaRPr lang="fr-FR" sz="1400" b="0" baseline="0" dirty="0">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r>
                        <a:rPr lang="zh-CN" altLang="en-US" sz="1400" b="0" baseline="0" dirty="0">
                          <a:latin typeface="SimSun" panose="02010600030101010101" pitchFamily="2" charset="-122"/>
                          <a:ea typeface="SimSun" panose="02010600030101010101" pitchFamily="2" charset="-122"/>
                        </a:rPr>
                        <a:t>更好的耐火性</a:t>
                      </a:r>
                      <a:endParaRPr lang="fr-FR" sz="1400" b="0" baseline="0" dirty="0">
                        <a:latin typeface="SimSun" panose="02010600030101010101" pitchFamily="2" charset="-122"/>
                        <a:ea typeface="SimSun" panose="02010600030101010101" pitchFamily="2" charset="-122"/>
                      </a:endParaRPr>
                    </a:p>
                    <a:p>
                      <a:pPr marL="285750" indent="-285750">
                        <a:buFont typeface="Arial" panose="020B0604020202020204" pitchFamily="34" charset="0"/>
                        <a:buChar char="•"/>
                      </a:pPr>
                      <a:r>
                        <a:rPr lang="fr-FR" sz="1400" b="0" baseline="0" dirty="0">
                          <a:latin typeface="SimSun" panose="02010600030101010101" pitchFamily="2" charset="-122"/>
                          <a:ea typeface="SimSun" panose="02010600030101010101" pitchFamily="2" charset="-122"/>
                        </a:rPr>
                        <a:t>100% </a:t>
                      </a:r>
                      <a:r>
                        <a:rPr lang="zh-CN" altLang="en-US" sz="1400" b="0" baseline="0" dirty="0">
                          <a:latin typeface="SimSun" panose="02010600030101010101" pitchFamily="2" charset="-122"/>
                          <a:ea typeface="SimSun" panose="02010600030101010101" pitchFamily="2" charset="-122"/>
                        </a:rPr>
                        <a:t>回收为优质钢</a:t>
                      </a:r>
                      <a:endParaRPr lang="fr-FR" sz="1400" b="0" baseline="0" dirty="0">
                        <a:solidFill>
                          <a:srgbClr val="0070C0"/>
                        </a:solidFill>
                        <a:latin typeface="SimSun" panose="02010600030101010101" pitchFamily="2" charset="-122"/>
                        <a:ea typeface="SimSun" panose="02010600030101010101" pitchFamily="2" charset="-122"/>
                      </a:endParaRPr>
                    </a:p>
                  </a:txBody>
                  <a:tcPr/>
                </a:tc>
                <a:tc>
                  <a:txBody>
                    <a:bodyPr/>
                    <a:lstStyle/>
                    <a:p>
                      <a:pPr marL="285750" indent="-285750">
                        <a:buFont typeface="Wingdings" panose="05000000000000000000" pitchFamily="2" charset="2"/>
                        <a:buChar char="§"/>
                      </a:pPr>
                      <a:r>
                        <a:rPr lang="zh-CN" altLang="en-US" sz="1400" b="0" baseline="0" dirty="0">
                          <a:latin typeface="SimSun" panose="02010600030101010101" pitchFamily="2" charset="-122"/>
                          <a:ea typeface="SimSun" panose="02010600030101010101" pitchFamily="2" charset="-122"/>
                        </a:rPr>
                        <a:t>初始成本更高，但如果考虑下列方案，只会高几个百分点</a:t>
                      </a:r>
                      <a:endParaRPr lang="fr-FR" sz="1400" b="0" baseline="0" dirty="0">
                        <a:latin typeface="SimSun" panose="02010600030101010101" pitchFamily="2" charset="-122"/>
                        <a:ea typeface="SimSun" panose="02010600030101010101" pitchFamily="2" charset="-122"/>
                      </a:endParaRPr>
                    </a:p>
                    <a:p>
                      <a:pPr marL="742950" lvl="1" indent="-285750">
                        <a:buFont typeface="Wingdings" panose="05000000000000000000" pitchFamily="2" charset="2"/>
                        <a:buChar char="ü"/>
                      </a:pPr>
                      <a:r>
                        <a:rPr lang="zh-CN" altLang="en-US" sz="1400" b="0" baseline="0" dirty="0">
                          <a:latin typeface="SimSun" panose="02010600030101010101" pitchFamily="2" charset="-122"/>
                          <a:ea typeface="SimSun" panose="02010600030101010101" pitchFamily="2" charset="-122"/>
                        </a:rPr>
                        <a:t>关键区域选用不锈钢</a:t>
                      </a:r>
                      <a:endParaRPr lang="fr-FR" sz="1400" b="0" baseline="0" dirty="0">
                        <a:latin typeface="SimSun" panose="02010600030101010101" pitchFamily="2" charset="-122"/>
                        <a:ea typeface="SimSun" panose="02010600030101010101" pitchFamily="2" charset="-122"/>
                      </a:endParaRPr>
                    </a:p>
                    <a:p>
                      <a:pPr marL="742950" lvl="1" indent="-285750">
                        <a:buFont typeface="Wingdings" panose="05000000000000000000" pitchFamily="2" charset="2"/>
                        <a:buChar char="ü"/>
                      </a:pPr>
                      <a:r>
                        <a:rPr lang="zh-CN" altLang="en-US" sz="1400" b="0" baseline="0" dirty="0">
                          <a:latin typeface="SimSun" panose="02010600030101010101" pitchFamily="2" charset="-122"/>
                          <a:ea typeface="SimSun" panose="02010600030101010101" pitchFamily="2" charset="-122"/>
                        </a:rPr>
                        <a:t>选用节约型双相钢</a:t>
                      </a:r>
                      <a:endParaRPr lang="fr-FR" sz="1400" b="0" baseline="0" dirty="0">
                        <a:latin typeface="SimSun" panose="02010600030101010101" pitchFamily="2" charset="-122"/>
                        <a:ea typeface="SimSun" panose="02010600030101010101" pitchFamily="2" charset="-122"/>
                      </a:endParaRPr>
                    </a:p>
                    <a:p>
                      <a:pPr marL="171450" indent="-171450">
                        <a:buFontTx/>
                        <a:buChar char="-"/>
                      </a:pPr>
                      <a:endParaRPr lang="fr-FR" sz="1400" b="0" baseline="0" dirty="0">
                        <a:latin typeface="SimSun" panose="02010600030101010101" pitchFamily="2" charset="-122"/>
                        <a:ea typeface="SimSun" panose="02010600030101010101" pitchFamily="2" charset="-122"/>
                      </a:endParaRPr>
                    </a:p>
                    <a:p>
                      <a:endParaRPr lang="fr-FR" sz="1400" b="0" dirty="0">
                        <a:solidFill>
                          <a:srgbClr val="0070C0"/>
                        </a:solidFill>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2775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0745177"/>
              </p:ext>
            </p:extLst>
          </p:nvPr>
        </p:nvGraphicFramePr>
        <p:xfrm>
          <a:off x="251520" y="1268760"/>
          <a:ext cx="8510400" cy="2262457"/>
        </p:xfrm>
        <a:graphic>
          <a:graphicData uri="http://schemas.openxmlformats.org/drawingml/2006/table">
            <a:tbl>
              <a:tblPr firstRow="1" bandRow="1">
                <a:tableStyleId>{5C22544A-7EE6-4342-B048-85BDC9FD1C3A}</a:tableStyleId>
              </a:tblPr>
              <a:tblGrid>
                <a:gridCol w="1285200">
                  <a:extLst>
                    <a:ext uri="{9D8B030D-6E8A-4147-A177-3AD203B41FA5}">
                      <a16:colId xmlns:a16="http://schemas.microsoft.com/office/drawing/2014/main" val="20000"/>
                    </a:ext>
                  </a:extLst>
                </a:gridCol>
                <a:gridCol w="3405600">
                  <a:extLst>
                    <a:ext uri="{9D8B030D-6E8A-4147-A177-3AD203B41FA5}">
                      <a16:colId xmlns:a16="http://schemas.microsoft.com/office/drawing/2014/main" val="20001"/>
                    </a:ext>
                  </a:extLst>
                </a:gridCol>
                <a:gridCol w="3819600">
                  <a:extLst>
                    <a:ext uri="{9D8B030D-6E8A-4147-A177-3AD203B41FA5}">
                      <a16:colId xmlns:a16="http://schemas.microsoft.com/office/drawing/2014/main" val="20002"/>
                    </a:ext>
                  </a:extLst>
                </a:gridCol>
              </a:tblGrid>
              <a:tr h="303999">
                <a:tc>
                  <a:txBody>
                    <a:bodyPr/>
                    <a:lstStyle/>
                    <a:p>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r>
                        <a:rPr lang="zh-CN" altLang="en-US" sz="1400" b="0" dirty="0">
                          <a:solidFill>
                            <a:schemeClr val="bg1"/>
                          </a:solidFill>
                          <a:latin typeface="SimSun" panose="02010600030101010101" pitchFamily="2" charset="-122"/>
                          <a:ea typeface="SimSun" panose="02010600030101010101" pitchFamily="2" charset="-122"/>
                        </a:rPr>
                        <a:t>优点</a:t>
                      </a:r>
                      <a:endParaRPr lang="fr-FR" sz="1400" b="0" dirty="0">
                        <a:solidFill>
                          <a:schemeClr val="bg1"/>
                        </a:solidFill>
                        <a:latin typeface="SimSun" panose="02010600030101010101" pitchFamily="2" charset="-122"/>
                        <a:ea typeface="SimSun" panose="02010600030101010101" pitchFamily="2" charset="-122"/>
                      </a:endParaRPr>
                    </a:p>
                  </a:txBody>
                  <a:tcPr/>
                </a:tc>
                <a:tc>
                  <a:txBody>
                    <a:bodyPr/>
                    <a:lstStyle/>
                    <a:p>
                      <a:r>
                        <a:rPr lang="zh-CN" altLang="en-US" sz="1400" b="0" dirty="0">
                          <a:solidFill>
                            <a:schemeClr val="bg1"/>
                          </a:solidFill>
                          <a:latin typeface="SimSun" panose="02010600030101010101" pitchFamily="2" charset="-122"/>
                          <a:ea typeface="SimSun" panose="02010600030101010101" pitchFamily="2" charset="-122"/>
                        </a:rPr>
                        <a:t>缺点</a:t>
                      </a:r>
                      <a:endParaRPr lang="fr-FR" sz="1400" b="0" dirty="0">
                        <a:solidFill>
                          <a:schemeClr val="bg1"/>
                        </a:solidFill>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1012777">
                <a:tc>
                  <a:txBody>
                    <a:bodyPr/>
                    <a:lstStyle/>
                    <a:p>
                      <a:r>
                        <a:rPr lang="zh-CN" altLang="en-US" sz="1400" b="0" dirty="0">
                          <a:solidFill>
                            <a:srgbClr val="0070C0"/>
                          </a:solidFill>
                          <a:latin typeface="SimSun" panose="02010600030101010101" pitchFamily="2" charset="-122"/>
                          <a:ea typeface="SimSun" panose="02010600030101010101" pitchFamily="2" charset="-122"/>
                        </a:rPr>
                        <a:t>阴极保护</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r>
                        <a:rPr lang="zh-CN" altLang="en-US" sz="1400" b="0" dirty="0">
                          <a:latin typeface="SimSun" panose="02010600030101010101" pitchFamily="2" charset="-122"/>
                          <a:ea typeface="SimSun" panose="02010600030101010101" pitchFamily="2" charset="-122"/>
                        </a:rPr>
                        <a:t>初始成本低？</a:t>
                      </a:r>
                      <a:endParaRPr lang="fr-FR" sz="1400" b="0" dirty="0">
                        <a:latin typeface="SimSun" panose="02010600030101010101" pitchFamily="2" charset="-122"/>
                        <a:ea typeface="SimSun" panose="02010600030101010101" pitchFamily="2" charset="-122"/>
                      </a:endParaRPr>
                    </a:p>
                    <a:p>
                      <a:r>
                        <a:rPr lang="zh-CN" altLang="en-US" sz="1400" b="0" dirty="0">
                          <a:latin typeface="SimSun" panose="02010600030101010101" pitchFamily="2" charset="-122"/>
                          <a:ea typeface="SimSun" panose="02010600030101010101" pitchFamily="2" charset="-122"/>
                        </a:rPr>
                        <a:t>通常用于修护</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需要为整体保护进行精心设计</a:t>
                      </a:r>
                      <a:endParaRPr lang="fr-FR" sz="1400" b="0" dirty="0">
                        <a:latin typeface="SimSun" panose="02010600030101010101" pitchFamily="2" charset="-122"/>
                        <a:ea typeface="SimSun" panose="02010600030101010101" pitchFamily="2" charset="-122"/>
                      </a:endParaRPr>
                    </a:p>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为了维持正确的电触点，需要仔细安装</a:t>
                      </a:r>
                      <a:endParaRPr lang="fr-FR" sz="1400" b="0" baseline="0" dirty="0">
                        <a:latin typeface="SimSun" panose="02010600030101010101" pitchFamily="2" charset="-122"/>
                        <a:ea typeface="SimSun" panose="02010600030101010101" pitchFamily="2" charset="-122"/>
                      </a:endParaRPr>
                    </a:p>
                    <a:p>
                      <a:pPr marL="285750" indent="-285750">
                        <a:buFont typeface="Wingdings" panose="05000000000000000000" pitchFamily="2" charset="2"/>
                        <a:buChar char="§"/>
                      </a:pPr>
                      <a:r>
                        <a:rPr lang="zh-CN" altLang="en-US" sz="1400" b="0" baseline="0" dirty="0">
                          <a:latin typeface="SimSun" panose="02010600030101010101" pitchFamily="2" charset="-122"/>
                          <a:ea typeface="SimSun" panose="02010600030101010101" pitchFamily="2" charset="-122"/>
                        </a:rPr>
                        <a:t>需要永久性电源（</a:t>
                      </a:r>
                      <a:r>
                        <a:rPr lang="fr-FR" sz="1400" b="0" baseline="0" dirty="0">
                          <a:latin typeface="SimSun" panose="02010600030101010101" pitchFamily="2" charset="-122"/>
                          <a:ea typeface="SimSun" panose="02010600030101010101" pitchFamily="2" charset="-122"/>
                        </a:rPr>
                        <a:t> </a:t>
                      </a:r>
                      <a:r>
                        <a:rPr lang="zh-CN" altLang="en-US" sz="1400" b="0" baseline="0" dirty="0">
                          <a:latin typeface="SimSun" panose="02010600030101010101" pitchFamily="2" charset="-122"/>
                          <a:ea typeface="SimSun" panose="02010600030101010101" pitchFamily="2" charset="-122"/>
                        </a:rPr>
                        <a:t>需要监测与维护），需要监测和更换受损阳极</a:t>
                      </a:r>
                      <a:endParaRPr lang="fr-FR" sz="1400" b="0" dirty="0">
                        <a:solidFill>
                          <a:srgbClr val="0070C0"/>
                        </a:solidFill>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709332">
                <a:tc>
                  <a:txBody>
                    <a:bodyPr/>
                    <a:lstStyle/>
                    <a:p>
                      <a:r>
                        <a:rPr lang="zh-CN" altLang="en-US" sz="1400" b="0" dirty="0">
                          <a:solidFill>
                            <a:srgbClr val="0070C0"/>
                          </a:solidFill>
                          <a:latin typeface="SimSun" panose="02010600030101010101" pitchFamily="2" charset="-122"/>
                          <a:ea typeface="SimSun" panose="02010600030101010101" pitchFamily="2" charset="-122"/>
                        </a:rPr>
                        <a:t>膜／密封胶</a:t>
                      </a:r>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r>
                        <a:rPr lang="zh-CN" altLang="en-US" sz="1400" b="0" dirty="0">
                          <a:latin typeface="SimSun" panose="02010600030101010101" pitchFamily="2" charset="-122"/>
                          <a:ea typeface="SimSun" panose="02010600030101010101" pitchFamily="2" charset="-122"/>
                        </a:rPr>
                        <a:t>初始成本低？</a:t>
                      </a:r>
                      <a:endParaRPr lang="fr-FR" sz="1400" b="0" dirty="0">
                        <a:latin typeface="SimSun" panose="02010600030101010101" pitchFamily="2" charset="-122"/>
                        <a:ea typeface="SimSun" panose="02010600030101010101" pitchFamily="2" charset="-122"/>
                      </a:endParaRPr>
                    </a:p>
                    <a:p>
                      <a:endParaRPr lang="fr-FR" sz="1400" b="0" dirty="0">
                        <a:solidFill>
                          <a:srgbClr val="0070C0"/>
                        </a:solidFill>
                        <a:latin typeface="SimSun" panose="02010600030101010101" pitchFamily="2" charset="-122"/>
                        <a:ea typeface="SimSun" panose="02010600030101010101" pitchFamily="2" charset="-122"/>
                      </a:endParaRPr>
                    </a:p>
                  </a:txBody>
                  <a:tcPr/>
                </a:tc>
                <a:tc>
                  <a:txBody>
                    <a:bodyPr/>
                    <a:lstStyle/>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需要小心安装（气泡）</a:t>
                      </a:r>
                      <a:endParaRPr lang="fr-FR" sz="1400" b="0" dirty="0">
                        <a:latin typeface="SimSun" panose="02010600030101010101" pitchFamily="2" charset="-122"/>
                        <a:ea typeface="SimSun" panose="02010600030101010101" pitchFamily="2" charset="-122"/>
                      </a:endParaRPr>
                    </a:p>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不能在任何天气离安装</a:t>
                      </a:r>
                      <a:endParaRPr lang="fr-FR" sz="1400" b="0" dirty="0">
                        <a:latin typeface="SimSun" panose="02010600030101010101" pitchFamily="2" charset="-122"/>
                        <a:ea typeface="SimSun" panose="02010600030101010101" pitchFamily="2" charset="-122"/>
                      </a:endParaRPr>
                    </a:p>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长期的表现值得商榷</a:t>
                      </a:r>
                      <a:endParaRPr lang="fr-FR" sz="1400" b="0" dirty="0">
                        <a:latin typeface="SimSun" panose="02010600030101010101" pitchFamily="2" charset="-122"/>
                        <a:ea typeface="SimSun" panose="02010600030101010101" pitchFamily="2" charset="-122"/>
                      </a:endParaRPr>
                    </a:p>
                    <a:p>
                      <a:pPr marL="285750" indent="-285750">
                        <a:buFont typeface="Wingdings" panose="05000000000000000000" pitchFamily="2" charset="2"/>
                        <a:buChar char="§"/>
                      </a:pPr>
                      <a:r>
                        <a:rPr lang="zh-CN" altLang="en-US" sz="1400" b="0" dirty="0">
                          <a:latin typeface="SimSun" panose="02010600030101010101" pitchFamily="2" charset="-122"/>
                          <a:ea typeface="SimSun" panose="02010600030101010101" pitchFamily="2" charset="-122"/>
                        </a:rPr>
                        <a:t>只限于水平表面</a:t>
                      </a:r>
                      <a:endParaRPr lang="fr-FR" sz="1400" b="0" dirty="0">
                        <a:solidFill>
                          <a:srgbClr val="0070C0"/>
                        </a:solidFill>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2"/>
                  </a:ext>
                </a:extLst>
              </a:tr>
            </a:tbl>
          </a:graphicData>
        </a:graphic>
      </p:graphicFrame>
      <p:sp>
        <p:nvSpPr>
          <p:cNvPr id="8" name="Title 1"/>
          <p:cNvSpPr>
            <a:spLocks noGrp="1"/>
          </p:cNvSpPr>
          <p:nvPr>
            <p:ph type="title"/>
          </p:nvPr>
        </p:nvSpPr>
        <p:spPr>
          <a:xfrm>
            <a:off x="457200" y="274638"/>
            <a:ext cx="8229600" cy="767863"/>
          </a:xfrm>
        </p:spPr>
        <p:txBody>
          <a:bodyPr>
            <a:noAutofit/>
          </a:bodyPr>
          <a:lstStyle/>
          <a:p>
            <a:r>
              <a:rPr lang="zh-CN" altLang="en-US" sz="3200" dirty="0"/>
              <a:t>不锈钢钢筋与其他方案的比较</a:t>
            </a:r>
            <a:r>
              <a:rPr lang="fr-FR" sz="3200" baseline="50000" dirty="0"/>
              <a:t>15-20</a:t>
            </a:r>
          </a:p>
        </p:txBody>
      </p:sp>
    </p:spTree>
    <p:extLst>
      <p:ext uri="{BB962C8B-B14F-4D97-AF65-F5344CB8AC3E}">
        <p14:creationId xmlns:p14="http://schemas.microsoft.com/office/powerpoint/2010/main" val="4068078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zh-CN" altLang="en-US" sz="3600" dirty="0"/>
              <a:t>参考资料</a:t>
            </a:r>
            <a:endParaRPr lang="fr-FR" sz="3600" dirty="0"/>
          </a:p>
        </p:txBody>
      </p:sp>
      <p:sp>
        <p:nvSpPr>
          <p:cNvPr id="7" name="Content Placeholder 2"/>
          <p:cNvSpPr>
            <a:spLocks noGrp="1"/>
          </p:cNvSpPr>
          <p:nvPr>
            <p:ph idx="1"/>
          </p:nvPr>
        </p:nvSpPr>
        <p:spPr>
          <a:xfrm>
            <a:off x="457200" y="1048924"/>
            <a:ext cx="8229600" cy="5620436"/>
          </a:xfrm>
        </p:spPr>
        <p:txBody>
          <a:bodyPr>
            <a:noAutofit/>
          </a:bodyPr>
          <a:lstStyle/>
          <a:p>
            <a:pPr marL="514350" indent="-514350">
              <a:buFont typeface="+mj-lt"/>
              <a:buAutoNum type="arabicPeriod"/>
            </a:pPr>
            <a:r>
              <a:rPr lang="fr-FR" sz="1050" dirty="0">
                <a:hlinkClick r:id="rId2"/>
              </a:rPr>
              <a:t>http://www.lapresse.ca/actualites/montreal/201111/25/01-4471833-echangeur-turcot-254-millions-pour-lentretien-avant-la-demolition.php</a:t>
            </a:r>
            <a:r>
              <a:rPr lang="fr-FR" sz="1050" dirty="0"/>
              <a:t> </a:t>
            </a:r>
          </a:p>
          <a:p>
            <a:pPr marL="514350" indent="-514350">
              <a:buFont typeface="+mj-lt"/>
              <a:buAutoNum type="arabicPeriod"/>
            </a:pPr>
            <a:r>
              <a:rPr lang="fr-FR" sz="1050" dirty="0">
                <a:hlinkClick r:id="rId3"/>
              </a:rPr>
              <a:t>http://www.ledevoir.com/politique/quebec/336978/echangeur-turcot-quebec-confirme-le-mauvais-etat-des-structures</a:t>
            </a:r>
            <a:r>
              <a:rPr lang="fr-FR" sz="1050" dirty="0"/>
              <a:t> </a:t>
            </a:r>
          </a:p>
          <a:p>
            <a:pPr marL="514350" indent="-514350">
              <a:buFont typeface="+mj-lt"/>
              <a:buAutoNum type="arabicPeriod"/>
            </a:pPr>
            <a:r>
              <a:rPr lang="en-GB" sz="1050" u="sng" dirty="0">
                <a:hlinkClick r:id="rId4"/>
              </a:rPr>
              <a:t>http://www.worldstainless.org/Files/issf/Education_references/Ref07_The_use_of_predictive_models_in_specifying_selective_use_of_stainless_steel_reinforcement.pdf</a:t>
            </a:r>
            <a:endParaRPr lang="en-GB" sz="1050" u="sng" dirty="0"/>
          </a:p>
          <a:p>
            <a:pPr marL="514350" indent="-514350">
              <a:buFont typeface="+mj-lt"/>
              <a:buAutoNum type="arabicPeriod"/>
            </a:pPr>
            <a:r>
              <a:rPr lang="en-US" sz="1050" dirty="0">
                <a:hlinkClick r:id="rId5"/>
              </a:rPr>
              <a:t>http://www.nachi.org/visual-inspection-concrete.htm</a:t>
            </a:r>
            <a:r>
              <a:rPr lang="en-US" sz="1050" dirty="0"/>
              <a:t> </a:t>
            </a:r>
            <a:r>
              <a:rPr lang="zh-CN" altLang="en-US" sz="1050" dirty="0"/>
              <a:t>混凝土目检</a:t>
            </a:r>
            <a:endParaRPr lang="en-US" sz="1050" dirty="0"/>
          </a:p>
          <a:p>
            <a:pPr marL="514350" indent="-514350">
              <a:buFont typeface="+mj-lt"/>
              <a:buAutoNum type="arabicPeriod"/>
            </a:pPr>
            <a:r>
              <a:rPr lang="fr-FR" sz="1050" dirty="0">
                <a:hlinkClick r:id="rId6"/>
              </a:rPr>
              <a:t>http://www.nickelinstitute.org/en/Sustainability/LifeCycleManagement/LifeCycleAssessments/LCAProgresoPier.aspx</a:t>
            </a:r>
            <a:r>
              <a:rPr lang="fr-FR" sz="1050" dirty="0"/>
              <a:t> </a:t>
            </a:r>
            <a:r>
              <a:rPr lang="zh-CN" altLang="en-US" sz="1050" dirty="0"/>
              <a:t>（普罗格雷索</a:t>
            </a:r>
            <a:r>
              <a:rPr lang="fr-FR" sz="1050" dirty="0" err="1"/>
              <a:t>Progreso</a:t>
            </a:r>
            <a:r>
              <a:rPr lang="zh-CN" altLang="fr-FR" sz="1050" dirty="0"/>
              <a:t>码头</a:t>
            </a:r>
            <a:r>
              <a:rPr lang="zh-CN" altLang="en-US" sz="1050" dirty="0"/>
              <a:t>）</a:t>
            </a:r>
            <a:endParaRPr lang="fr-FR" sz="1050" dirty="0"/>
          </a:p>
          <a:p>
            <a:pPr marL="514350" indent="-514350">
              <a:buFont typeface="+mj-lt"/>
              <a:buAutoNum type="arabicPeriod"/>
            </a:pPr>
            <a:r>
              <a:rPr lang="en-GB" sz="1050" u="sng" dirty="0">
                <a:hlinkClick r:id="rId7"/>
              </a:rPr>
              <a:t>http://www.worldstainless.org/Files/issf/Education_references/Ref08_Special-issue-stainless-steel-rebar-Acom.pdf</a:t>
            </a:r>
            <a:endParaRPr lang="en-GB" sz="1050" dirty="0"/>
          </a:p>
          <a:p>
            <a:pPr marL="514350" indent="-514350">
              <a:buFont typeface="+mj-lt"/>
              <a:buAutoNum type="arabicPeriod"/>
            </a:pPr>
            <a:r>
              <a:rPr lang="fr-FR" sz="1050" dirty="0">
                <a:solidFill>
                  <a:srgbClr val="FF0000"/>
                </a:solidFill>
                <a:hlinkClick r:id="rId8"/>
              </a:rPr>
              <a:t>https://www.roadsbridges.com/willing-bend-0</a:t>
            </a:r>
            <a:r>
              <a:rPr lang="fr-FR" sz="1050" dirty="0">
                <a:solidFill>
                  <a:srgbClr val="FF0000"/>
                </a:solidFill>
              </a:rPr>
              <a:t> </a:t>
            </a:r>
            <a:r>
              <a:rPr lang="zh-CN" altLang="en-US" sz="1050" dirty="0"/>
              <a:t>（俄勒冈）</a:t>
            </a:r>
            <a:endParaRPr lang="fr-FR" sz="1050" b="1" dirty="0"/>
          </a:p>
          <a:p>
            <a:pPr marL="514350" indent="-514350">
              <a:buFont typeface="+mj-lt"/>
              <a:buAutoNum type="arabicPeriod"/>
            </a:pPr>
            <a:r>
              <a:rPr lang="fr-FR" sz="1050" dirty="0">
                <a:hlinkClick r:id="rId9"/>
              </a:rPr>
              <a:t>http://structurae.net/structures/data/index.cfm?id=s0011506</a:t>
            </a:r>
            <a:r>
              <a:rPr lang="fr-FR" sz="1050" dirty="0"/>
              <a:t> </a:t>
            </a:r>
            <a:r>
              <a:rPr lang="zh-CN" altLang="en-US" sz="1050" dirty="0"/>
              <a:t>（俄勒冈）</a:t>
            </a:r>
            <a:endParaRPr lang="fr-FR" sz="1050" dirty="0"/>
          </a:p>
          <a:p>
            <a:pPr marL="514350" indent="-514350">
              <a:buFont typeface="+mj-lt"/>
              <a:buAutoNum type="arabicPeriod"/>
            </a:pPr>
            <a:r>
              <a:rPr lang="fr-FR" sz="1050" dirty="0">
                <a:hlinkClick r:id="rId10"/>
              </a:rPr>
              <a:t>http://www.aeconline.ae/major-hong-kong-stainless-steel-rebar-contract-signed-by-arminox-middle-east-42317/news.html</a:t>
            </a:r>
            <a:r>
              <a:rPr lang="fr-FR" sz="1050" dirty="0"/>
              <a:t> </a:t>
            </a:r>
            <a:r>
              <a:rPr lang="zh-CN" altLang="en-US" sz="1050" dirty="0"/>
              <a:t>（香港澳门）</a:t>
            </a:r>
            <a:endParaRPr lang="fr-FR" sz="1050" dirty="0"/>
          </a:p>
          <a:p>
            <a:pPr marL="514350" indent="-514350">
              <a:buFont typeface="+mj-lt"/>
              <a:buAutoNum type="arabicPeriod"/>
            </a:pPr>
            <a:r>
              <a:rPr lang="fr-FR" sz="1050" dirty="0">
                <a:hlinkClick r:id="rId11"/>
              </a:rPr>
              <a:t>http://www.engineersireland.ie/EngineersIreland/media/SiteMedia/groups/Divisions/civil/Broadmeadow-Estuary-Bridge-Integration-of-Design-and-Construction.pdf?ext=.pdf</a:t>
            </a:r>
            <a:r>
              <a:rPr lang="fr-FR" sz="1050" dirty="0"/>
              <a:t>  </a:t>
            </a:r>
            <a:r>
              <a:rPr lang="zh-CN" altLang="en-US" sz="1050" dirty="0"/>
              <a:t>（布罗德梅多</a:t>
            </a:r>
            <a:r>
              <a:rPr lang="fr-FR" sz="1050" dirty="0" err="1"/>
              <a:t>Broadmeadow</a:t>
            </a:r>
            <a:r>
              <a:rPr lang="zh-CN" altLang="en-US" sz="1050" dirty="0"/>
              <a:t>）</a:t>
            </a:r>
            <a:endParaRPr lang="fr-FR" sz="1050" dirty="0"/>
          </a:p>
          <a:p>
            <a:pPr marL="514350" indent="-514350">
              <a:buFont typeface="+mj-lt"/>
              <a:buAutoNum type="arabicPeriod"/>
            </a:pPr>
            <a:r>
              <a:rPr lang="zh-CN" altLang="fr-FR" sz="1050" dirty="0"/>
              <a:t>由</a:t>
            </a:r>
            <a:r>
              <a:rPr lang="zh-CN" altLang="en-US" sz="1050" dirty="0"/>
              <a:t>优劲特公司提供</a:t>
            </a:r>
            <a:endParaRPr lang="fr-FR" sz="1050" dirty="0"/>
          </a:p>
          <a:p>
            <a:pPr marL="514350" indent="-514350">
              <a:buFont typeface="+mj-lt"/>
              <a:buAutoNum type="arabicPeriod"/>
            </a:pPr>
            <a:r>
              <a:rPr lang="fr-FR" sz="1050" dirty="0">
                <a:hlinkClick r:id="rId12"/>
              </a:rPr>
              <a:t>http://www.arup.com/Projects/Stonecutters_Bridge.aspx</a:t>
            </a:r>
            <a:r>
              <a:rPr lang="fr-FR" sz="1050" dirty="0"/>
              <a:t> </a:t>
            </a:r>
            <a:r>
              <a:rPr lang="zh-CN" altLang="en-US" sz="1050" dirty="0"/>
              <a:t>（</a:t>
            </a:r>
            <a:r>
              <a:rPr lang="zh-CN" altLang="fr-FR" sz="1050" dirty="0"/>
              <a:t>昂船洲</a:t>
            </a:r>
            <a:r>
              <a:rPr lang="zh-CN" altLang="en-US" sz="1050" dirty="0"/>
              <a:t>大桥）</a:t>
            </a:r>
            <a:endParaRPr lang="fr-FR" sz="1050" dirty="0"/>
          </a:p>
          <a:p>
            <a:pPr marL="514350" indent="-514350">
              <a:buFont typeface="+mj-lt"/>
              <a:buAutoNum type="arabicPeriod"/>
            </a:pPr>
            <a:r>
              <a:rPr lang="fr-FR" sz="1050" dirty="0">
                <a:hlinkClick r:id="rId13"/>
              </a:rPr>
              <a:t>https://www.worldstainless.org/files/issf/non-image-files/PDF/Structural/Stonecutters_bridge_towers_Chinese_version.pdf</a:t>
            </a:r>
            <a:r>
              <a:rPr lang="fr-FR" sz="1050" dirty="0"/>
              <a:t> </a:t>
            </a:r>
            <a:r>
              <a:rPr lang="zh-CN" altLang="en-US" sz="1050" dirty="0"/>
              <a:t>（</a:t>
            </a:r>
            <a:r>
              <a:rPr lang="zh-CN" altLang="fr-FR" sz="1050" dirty="0"/>
              <a:t>昂船洲</a:t>
            </a:r>
            <a:r>
              <a:rPr lang="zh-CN" altLang="en-US" sz="1050" dirty="0"/>
              <a:t>大桥）</a:t>
            </a:r>
            <a:endParaRPr lang="fr-FR" altLang="zh-CN" sz="1050" dirty="0"/>
          </a:p>
          <a:p>
            <a:pPr marL="514350" indent="-514350">
              <a:buFont typeface="+mj-lt"/>
              <a:buAutoNum type="arabicPeriod"/>
            </a:pPr>
            <a:r>
              <a:rPr lang="fr-FR" sz="1050" dirty="0">
                <a:hlinkClick r:id="rId14"/>
              </a:rPr>
              <a:t>http://www.cif.org/noms/2008/24_-_Ocean_Parkway_Belt_Bridge.pdf</a:t>
            </a:r>
            <a:r>
              <a:rPr lang="fr-FR" sz="1050" dirty="0"/>
              <a:t>  </a:t>
            </a:r>
            <a:r>
              <a:rPr lang="zh-CN" altLang="en-US" sz="1050" dirty="0"/>
              <a:t>（纽约市环路大桥）</a:t>
            </a:r>
            <a:endParaRPr lang="fr-FR" sz="1050" dirty="0"/>
          </a:p>
          <a:p>
            <a:pPr marL="514350" indent="-514350">
              <a:buFont typeface="+mj-lt"/>
              <a:buAutoNum type="arabicPeriod"/>
            </a:pPr>
            <a:r>
              <a:rPr lang="zh-CN" altLang="fr-FR" sz="1050" dirty="0"/>
              <a:t>增强</a:t>
            </a:r>
            <a:r>
              <a:rPr lang="zh-CN" altLang="en-US" sz="1050" dirty="0"/>
              <a:t>不锈钢：耐久的选择（法国）</a:t>
            </a:r>
            <a:r>
              <a:rPr lang="fr-FR" sz="1050" dirty="0"/>
              <a:t>  </a:t>
            </a:r>
            <a:r>
              <a:rPr lang="fr-FR" sz="1050" dirty="0">
                <a:hlinkClick r:id="rId15"/>
              </a:rPr>
              <a:t>http://www.infociments.fr/publications/ciments-betons/collection-technique-cimbeton/ct-t81</a:t>
            </a:r>
            <a:r>
              <a:rPr lang="fr-FR" sz="1050" dirty="0"/>
              <a:t>   </a:t>
            </a:r>
          </a:p>
          <a:p>
            <a:pPr marL="514350" indent="-514350">
              <a:buFont typeface="+mj-lt"/>
              <a:buAutoNum type="arabicPeriod"/>
            </a:pPr>
            <a:r>
              <a:rPr lang="fr-FR" sz="1050" dirty="0" err="1"/>
              <a:t>Armaduras</a:t>
            </a:r>
            <a:r>
              <a:rPr lang="fr-FR" sz="1050" dirty="0"/>
              <a:t> de </a:t>
            </a:r>
            <a:r>
              <a:rPr lang="fr-FR" sz="1050" dirty="0" err="1"/>
              <a:t>Acero</a:t>
            </a:r>
            <a:r>
              <a:rPr lang="fr-FR" sz="1050" dirty="0"/>
              <a:t> </a:t>
            </a:r>
            <a:r>
              <a:rPr lang="fr-FR" sz="1050" dirty="0" err="1"/>
              <a:t>Inoxidable</a:t>
            </a:r>
            <a:r>
              <a:rPr lang="fr-FR" sz="1050" dirty="0"/>
              <a:t> </a:t>
            </a:r>
            <a:r>
              <a:rPr lang="zh-CN" altLang="en-US" sz="1050" dirty="0"/>
              <a:t>（</a:t>
            </a:r>
            <a:r>
              <a:rPr lang="zh-CN" altLang="fr-FR" sz="1050" dirty="0"/>
              <a:t>西班牙</a:t>
            </a:r>
            <a:r>
              <a:rPr lang="zh-CN" altLang="en-US" sz="1050" dirty="0"/>
              <a:t>）</a:t>
            </a:r>
            <a:r>
              <a:rPr lang="fr-FR" sz="1050" dirty="0"/>
              <a:t> </a:t>
            </a:r>
            <a:r>
              <a:rPr lang="en-US" sz="1050" dirty="0">
                <a:hlinkClick r:id="rId16"/>
              </a:rPr>
              <a:t>http://www.cedinox.es/opencms901/export/sites/cedinox/.galleries/publicaciones-tecnicas/59armadurasaceroinoxidable.pdf</a:t>
            </a:r>
            <a:r>
              <a:rPr lang="en-US" sz="1050" dirty="0"/>
              <a:t> </a:t>
            </a:r>
          </a:p>
          <a:p>
            <a:pPr marL="514350" indent="-514350">
              <a:buFont typeface="+mj-lt"/>
              <a:buAutoNum type="arabicPeriod"/>
            </a:pPr>
            <a:r>
              <a:rPr lang="en-US" sz="1050" dirty="0">
                <a:hlinkClick r:id="rId17"/>
              </a:rPr>
              <a:t>www.ukcares.com/downloads/guides/PART7.pdf</a:t>
            </a:r>
            <a:r>
              <a:rPr lang="en-US" sz="1050" dirty="0"/>
              <a:t> </a:t>
            </a:r>
          </a:p>
          <a:p>
            <a:pPr marL="514350" indent="-514350">
              <a:buFont typeface="+mj-lt"/>
              <a:buAutoNum type="arabicPeriod"/>
            </a:pPr>
            <a:r>
              <a:rPr lang="en-GB" sz="1050" u="sng" dirty="0">
                <a:hlinkClick r:id="rId18"/>
              </a:rPr>
              <a:t>http://www.worldstainless.org/Files/issf/Education_references/Ref19_Case_study_of_progreso_pier.pdf</a:t>
            </a:r>
            <a:endParaRPr lang="en-GB" sz="1050" dirty="0"/>
          </a:p>
          <a:p>
            <a:pPr marL="514350" indent="-514350">
              <a:buFont typeface="+mj-lt"/>
              <a:buAutoNum type="arabicPeriod"/>
            </a:pPr>
            <a:r>
              <a:rPr lang="fr-FR" sz="1050" dirty="0">
                <a:hlinkClick r:id="rId19"/>
              </a:rPr>
              <a:t>http://www.sintef.no/upload/Byggforsk/Publikasjoner/Prrapp%20405.pdf</a:t>
            </a:r>
            <a:r>
              <a:rPr lang="fr-FR" sz="1050" dirty="0"/>
              <a:t>  </a:t>
            </a:r>
            <a:r>
              <a:rPr lang="zh-CN" altLang="en-US" sz="1050" dirty="0"/>
              <a:t>（通用）</a:t>
            </a:r>
            <a:endParaRPr lang="fr-FR" sz="1050" dirty="0"/>
          </a:p>
          <a:p>
            <a:pPr marL="514350" indent="-514350">
              <a:buFont typeface="+mj-lt"/>
              <a:buAutoNum type="arabicPeriod"/>
            </a:pPr>
            <a:r>
              <a:rPr lang="fr-FR" sz="1050" dirty="0">
                <a:hlinkClick r:id="rId20"/>
              </a:rPr>
              <a:t>http://americanarminox.com/Purdue_University_Report_-_Stainless_Steel_Life_Cycle_Costing.pdf</a:t>
            </a:r>
            <a:r>
              <a:rPr lang="fr-FR" sz="1050" dirty="0"/>
              <a:t> </a:t>
            </a:r>
            <a:r>
              <a:rPr lang="zh-CN" altLang="en-US" sz="1050" dirty="0"/>
              <a:t>（</a:t>
            </a:r>
            <a:r>
              <a:rPr lang="zh-CN" altLang="fr-FR" sz="1050" dirty="0"/>
              <a:t>使用不锈钢</a:t>
            </a:r>
            <a:r>
              <a:rPr lang="zh-CN" altLang="en-US" sz="1050" dirty="0"/>
              <a:t>钢筋的优点）</a:t>
            </a:r>
            <a:endParaRPr lang="fr-FR" sz="1050" dirty="0"/>
          </a:p>
          <a:p>
            <a:pPr marL="514350" indent="-514350">
              <a:buFont typeface="+mj-lt"/>
              <a:buAutoNum type="arabicPeriod"/>
            </a:pPr>
            <a:r>
              <a:rPr lang="fr-FR" sz="1050" dirty="0">
                <a:hlinkClick r:id="rId21"/>
              </a:rPr>
              <a:t>http://www.stainlesssteelrebar.org</a:t>
            </a:r>
            <a:endParaRPr lang="fr-FR" sz="1050" dirty="0"/>
          </a:p>
        </p:txBody>
      </p:sp>
    </p:spTree>
    <p:extLst>
      <p:ext uri="{BB962C8B-B14F-4D97-AF65-F5344CB8AC3E}">
        <p14:creationId xmlns:p14="http://schemas.microsoft.com/office/powerpoint/2010/main" val="1512431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zh-CN" altLang="fr-FR" dirty="0"/>
              <a:t>电流</a:t>
            </a:r>
            <a:r>
              <a:rPr lang="zh-CN" altLang="en-US" dirty="0"/>
              <a:t>耦合参考</a:t>
            </a:r>
            <a:endParaRPr lang="en-US" dirty="0"/>
          </a:p>
        </p:txBody>
      </p:sp>
      <p:sp>
        <p:nvSpPr>
          <p:cNvPr id="3" name="Espace réservé du contenu 2"/>
          <p:cNvSpPr>
            <a:spLocks noGrp="1"/>
          </p:cNvSpPr>
          <p:nvPr>
            <p:ph idx="1"/>
          </p:nvPr>
        </p:nvSpPr>
        <p:spPr/>
        <p:txBody>
          <a:bodyPr>
            <a:normAutofit/>
          </a:bodyPr>
          <a:lstStyle/>
          <a:p>
            <a:pPr marL="514350" lvl="0" indent="-514350">
              <a:buFont typeface="+mj-lt"/>
              <a:buAutoNum type="arabicPeriod"/>
            </a:pPr>
            <a:r>
              <a:rPr lang="en-US" sz="1200" dirty="0"/>
              <a:t>L. </a:t>
            </a:r>
            <a:r>
              <a:rPr lang="en-US" sz="1200" dirty="0" err="1"/>
              <a:t>Bertolini</a:t>
            </a:r>
            <a:r>
              <a:rPr lang="en-US" sz="1200" dirty="0"/>
              <a:t>, M. </a:t>
            </a:r>
            <a:r>
              <a:rPr lang="en-US" sz="1200" dirty="0" err="1"/>
              <a:t>Gastaldi</a:t>
            </a:r>
            <a:r>
              <a:rPr lang="en-US" sz="1200" dirty="0"/>
              <a:t>, T. </a:t>
            </a:r>
            <a:r>
              <a:rPr lang="en-US" sz="1200" dirty="0" err="1"/>
              <a:t>Pastore</a:t>
            </a:r>
            <a:r>
              <a:rPr lang="en-US" sz="1200" dirty="0"/>
              <a:t>, M. P. </a:t>
            </a:r>
            <a:r>
              <a:rPr lang="en-US" sz="1200" dirty="0" err="1"/>
              <a:t>Pedeferri</a:t>
            </a:r>
            <a:r>
              <a:rPr lang="zh-CN" altLang="en-US" sz="1200" dirty="0"/>
              <a:t>以及</a:t>
            </a:r>
            <a:r>
              <a:rPr lang="en-US" sz="1200" dirty="0"/>
              <a:t>P. </a:t>
            </a:r>
            <a:r>
              <a:rPr lang="en-US" sz="1200" dirty="0" err="1"/>
              <a:t>Pedeferri</a:t>
            </a:r>
            <a:r>
              <a:rPr lang="zh-CN" altLang="en-US" sz="1200" dirty="0"/>
              <a:t>，钢筋混凝土中的碳钢与不锈钢钢筋的电耦合效应，国际钢筋混凝土结构的腐蚀与修复会议，</a:t>
            </a:r>
            <a:r>
              <a:rPr lang="en-US" altLang="zh-CN" sz="1200" dirty="0"/>
              <a:t>1998</a:t>
            </a:r>
            <a:r>
              <a:rPr lang="zh-CN" altLang="en-US" sz="1200" dirty="0"/>
              <a:t>年，佛罗里达州奥兰多。</a:t>
            </a:r>
            <a:endParaRPr lang="en-US" altLang="zh-CN" sz="1200" dirty="0"/>
          </a:p>
          <a:p>
            <a:pPr marL="514350" lvl="0" indent="-514350">
              <a:buFont typeface="+mj-lt"/>
              <a:buAutoNum type="arabicPeriod"/>
            </a:pPr>
            <a:r>
              <a:rPr lang="en-US" sz="1200" dirty="0"/>
              <a:t>A. Knudsen, EM. Jensen, O. Klinghoffer</a:t>
            </a:r>
            <a:r>
              <a:rPr lang="zh-CN" altLang="en-US" sz="1200" dirty="0"/>
              <a:t>以及</a:t>
            </a:r>
            <a:r>
              <a:rPr lang="en-US" sz="1200" dirty="0"/>
              <a:t>T. </a:t>
            </a:r>
            <a:r>
              <a:rPr lang="en-US" sz="1200" dirty="0" err="1"/>
              <a:t>Skovsgaard</a:t>
            </a:r>
            <a:r>
              <a:rPr lang="zh-CN" altLang="en-US" sz="1200" dirty="0"/>
              <a:t>， 通过智能利用不锈钢筋以经济有效的方式提高混凝土结构的耐久性，国际钢筋混凝土结构腐蚀与修复会议，</a:t>
            </a:r>
            <a:r>
              <a:rPr lang="en-US" altLang="zh-CN" sz="1200" dirty="0"/>
              <a:t>1998</a:t>
            </a:r>
            <a:r>
              <a:rPr lang="zh-CN" altLang="en-US" sz="1200" dirty="0"/>
              <a:t>年，弗罗里达州奥兰多。</a:t>
            </a:r>
            <a:endParaRPr lang="en-US" altLang="zh-CN" sz="1200" dirty="0"/>
          </a:p>
          <a:p>
            <a:pPr marL="514350" lvl="0" indent="-514350">
              <a:buFont typeface="+mj-lt"/>
              <a:buAutoNum type="arabicPeriod"/>
            </a:pPr>
            <a:r>
              <a:rPr lang="en-US" sz="1200" dirty="0"/>
              <a:t>L. </a:t>
            </a:r>
            <a:r>
              <a:rPr lang="en-US" sz="1200" dirty="0" err="1"/>
              <a:t>Bertolini</a:t>
            </a:r>
            <a:r>
              <a:rPr lang="en-US" sz="1200" dirty="0"/>
              <a:t>, M. </a:t>
            </a:r>
            <a:r>
              <a:rPr lang="en-US" sz="1200" dirty="0" err="1"/>
              <a:t>Gastaldi</a:t>
            </a:r>
            <a:r>
              <a:rPr lang="en-US" sz="1200" dirty="0"/>
              <a:t>, T. </a:t>
            </a:r>
            <a:r>
              <a:rPr lang="en-US" sz="1200" dirty="0" err="1"/>
              <a:t>Pastore</a:t>
            </a:r>
            <a:r>
              <a:rPr lang="zh-CN" altLang="en-US" sz="1200" dirty="0"/>
              <a:t>及</a:t>
            </a:r>
            <a:r>
              <a:rPr lang="en-US" sz="1200" dirty="0"/>
              <a:t>M. P. </a:t>
            </a:r>
            <a:r>
              <a:rPr lang="en-US" sz="1200" dirty="0" err="1"/>
              <a:t>Pedeferri</a:t>
            </a:r>
            <a:r>
              <a:rPr lang="zh-CN" altLang="en-US" sz="1200" dirty="0"/>
              <a:t>， 化学成分对氯化物污染和碳化混凝土中不锈钢腐蚀行为的影响，特性与性能，第三届欧洲不锈钢大会论文集，</a:t>
            </a:r>
            <a:r>
              <a:rPr lang="en-US" altLang="zh-CN" sz="1200" dirty="0"/>
              <a:t>1999</a:t>
            </a:r>
            <a:r>
              <a:rPr lang="zh-CN" altLang="en-US" sz="1200" dirty="0"/>
              <a:t>年，第三卷，池亚拉古纳，</a:t>
            </a:r>
            <a:r>
              <a:rPr lang="en-US" altLang="zh-CN" sz="1200" dirty="0"/>
              <a:t>AIM</a:t>
            </a:r>
            <a:r>
              <a:rPr lang="zh-CN" altLang="en-US" sz="1200" dirty="0"/>
              <a:t>酒店。</a:t>
            </a:r>
            <a:endParaRPr lang="en-US" altLang="zh-CN" sz="1200" dirty="0"/>
          </a:p>
          <a:p>
            <a:pPr marL="514350" lvl="0" indent="-514350">
              <a:buFont typeface="+mj-lt"/>
              <a:buAutoNum type="arabicPeriod"/>
            </a:pPr>
            <a:r>
              <a:rPr lang="en-US" sz="1200" dirty="0"/>
              <a:t>O. Klinghoffer, T. </a:t>
            </a:r>
            <a:r>
              <a:rPr lang="en-US" sz="1200" dirty="0" err="1"/>
              <a:t>Frolund</a:t>
            </a:r>
            <a:r>
              <a:rPr lang="en-US" sz="1200" dirty="0"/>
              <a:t>, B. </a:t>
            </a:r>
            <a:r>
              <a:rPr lang="en-US" sz="1200" dirty="0" err="1"/>
              <a:t>Kofoed</a:t>
            </a:r>
            <a:r>
              <a:rPr lang="en-US" sz="1200" dirty="0"/>
              <a:t>, A. Knudsen, EM. Jensen</a:t>
            </a:r>
            <a:r>
              <a:rPr lang="zh-CN" altLang="en-US" sz="1200" dirty="0"/>
              <a:t>及</a:t>
            </a:r>
            <a:r>
              <a:rPr lang="en-US" sz="1200" dirty="0"/>
              <a:t>T. </a:t>
            </a:r>
            <a:r>
              <a:rPr lang="en-US" sz="1200" dirty="0" err="1"/>
              <a:t>Skovsgaard</a:t>
            </a:r>
            <a:r>
              <a:rPr lang="zh-CN" altLang="en-US" sz="1200" dirty="0"/>
              <a:t>， 奥体钢</a:t>
            </a:r>
            <a:r>
              <a:rPr lang="en-US" altLang="zh-CN" sz="1200" dirty="0"/>
              <a:t>AISI 316</a:t>
            </a:r>
            <a:r>
              <a:rPr lang="zh-CN" altLang="en-US" sz="1200" dirty="0"/>
              <a:t>在混凝土中的应用和经济效益，混凝土中钢筋的腐蚀：腐蚀原理和腐蚀保护，</a:t>
            </a:r>
            <a:r>
              <a:rPr lang="en-US" altLang="zh-CN" sz="1200" dirty="0"/>
              <a:t>2000</a:t>
            </a:r>
            <a:r>
              <a:rPr lang="zh-CN" altLang="en-US" sz="1200" dirty="0"/>
              <a:t>年</a:t>
            </a:r>
            <a:r>
              <a:rPr lang="en-US" altLang="zh-CN" sz="1200" dirty="0"/>
              <a:t>,</a:t>
            </a:r>
            <a:r>
              <a:rPr lang="en-US" altLang="zh-CN" sz="1200" dirty="0" err="1"/>
              <a:t>Mietz</a:t>
            </a:r>
            <a:r>
              <a:rPr lang="en-US" altLang="zh-CN" sz="1200" dirty="0"/>
              <a:t>, J., Polder, R. </a:t>
            </a:r>
            <a:r>
              <a:rPr lang="zh-CN" altLang="en-US" sz="1200" dirty="0"/>
              <a:t>和 </a:t>
            </a:r>
            <a:r>
              <a:rPr lang="en-US" altLang="zh-CN" sz="1200" dirty="0" err="1"/>
              <a:t>Elsener</a:t>
            </a:r>
            <a:r>
              <a:rPr lang="en-US" altLang="zh-CN" sz="1200" dirty="0"/>
              <a:t>, B., </a:t>
            </a:r>
            <a:r>
              <a:rPr lang="en-US" altLang="zh-CN" sz="1200" dirty="0" err="1"/>
              <a:t>Eds</a:t>
            </a:r>
            <a:r>
              <a:rPr lang="zh-CN" altLang="en-US" sz="1200" dirty="0"/>
              <a:t>，伦敦。</a:t>
            </a:r>
            <a:endParaRPr lang="en-US" altLang="zh-CN" sz="1200" dirty="0"/>
          </a:p>
          <a:p>
            <a:pPr marL="514350" lvl="0" indent="-514350">
              <a:buFont typeface="+mj-lt"/>
              <a:buAutoNum type="arabicPeriod"/>
            </a:pPr>
            <a:r>
              <a:rPr lang="en-US" sz="1200" dirty="0"/>
              <a:t>Knudsen</a:t>
            </a:r>
            <a:r>
              <a:rPr lang="zh-CN" altLang="en-US" sz="1200" dirty="0"/>
              <a:t>和</a:t>
            </a:r>
            <a:r>
              <a:rPr lang="en-US" sz="1200" dirty="0"/>
              <a:t>T. </a:t>
            </a:r>
            <a:r>
              <a:rPr lang="en-US" sz="1200" dirty="0" err="1"/>
              <a:t>Skovsgaard</a:t>
            </a:r>
            <a:r>
              <a:rPr lang="zh-CN" altLang="en-US" sz="1200" dirty="0"/>
              <a:t>，不锈钢加固，混凝土工程，</a:t>
            </a:r>
            <a:r>
              <a:rPr lang="en-US" altLang="zh-CN" sz="1200" dirty="0"/>
              <a:t>2001</a:t>
            </a:r>
            <a:r>
              <a:rPr lang="zh-CN" altLang="en-US" sz="1200" dirty="0"/>
              <a:t>年，第</a:t>
            </a:r>
            <a:r>
              <a:rPr lang="en-US" altLang="zh-CN" sz="1200" dirty="0"/>
              <a:t>5</a:t>
            </a:r>
            <a:r>
              <a:rPr lang="zh-CN" altLang="en-US" sz="1200" dirty="0"/>
              <a:t>卷（</a:t>
            </a:r>
            <a:r>
              <a:rPr lang="en-US" altLang="zh-CN" sz="1200" dirty="0"/>
              <a:t>3</a:t>
            </a:r>
            <a:r>
              <a:rPr lang="zh-CN" altLang="en-US" sz="1200" dirty="0"/>
              <a:t>），</a:t>
            </a:r>
            <a:r>
              <a:rPr lang="en-US" altLang="zh-CN" sz="1200" dirty="0"/>
              <a:t>59</a:t>
            </a:r>
            <a:r>
              <a:rPr lang="zh-CN" altLang="en-US" sz="1200" dirty="0"/>
              <a:t>页。</a:t>
            </a:r>
            <a:r>
              <a:rPr lang="en-US" altLang="zh-CN" sz="1200" dirty="0"/>
              <a:t>L. </a:t>
            </a:r>
            <a:r>
              <a:rPr lang="en-US" altLang="zh-CN" sz="1200" dirty="0" err="1"/>
              <a:t>Bertolini</a:t>
            </a:r>
            <a:r>
              <a:rPr lang="zh-CN" altLang="en-US" sz="1200" dirty="0"/>
              <a:t>和 </a:t>
            </a:r>
            <a:r>
              <a:rPr lang="en-US" altLang="zh-CN" sz="1200" dirty="0"/>
              <a:t>P. </a:t>
            </a:r>
            <a:r>
              <a:rPr lang="en-US" altLang="zh-CN" sz="1200" dirty="0" err="1"/>
              <a:t>Pedeferri</a:t>
            </a:r>
            <a:r>
              <a:rPr lang="zh-CN" altLang="en-US" sz="1200" dirty="0"/>
              <a:t>，使用不锈钢改善钢筋混凝土耐久性的实验室与现场经验，腐蚀评论，</a:t>
            </a:r>
            <a:r>
              <a:rPr lang="en-US" altLang="zh-CN" sz="1200" dirty="0"/>
              <a:t>2002</a:t>
            </a:r>
            <a:r>
              <a:rPr lang="zh-CN" altLang="en-US" sz="1200" dirty="0"/>
              <a:t>年，第</a:t>
            </a:r>
            <a:r>
              <a:rPr lang="en-US" altLang="zh-CN" sz="1200" dirty="0"/>
              <a:t>20</a:t>
            </a:r>
            <a:r>
              <a:rPr lang="zh-CN" altLang="en-US" sz="1200" dirty="0"/>
              <a:t>卷，</a:t>
            </a:r>
            <a:r>
              <a:rPr lang="en-US" altLang="zh-CN" sz="1200" dirty="0"/>
              <a:t>129</a:t>
            </a:r>
            <a:r>
              <a:rPr lang="zh-CN" altLang="en-US" sz="1200" dirty="0"/>
              <a:t>页。</a:t>
            </a:r>
            <a:endParaRPr lang="en-US" altLang="zh-CN" sz="1200" dirty="0"/>
          </a:p>
          <a:p>
            <a:pPr marL="514350" lvl="0" indent="-514350">
              <a:buFont typeface="+mj-lt"/>
              <a:buAutoNum type="arabicPeriod"/>
            </a:pPr>
            <a:r>
              <a:rPr lang="en-US" sz="1200" dirty="0">
                <a:hlinkClick r:id="rId2"/>
              </a:rPr>
              <a:t>S. Qian</a:t>
            </a:r>
            <a:r>
              <a:rPr lang="en-US" sz="1200" dirty="0"/>
              <a:t>, </a:t>
            </a:r>
            <a:r>
              <a:rPr lang="en-US" sz="1200" dirty="0">
                <a:hlinkClick r:id="rId3"/>
              </a:rPr>
              <a:t>D. Qu</a:t>
            </a:r>
            <a:r>
              <a:rPr lang="en-US" sz="1200" dirty="0"/>
              <a:t> &amp; </a:t>
            </a:r>
            <a:r>
              <a:rPr lang="en-US" sz="1200" dirty="0">
                <a:hlinkClick r:id="rId4"/>
              </a:rPr>
              <a:t>G. Coates</a:t>
            </a:r>
            <a:r>
              <a:rPr lang="zh-CN" altLang="en-US" sz="1200" dirty="0"/>
              <a:t>碳钢与不锈钢间的电耦合，加拿大冶金季刊，第</a:t>
            </a:r>
            <a:r>
              <a:rPr lang="en-US" altLang="zh-CN" sz="1200" dirty="0"/>
              <a:t>45</a:t>
            </a:r>
            <a:r>
              <a:rPr lang="zh-CN" altLang="en-US" sz="1200" dirty="0"/>
              <a:t>卷，</a:t>
            </a:r>
            <a:r>
              <a:rPr lang="en-US" altLang="zh-CN" sz="1200" dirty="0"/>
              <a:t>2006</a:t>
            </a:r>
            <a:r>
              <a:rPr lang="zh-CN" altLang="en-US" sz="1200" dirty="0"/>
              <a:t>年第</a:t>
            </a:r>
            <a:r>
              <a:rPr lang="en-US" altLang="zh-CN" sz="1200" dirty="0"/>
              <a:t>4</a:t>
            </a:r>
            <a:r>
              <a:rPr lang="zh-CN" altLang="en-US" sz="1200" dirty="0"/>
              <a:t>期，</a:t>
            </a:r>
            <a:r>
              <a:rPr lang="en-US" altLang="zh-CN" sz="1200" dirty="0"/>
              <a:t>475-483</a:t>
            </a:r>
            <a:r>
              <a:rPr lang="zh-CN" altLang="en-US" sz="1200" dirty="0"/>
              <a:t>页，线上发布：</a:t>
            </a:r>
            <a:r>
              <a:rPr lang="en-US" altLang="zh-CN" sz="1200" dirty="0"/>
              <a:t>2013</a:t>
            </a:r>
            <a:r>
              <a:rPr lang="zh-CN" altLang="en-US" sz="1200" dirty="0"/>
              <a:t>年</a:t>
            </a:r>
            <a:r>
              <a:rPr lang="en-US" altLang="zh-CN" sz="1200" dirty="0"/>
              <a:t>7</a:t>
            </a:r>
            <a:r>
              <a:rPr lang="zh-CN" altLang="en-US" sz="1200" dirty="0"/>
              <a:t>月</a:t>
            </a:r>
            <a:r>
              <a:rPr lang="en-US" altLang="zh-CN" sz="1200" dirty="0"/>
              <a:t>18</a:t>
            </a:r>
            <a:r>
              <a:rPr lang="zh-CN" altLang="en-US" sz="1200" dirty="0"/>
              <a:t>日。</a:t>
            </a:r>
            <a:endParaRPr lang="en-US" sz="1200" dirty="0"/>
          </a:p>
          <a:p>
            <a:pPr marL="514350" indent="-514350">
              <a:buFont typeface="+mj-lt"/>
              <a:buAutoNum type="arabicPeriod"/>
            </a:pPr>
            <a:r>
              <a:rPr lang="en-US" sz="1200" dirty="0"/>
              <a:t>J.T. Pérez-Quiroz, J. </a:t>
            </a:r>
            <a:r>
              <a:rPr lang="en-US" sz="1200" dirty="0" err="1"/>
              <a:t>Teran</a:t>
            </a:r>
            <a:r>
              <a:rPr lang="en-US" sz="1200" dirty="0"/>
              <a:t>, M.J. Herrera, M. Martinez, J. </a:t>
            </a:r>
            <a:r>
              <a:rPr lang="en-US" sz="1200" dirty="0" err="1"/>
              <a:t>Genesca</a:t>
            </a:r>
            <a:r>
              <a:rPr lang="zh-CN" altLang="en-US" sz="1200" dirty="0"/>
              <a:t>：混凝土结构修复中对不锈钢钢筋的评估，</a:t>
            </a:r>
            <a:r>
              <a:rPr lang="en-US" altLang="zh-CN" sz="1200" dirty="0"/>
              <a:t>J. </a:t>
            </a:r>
            <a:r>
              <a:rPr lang="zh-CN" altLang="en-US" sz="1200" dirty="0"/>
              <a:t>建设用钢杂志（</a:t>
            </a:r>
            <a:r>
              <a:rPr lang="en-US" altLang="zh-CN" sz="1200" dirty="0"/>
              <a:t>2008</a:t>
            </a:r>
            <a:r>
              <a:rPr lang="zh-CN" altLang="en-US" sz="1200" dirty="0"/>
              <a:t>年）</a:t>
            </a:r>
            <a:r>
              <a:rPr lang="en-US" sz="1200" dirty="0"/>
              <a:t> doi:10.1016/j.jcsr.2008.07.024 </a:t>
            </a:r>
          </a:p>
          <a:p>
            <a:pPr marL="514350" lvl="0" indent="-514350">
              <a:buFont typeface="+mj-lt"/>
              <a:buAutoNum type="arabicPeriod"/>
            </a:pPr>
            <a:r>
              <a:rPr lang="en-US" sz="1200" dirty="0"/>
              <a:t>Juliana Lopes Cardoso / Adriana de Araujo / </a:t>
            </a:r>
            <a:r>
              <a:rPr lang="en-US" sz="1200" dirty="0" err="1"/>
              <a:t>Mayara</a:t>
            </a:r>
            <a:r>
              <a:rPr lang="en-US" sz="1200" dirty="0"/>
              <a:t> </a:t>
            </a:r>
            <a:r>
              <a:rPr lang="en-US" sz="1200" dirty="0" err="1"/>
              <a:t>Stecanella</a:t>
            </a:r>
            <a:r>
              <a:rPr lang="en-US" sz="1200" dirty="0"/>
              <a:t> Pacheco / Jose Luis Serra Ribeiro / </a:t>
            </a:r>
            <a:r>
              <a:rPr lang="en-US" sz="1200" dirty="0" err="1"/>
              <a:t>Zehbour</a:t>
            </a:r>
            <a:r>
              <a:rPr lang="en-US" sz="1200" dirty="0"/>
              <a:t> </a:t>
            </a:r>
            <a:r>
              <a:rPr lang="en-US" sz="1200" dirty="0" err="1"/>
              <a:t>Panossian</a:t>
            </a:r>
            <a:r>
              <a:rPr lang="zh-CN" altLang="en-US" sz="1200" dirty="0"/>
              <a:t> 海洋环境用不锈钢钢筋：研究同样混凝土结构中碳钢的电蚀效应（</a:t>
            </a:r>
            <a:r>
              <a:rPr lang="en-US" altLang="zh-CN" sz="1200" dirty="0"/>
              <a:t>2018</a:t>
            </a:r>
            <a:r>
              <a:rPr lang="zh-CN" altLang="en-US" sz="1200" dirty="0"/>
              <a:t>） </a:t>
            </a:r>
            <a:r>
              <a:rPr lang="en-US" altLang="zh-CN" sz="1200" dirty="0"/>
              <a:t>[https://</a:t>
            </a:r>
            <a:r>
              <a:rPr lang="en-US" altLang="zh-CN" sz="1200" dirty="0" err="1"/>
              <a:t>store.nace.org</a:t>
            </a:r>
            <a:r>
              <a:rPr lang="en-US" altLang="zh-CN" sz="1200" dirty="0"/>
              <a:t>/stainless-steel-rebar-for-marine-environment-a-study-of-galvanic-corrosion-with-carbon-steel-rebar-used-in-the-same-concrete-structure]</a:t>
            </a:r>
            <a:r>
              <a:rPr lang="zh-CN" altLang="en-US" sz="1200" dirty="0"/>
              <a:t>。 产品编号：</a:t>
            </a:r>
            <a:r>
              <a:rPr lang="en-US" altLang="zh-CN" sz="1200" dirty="0"/>
              <a:t>51318-11312-SG </a:t>
            </a:r>
            <a:endParaRPr lang="en-US" sz="1200" dirty="0"/>
          </a:p>
          <a:p>
            <a:pPr marL="514350" lvl="0" indent="-514350">
              <a:buFont typeface="+mj-lt"/>
              <a:buAutoNum type="arabicPeriod"/>
            </a:pPr>
            <a:r>
              <a:rPr lang="en-US" sz="1200" dirty="0">
                <a:hlinkClick r:id="rId5"/>
              </a:rPr>
              <a:t>http://stainlesssteelrebar.org/</a:t>
            </a:r>
            <a:r>
              <a:rPr lang="en-US" sz="1200" dirty="0"/>
              <a:t>  </a:t>
            </a:r>
          </a:p>
        </p:txBody>
      </p:sp>
      <p:sp>
        <p:nvSpPr>
          <p:cNvPr id="5" name="ZoneTexte 5"/>
          <p:cNvSpPr txBox="1"/>
          <p:nvPr/>
        </p:nvSpPr>
        <p:spPr>
          <a:xfrm rot="1516337">
            <a:off x="7402697" y="336853"/>
            <a:ext cx="1111023" cy="353943"/>
          </a:xfrm>
          <a:prstGeom prst="rect">
            <a:avLst/>
          </a:prstGeom>
          <a:noFill/>
          <a:ln w="19050">
            <a:solidFill>
              <a:srgbClr val="FF0000"/>
            </a:solidFill>
          </a:ln>
        </p:spPr>
        <p:txBody>
          <a:bodyPr wrap="square" rtlCol="0">
            <a:spAutoFit/>
          </a:bodyPr>
          <a:ls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a:lstStyle>
          <a:p>
            <a:pPr marL="0" marR="0" lvl="0" indent="0" algn="ctr" defTabSz="447582"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FF0000"/>
                </a:solidFill>
                <a:effectLst/>
                <a:uLnTx/>
                <a:uFillTx/>
                <a:latin typeface="Calibri"/>
                <a:ea typeface="+mn-ea"/>
                <a:cs typeface="+mn-cs"/>
              </a:rPr>
              <a:t>NEW !</a:t>
            </a:r>
            <a:endParaRPr kumimoji="0" lang="en-US" sz="17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559968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altLang="en-US" dirty="0"/>
              <a:t>谢谢！</a:t>
            </a:r>
            <a:endParaRPr lang="fr-FR" dirty="0"/>
          </a:p>
        </p:txBody>
      </p:sp>
    </p:spTree>
    <p:extLst>
      <p:ext uri="{BB962C8B-B14F-4D97-AF65-F5344CB8AC3E}">
        <p14:creationId xmlns:p14="http://schemas.microsoft.com/office/powerpoint/2010/main" val="217393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dirty="0"/>
              <a:t>建筑</a:t>
            </a:r>
            <a:r>
              <a:rPr lang="en-GB" dirty="0"/>
              <a:t>/</a:t>
            </a:r>
            <a:r>
              <a:rPr lang="zh-CN" altLang="en-US" dirty="0"/>
              <a:t>土木工程发言报告</a:t>
            </a:r>
            <a:endParaRPr lang="en-GB" dirty="0"/>
          </a:p>
        </p:txBody>
      </p:sp>
      <p:sp>
        <p:nvSpPr>
          <p:cNvPr id="3" name="Subtitle 2"/>
          <p:cNvSpPr>
            <a:spLocks noGrp="1"/>
          </p:cNvSpPr>
          <p:nvPr>
            <p:ph type="subTitle" idx="1"/>
          </p:nvPr>
        </p:nvSpPr>
        <p:spPr>
          <a:xfrm>
            <a:off x="971600" y="3886200"/>
            <a:ext cx="7200800" cy="1752600"/>
          </a:xfrm>
        </p:spPr>
        <p:txBody>
          <a:bodyPr>
            <a:noAutofit/>
          </a:bodyPr>
          <a:lstStyle/>
          <a:p>
            <a:r>
              <a:rPr lang="zh-CN" altLang="en-US" sz="4000" b="1" dirty="0">
                <a:solidFill>
                  <a:srgbClr val="0070C0"/>
                </a:solidFill>
              </a:rPr>
              <a:t>第</a:t>
            </a:r>
            <a:r>
              <a:rPr lang="nl-BE" altLang="zh-CN" sz="4000" b="1" dirty="0">
                <a:solidFill>
                  <a:srgbClr val="0070C0"/>
                </a:solidFill>
              </a:rPr>
              <a:t>7</a:t>
            </a:r>
            <a:r>
              <a:rPr lang="fr-FR" sz="4000" b="1" dirty="0">
                <a:solidFill>
                  <a:srgbClr val="0070C0"/>
                </a:solidFill>
              </a:rPr>
              <a:t>B</a:t>
            </a:r>
            <a:r>
              <a:rPr lang="zh-CN" altLang="en-US" sz="4000" b="1" dirty="0">
                <a:solidFill>
                  <a:srgbClr val="0070C0"/>
                </a:solidFill>
              </a:rPr>
              <a:t>章</a:t>
            </a:r>
            <a:endParaRPr lang="fr-FR" sz="4000" b="1" dirty="0">
              <a:solidFill>
                <a:srgbClr val="0070C0"/>
              </a:solidFill>
            </a:endParaRPr>
          </a:p>
          <a:p>
            <a:r>
              <a:rPr lang="zh-CN" altLang="en-US" sz="4000" b="1" dirty="0">
                <a:solidFill>
                  <a:srgbClr val="0070C0"/>
                </a:solidFill>
              </a:rPr>
              <a:t>不锈钢扁平材产品的结构应用</a:t>
            </a:r>
            <a:endParaRPr lang="fr-FR" sz="4000" b="1" dirty="0">
              <a:solidFill>
                <a:srgbClr val="0070C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0889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196752"/>
            <a:ext cx="7772400" cy="1470025"/>
          </a:xfrm>
        </p:spPr>
        <p:txBody>
          <a:bodyPr>
            <a:normAutofit/>
          </a:bodyPr>
          <a:lstStyle/>
          <a:p>
            <a:r>
              <a:rPr lang="zh-CN" altLang="en-US" dirty="0"/>
              <a:t>不锈钢结构钢</a:t>
            </a:r>
            <a:br>
              <a:rPr lang="en-GB" altLang="en-US" dirty="0"/>
            </a:br>
            <a:r>
              <a:rPr lang="zh-CN" altLang="en-US" dirty="0"/>
              <a:t>用不锈钢来设计</a:t>
            </a:r>
            <a:endParaRPr lang="en-GB" dirty="0"/>
          </a:p>
        </p:txBody>
      </p:sp>
      <p:sp>
        <p:nvSpPr>
          <p:cNvPr id="6146" name="Rectangle 7"/>
          <p:cNvSpPr>
            <a:spLocks noGrp="1" noChangeArrowheads="1"/>
          </p:cNvSpPr>
          <p:nvPr>
            <p:ph type="subTitle" idx="1"/>
          </p:nvPr>
        </p:nvSpPr>
        <p:spPr>
          <a:xfrm>
            <a:off x="1371600" y="2996952"/>
            <a:ext cx="6400800" cy="2972023"/>
          </a:xfrm>
        </p:spPr>
        <p:txBody>
          <a:bodyPr>
            <a:normAutofit/>
          </a:bodyPr>
          <a:lstStyle/>
          <a:p>
            <a:r>
              <a:rPr lang="fr-FR" dirty="0"/>
              <a:t>Barbara Rossi</a:t>
            </a:r>
            <a:r>
              <a:rPr lang="zh-CN" altLang="en-US" dirty="0"/>
              <a:t>和</a:t>
            </a:r>
            <a:r>
              <a:rPr lang="fr-FR" dirty="0"/>
              <a:t>Maarten </a:t>
            </a:r>
            <a:r>
              <a:rPr lang="fr-FR" dirty="0" err="1"/>
              <a:t>Fortan</a:t>
            </a:r>
            <a:endParaRPr lang="fr-FR" dirty="0"/>
          </a:p>
          <a:p>
            <a:r>
              <a:rPr lang="zh-CN" altLang="en-US" dirty="0"/>
              <a:t>土工工程系，比利时鲁汶大学</a:t>
            </a:r>
            <a:endParaRPr lang="fr-FR" dirty="0"/>
          </a:p>
          <a:p>
            <a:r>
              <a:rPr lang="zh-CN" altLang="en-US" sz="2162" dirty="0"/>
              <a:t>在</a:t>
            </a:r>
            <a:r>
              <a:rPr lang="fr-FR" sz="2162" dirty="0"/>
              <a:t>Nancy </a:t>
            </a:r>
            <a:r>
              <a:rPr lang="fr-FR" sz="2162" dirty="0" err="1"/>
              <a:t>Baddoo</a:t>
            </a:r>
            <a:r>
              <a:rPr lang="zh-CN" altLang="en-US" sz="2162" dirty="0"/>
              <a:t>的初稿基础上完成</a:t>
            </a:r>
            <a:br>
              <a:rPr lang="fr-FR" sz="2162" dirty="0"/>
            </a:br>
            <a:r>
              <a:rPr lang="zh-CN" altLang="en-US" sz="2162" dirty="0"/>
              <a:t>钢结构研究协会，英国</a:t>
            </a:r>
            <a:r>
              <a:rPr lang="fr-FR" sz="2162" dirty="0"/>
              <a:t>Ascot</a:t>
            </a:r>
            <a:r>
              <a:rPr lang="zh-CN" altLang="en-US" sz="2162" dirty="0"/>
              <a:t>公司</a:t>
            </a:r>
            <a:endParaRPr lang="en-GB" altLang="en-US" sz="2162" dirty="0"/>
          </a:p>
          <a:p>
            <a:endParaRPr lang="en-GB" alt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391209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CN" altLang="en-US" dirty="0"/>
              <a:t>大纲</a:t>
            </a:r>
            <a:endParaRPr lang="en-GB" altLang="en-US" dirty="0"/>
          </a:p>
        </p:txBody>
      </p:sp>
      <p:sp>
        <p:nvSpPr>
          <p:cNvPr id="7171" name="Rectangle 3"/>
          <p:cNvSpPr>
            <a:spLocks noGrp="1" noChangeArrowheads="1"/>
          </p:cNvSpPr>
          <p:nvPr>
            <p:ph type="body" idx="1"/>
          </p:nvPr>
        </p:nvSpPr>
        <p:spPr/>
        <p:txBody>
          <a:bodyPr/>
          <a:lstStyle/>
          <a:p>
            <a:r>
              <a:rPr lang="zh-CN" altLang="en-US" dirty="0"/>
              <a:t>结构应用案例</a:t>
            </a:r>
            <a:endParaRPr lang="en-GB" dirty="0"/>
          </a:p>
          <a:p>
            <a:r>
              <a:rPr lang="zh-CN" altLang="en-US" dirty="0"/>
              <a:t>机械特点</a:t>
            </a:r>
            <a:endParaRPr lang="en-GB" dirty="0"/>
          </a:p>
          <a:p>
            <a:pPr eaLnBrk="1" hangingPunct="1"/>
            <a:r>
              <a:rPr lang="zh-CN" altLang="en-US" dirty="0"/>
              <a:t>根据欧洲规范</a:t>
            </a:r>
            <a:r>
              <a:rPr lang="en-US" altLang="zh-CN" dirty="0"/>
              <a:t>3</a:t>
            </a:r>
            <a:r>
              <a:rPr lang="zh-CN" altLang="en-US" dirty="0"/>
              <a:t>进行设计</a:t>
            </a:r>
            <a:r>
              <a:rPr lang="en-GB" altLang="en-US" dirty="0"/>
              <a:t> </a:t>
            </a:r>
          </a:p>
          <a:p>
            <a:pPr eaLnBrk="1" hangingPunct="1"/>
            <a:r>
              <a:rPr lang="zh-CN" altLang="en-US" dirty="0"/>
              <a:t>其他方法</a:t>
            </a:r>
            <a:endParaRPr lang="en-GB" altLang="en-US" dirty="0"/>
          </a:p>
          <a:p>
            <a:r>
              <a:rPr lang="zh-CN" altLang="en-US" dirty="0"/>
              <a:t>挠度</a:t>
            </a:r>
            <a:endParaRPr lang="en-GB" dirty="0"/>
          </a:p>
          <a:p>
            <a:r>
              <a:rPr lang="zh-CN" altLang="en-US" dirty="0"/>
              <a:t>其他信息</a:t>
            </a:r>
            <a:endParaRPr lang="en-GB" altLang="en-US" dirty="0"/>
          </a:p>
          <a:p>
            <a:r>
              <a:rPr lang="zh-CN" altLang="en-US" dirty="0"/>
              <a:t>工程师资源</a:t>
            </a:r>
            <a:endParaRPr lang="en-GB"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87892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281" y="3420000"/>
            <a:ext cx="4752289"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4000" y="3420000"/>
            <a:ext cx="4560000"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12" y="0"/>
            <a:ext cx="4680000"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84000" y="9000"/>
            <a:ext cx="4560000"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2971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zh-CN" altLang="en-US" dirty="0"/>
              <a:t>第</a:t>
            </a:r>
            <a:r>
              <a:rPr lang="fr-FR" dirty="0"/>
              <a:t>1</a:t>
            </a:r>
            <a:r>
              <a:rPr lang="zh-CN" altLang="en-US" dirty="0"/>
              <a:t>部分</a:t>
            </a:r>
            <a:endParaRPr lang="fr-FR" dirty="0"/>
          </a:p>
        </p:txBody>
      </p:sp>
      <p:sp>
        <p:nvSpPr>
          <p:cNvPr id="6" name="Sous-titre 5"/>
          <p:cNvSpPr>
            <a:spLocks noGrp="1"/>
          </p:cNvSpPr>
          <p:nvPr>
            <p:ph type="subTitle" idx="1"/>
          </p:nvPr>
        </p:nvSpPr>
        <p:spPr/>
        <p:txBody>
          <a:bodyPr/>
          <a:lstStyle/>
          <a:p>
            <a:r>
              <a:rPr lang="zh-CN" altLang="en-US" dirty="0"/>
              <a:t>结构应用案例</a:t>
            </a:r>
            <a:endParaRPr lang="en-GB"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028708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half" idx="2"/>
          </p:nvPr>
        </p:nvSpPr>
        <p:spPr>
          <a:xfrm>
            <a:off x="2206625" y="4922838"/>
            <a:ext cx="4841876" cy="804862"/>
          </a:xfrm>
        </p:spPr>
        <p:txBody>
          <a:bodyPr>
            <a:noAutofit/>
          </a:bodyPr>
          <a:lstStyle/>
          <a:p>
            <a:r>
              <a:rPr lang="zh-CN" altLang="en-US" sz="2400" dirty="0"/>
              <a:t>根特圣彼得火车站（比利时）</a:t>
            </a:r>
            <a:endParaRPr lang="fr-FR" altLang="fr-FR" sz="2400" dirty="0"/>
          </a:p>
          <a:p>
            <a:r>
              <a:rPr lang="zh-CN" altLang="en-US" sz="2400" dirty="0"/>
              <a:t>设计单位：</a:t>
            </a:r>
            <a:r>
              <a:rPr lang="fr-FR" altLang="fr-FR" sz="2400" dirty="0" err="1"/>
              <a:t>Wefirna</a:t>
            </a:r>
            <a:r>
              <a:rPr lang="fr-FR" altLang="fr-FR" sz="2400" dirty="0"/>
              <a:t> </a:t>
            </a:r>
          </a:p>
          <a:p>
            <a:r>
              <a:rPr lang="zh-CN" altLang="en-US" sz="2400" dirty="0"/>
              <a:t>建设单位：</a:t>
            </a:r>
            <a:r>
              <a:rPr lang="fr-FR" altLang="fr-FR" sz="2400" dirty="0"/>
              <a:t>THV Van </a:t>
            </a:r>
            <a:r>
              <a:rPr lang="fr-FR" altLang="fr-FR" sz="2400" dirty="0" err="1"/>
              <a:t>Laere-Braekel</a:t>
            </a:r>
            <a:r>
              <a:rPr lang="fr-FR" altLang="fr-FR" sz="2400" dirty="0"/>
              <a:t> </a:t>
            </a:r>
            <a:r>
              <a:rPr lang="fr-FR" altLang="fr-FR" sz="2400" dirty="0" err="1"/>
              <a:t>Aero</a:t>
            </a:r>
            <a:endParaRPr lang="fr-FR" altLang="fr-FR" sz="2400" dirty="0"/>
          </a:p>
        </p:txBody>
      </p:sp>
      <p:pic>
        <p:nvPicPr>
          <p:cNvPr id="9" name="Picture 2" descr="Z:\DONNEES\Mes Documents\Images\Gent\P. Lints St Pietersstation\22 01 2008 045.JPG"/>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57195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Content Placeholder 3" descr="016_14 EcoleRoyaleMilitaireConfCenterFireBalconies4.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320925" cy="3525838"/>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19" name="Picture 4" descr="017_15 EcoleRoyaleMilitaireConfCenterFireBalconiesTensionRod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552950"/>
            <a:ext cx="3500438" cy="230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5" descr="018_16 EcoleRoyaleMilitaireConfCenterTensionRodsCloseUp.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27563" y="0"/>
            <a:ext cx="4516437"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2" name="TextBox 5"/>
          <p:cNvSpPr txBox="1">
            <a:spLocks noChangeArrowheads="1"/>
          </p:cNvSpPr>
          <p:nvPr/>
        </p:nvSpPr>
        <p:spPr bwMode="auto">
          <a:xfrm>
            <a:off x="2411760" y="0"/>
            <a:ext cx="2215803"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cs typeface="Arial" charset="0"/>
              </a:defRPr>
            </a:lvl1pPr>
            <a:lvl2pPr marL="37931725" indent="-37474525" eaLnBrk="0" hangingPunct="0">
              <a:defRPr kumimoji="1" sz="2400">
                <a:solidFill>
                  <a:schemeClr val="tx1"/>
                </a:solidFill>
                <a:latin typeface="Times New Roman" charset="0"/>
                <a:cs typeface="Arial" charset="0"/>
              </a:defRPr>
            </a:lvl2pPr>
            <a:lvl3pPr marL="1143000" indent="-228600" eaLnBrk="0" hangingPunct="0">
              <a:defRPr kumimoji="1" sz="2400">
                <a:solidFill>
                  <a:schemeClr val="tx1"/>
                </a:solidFill>
                <a:latin typeface="Times New Roman" charset="0"/>
                <a:cs typeface="Arial" charset="0"/>
              </a:defRPr>
            </a:lvl3pPr>
            <a:lvl4pPr marL="1600200" indent="-228600" eaLnBrk="0" hangingPunct="0">
              <a:defRPr kumimoji="1" sz="2400">
                <a:solidFill>
                  <a:schemeClr val="tx1"/>
                </a:solidFill>
                <a:latin typeface="Times New Roman" charset="0"/>
                <a:cs typeface="Arial" charset="0"/>
              </a:defRPr>
            </a:lvl4pPr>
            <a:lvl5pPr marL="2057400" indent="-228600" eaLnBrk="0" hangingPunct="0">
              <a:defRPr kumimoji="1" sz="2400">
                <a:solidFill>
                  <a:schemeClr val="tx1"/>
                </a:solidFill>
                <a:latin typeface="Times New Roman" charset="0"/>
                <a:cs typeface="Arial" charset="0"/>
              </a:defRPr>
            </a:lvl5pPr>
            <a:lvl6pPr marL="2514600" indent="-228600" eaLnBrk="0" fontAlgn="base" hangingPunct="0">
              <a:spcBef>
                <a:spcPct val="0"/>
              </a:spcBef>
              <a:spcAft>
                <a:spcPct val="0"/>
              </a:spcAft>
              <a:defRPr kumimoji="1" sz="2400">
                <a:solidFill>
                  <a:schemeClr val="tx1"/>
                </a:solidFill>
                <a:latin typeface="Times New Roman" charset="0"/>
                <a:cs typeface="Arial" charset="0"/>
              </a:defRPr>
            </a:lvl6pPr>
            <a:lvl7pPr marL="2971800" indent="-228600" eaLnBrk="0" fontAlgn="base" hangingPunct="0">
              <a:spcBef>
                <a:spcPct val="0"/>
              </a:spcBef>
              <a:spcAft>
                <a:spcPct val="0"/>
              </a:spcAft>
              <a:defRPr kumimoji="1" sz="2400">
                <a:solidFill>
                  <a:schemeClr val="tx1"/>
                </a:solidFill>
                <a:latin typeface="Times New Roman" charset="0"/>
                <a:cs typeface="Arial" charset="0"/>
              </a:defRPr>
            </a:lvl7pPr>
            <a:lvl8pPr marL="3429000" indent="-228600" eaLnBrk="0" fontAlgn="base" hangingPunct="0">
              <a:spcBef>
                <a:spcPct val="0"/>
              </a:spcBef>
              <a:spcAft>
                <a:spcPct val="0"/>
              </a:spcAft>
              <a:defRPr kumimoji="1" sz="2400">
                <a:solidFill>
                  <a:schemeClr val="tx1"/>
                </a:solidFill>
                <a:latin typeface="Times New Roman" charset="0"/>
                <a:cs typeface="Arial" charset="0"/>
              </a:defRPr>
            </a:lvl8pPr>
            <a:lvl9pPr marL="3886200" indent="-228600" eaLnBrk="0" fontAlgn="base" hangingPunct="0">
              <a:spcBef>
                <a:spcPct val="0"/>
              </a:spcBef>
              <a:spcAft>
                <a:spcPct val="0"/>
              </a:spcAft>
              <a:defRPr kumimoji="1" sz="2400">
                <a:solidFill>
                  <a:schemeClr val="tx1"/>
                </a:solidFill>
                <a:latin typeface="Times New Roman" charset="0"/>
                <a:cs typeface="Arial" charset="0"/>
              </a:defRPr>
            </a:lvl9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1" lang="zh-CN" altLang="en-US" sz="24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Arial" charset="0"/>
              </a:rPr>
              <a:t>布鲁塞尔军校设计单位：</a:t>
            </a:r>
            <a:r>
              <a:rPr kumimoji="1" lang="fr-BE" altLang="fr-FR" sz="24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Arial" charset="0"/>
              </a:rPr>
              <a:t>AR.TE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Arial" charset="0"/>
              </a:rPr>
              <a:t>建设单位：</a:t>
            </a:r>
            <a:r>
              <a:rPr kumimoji="1" lang="fr-BE" altLang="fr-FR" sz="24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Arial" charset="0"/>
              </a:rPr>
              <a:t>Tractebel Development</a:t>
            </a:r>
            <a:endParaRPr kumimoji="1" lang="en-GB" altLang="fr-FR" sz="24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Arial"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519522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3" descr="ParisGrandeArcheTotalNuit.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143000" y="612775"/>
            <a:ext cx="5486400" cy="4114800"/>
          </a:xfrm>
          <a:ln>
            <a:solidFill>
              <a:schemeClr val="tx1"/>
            </a:solidFill>
          </a:ln>
        </p:spPr>
      </p:pic>
      <p:sp>
        <p:nvSpPr>
          <p:cNvPr id="17" name="Content Placeholder 16"/>
          <p:cNvSpPr>
            <a:spLocks noGrp="1"/>
          </p:cNvSpPr>
          <p:nvPr>
            <p:ph type="body" sz="half" idx="2"/>
          </p:nvPr>
        </p:nvSpPr>
        <p:spPr>
          <a:xfrm>
            <a:off x="1066800" y="4959684"/>
            <a:ext cx="3759200" cy="1517316"/>
          </a:xfrm>
        </p:spPr>
        <p:txBody>
          <a:bodyPr>
            <a:noAutofit/>
          </a:bodyPr>
          <a:lstStyle/>
          <a:p>
            <a:r>
              <a:rPr lang="zh-CN" altLang="en-US" sz="2400" dirty="0"/>
              <a:t>巴黎大拱门</a:t>
            </a:r>
            <a:endParaRPr lang="de-DE" altLang="fr-FR" sz="2400" dirty="0"/>
          </a:p>
          <a:p>
            <a:r>
              <a:rPr lang="zh-CN" altLang="en-US" sz="2400" dirty="0"/>
              <a:t>设计单位：</a:t>
            </a:r>
            <a:r>
              <a:rPr lang="de-DE" altLang="fr-FR" sz="2400" dirty="0"/>
              <a:t>Johan Otto von </a:t>
            </a:r>
            <a:r>
              <a:rPr lang="de-DE" altLang="fr-FR" sz="2400" dirty="0" err="1"/>
              <a:t>Spreckelsen</a:t>
            </a:r>
            <a:endParaRPr lang="de-DE" altLang="fr-FR" sz="2400" dirty="0"/>
          </a:p>
          <a:p>
            <a:r>
              <a:rPr lang="zh-CN" altLang="en-US" sz="2400" dirty="0"/>
              <a:t>建设单位：</a:t>
            </a:r>
            <a:r>
              <a:rPr lang="de-DE" altLang="fr-FR" sz="2400" dirty="0"/>
              <a:t>Paul Andreu</a:t>
            </a:r>
            <a:endParaRPr lang="en-GB" altLang="fr-FR" sz="2400" dirty="0"/>
          </a:p>
        </p:txBody>
      </p:sp>
      <p:pic>
        <p:nvPicPr>
          <p:cNvPr id="35844" name="Picture 6" descr="ParisLaGrandeArche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4005064"/>
            <a:ext cx="3946525" cy="259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74358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larit-talo1.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792288" y="723900"/>
            <a:ext cx="5486400" cy="4114800"/>
          </a:xfrm>
          <a:ln>
            <a:solidFill>
              <a:schemeClr val="tx1"/>
            </a:solidFill>
          </a:ln>
        </p:spPr>
      </p:pic>
      <p:sp>
        <p:nvSpPr>
          <p:cNvPr id="20483" name="Rectangle 3"/>
          <p:cNvSpPr>
            <a:spLocks noGrp="1" noChangeArrowheads="1"/>
          </p:cNvSpPr>
          <p:nvPr>
            <p:ph type="body" sz="half" idx="2"/>
          </p:nvPr>
        </p:nvSpPr>
        <p:spPr>
          <a:xfrm>
            <a:off x="2125663" y="5192713"/>
            <a:ext cx="5486400" cy="804862"/>
          </a:xfrm>
        </p:spPr>
        <p:txBody>
          <a:bodyPr>
            <a:normAutofit/>
          </a:bodyPr>
          <a:lstStyle/>
          <a:p>
            <a:r>
              <a:rPr lang="zh-CN" altLang="en-US" sz="2400" dirty="0"/>
              <a:t>不锈钢别墅</a:t>
            </a:r>
            <a:r>
              <a:rPr lang="fr-FR" altLang="fr-FR" sz="2400" dirty="0"/>
              <a:t> </a:t>
            </a:r>
            <a:r>
              <a:rPr lang="zh-CN" altLang="en-US" sz="2400" dirty="0"/>
              <a:t>（芬兰）</a:t>
            </a:r>
            <a:endParaRPr lang="fr-FR" altLang="fr-FR"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51450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8" descr="519-40 entry.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36714" y="188640"/>
            <a:ext cx="5111750" cy="3774904"/>
          </a:xfrm>
          <a:ln>
            <a:solidFill>
              <a:schemeClr val="tx1"/>
            </a:solidFill>
          </a:ln>
        </p:spPr>
      </p:pic>
      <p:sp>
        <p:nvSpPr>
          <p:cNvPr id="5" name="Text Placeholder 4"/>
          <p:cNvSpPr>
            <a:spLocks noGrp="1"/>
          </p:cNvSpPr>
          <p:nvPr>
            <p:ph type="body" sz="half" idx="2"/>
          </p:nvPr>
        </p:nvSpPr>
        <p:spPr/>
        <p:txBody>
          <a:bodyPr>
            <a:normAutofit/>
          </a:bodyPr>
          <a:lstStyle/>
          <a:p>
            <a:r>
              <a:rPr lang="zh-CN" altLang="en-US" sz="2400" dirty="0"/>
              <a:t>法国圣拉扎尔透视组</a:t>
            </a:r>
            <a:r>
              <a:rPr lang="de-DE" altLang="fr-FR" sz="2400" dirty="0"/>
              <a:t> </a:t>
            </a:r>
            <a:r>
              <a:rPr lang="zh-CN" altLang="en-US" sz="2400" dirty="0"/>
              <a:t>（法国）</a:t>
            </a:r>
            <a:endParaRPr lang="de-DE" altLang="fr-FR" sz="2400" dirty="0"/>
          </a:p>
          <a:p>
            <a:r>
              <a:rPr lang="zh-CN" altLang="en-US" sz="2400" dirty="0"/>
              <a:t>设计单位：</a:t>
            </a:r>
            <a:r>
              <a:rPr lang="fr-BE" altLang="fr-FR" sz="2400" dirty="0"/>
              <a:t>Arte Charpentiers &amp; Associés</a:t>
            </a:r>
          </a:p>
          <a:p>
            <a:r>
              <a:rPr lang="zh-CN" altLang="en-US" sz="2400" dirty="0"/>
              <a:t>建设单位：</a:t>
            </a:r>
            <a:r>
              <a:rPr lang="fr-BE" altLang="fr-FR" sz="2400" dirty="0"/>
              <a:t>Mitsu Edwards</a:t>
            </a:r>
            <a:endParaRPr lang="en-GB" altLang="fr-FR" sz="2400" dirty="0"/>
          </a:p>
        </p:txBody>
      </p:sp>
      <p:pic>
        <p:nvPicPr>
          <p:cNvPr id="37892" name="Picture 9" descr="519-10 bardag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4125614"/>
            <a:ext cx="1860608" cy="25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10" descr="519-13 gat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895" y="4125614"/>
            <a:ext cx="1893641" cy="25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92466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DONNEES\Mes Documents\Images\Porto\PB24007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936520" y="273050"/>
            <a:ext cx="4388809" cy="5853113"/>
          </a:xfrm>
          <a:ln>
            <a:solidFill>
              <a:schemeClr val="tx1"/>
            </a:solidFill>
          </a:ln>
        </p:spPr>
      </p:pic>
      <p:sp>
        <p:nvSpPr>
          <p:cNvPr id="3" name="Text Placeholder 2"/>
          <p:cNvSpPr>
            <a:spLocks noGrp="1"/>
          </p:cNvSpPr>
          <p:nvPr>
            <p:ph type="body" sz="half" idx="2"/>
          </p:nvPr>
        </p:nvSpPr>
        <p:spPr>
          <a:xfrm>
            <a:off x="457200" y="2192421"/>
            <a:ext cx="3008313" cy="3933742"/>
          </a:xfrm>
          <a:ln>
            <a:noFill/>
          </a:ln>
        </p:spPr>
        <p:txBody>
          <a:bodyPr>
            <a:normAutofit/>
          </a:bodyPr>
          <a:lstStyle/>
          <a:p>
            <a:r>
              <a:rPr lang="zh-CN" altLang="en-US" sz="2400" dirty="0"/>
              <a:t>波尔图车站（葡萄牙）</a:t>
            </a:r>
            <a:endParaRPr lang="fr-FR" sz="2400" dirty="0"/>
          </a:p>
        </p:txBody>
      </p:sp>
      <p:pic>
        <p:nvPicPr>
          <p:cNvPr id="32771" name="Picture 3" descr="Z:\DONNEES\Mes Documents\Images\Porto\PB2400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780928"/>
            <a:ext cx="2517775" cy="335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745031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835696" y="320693"/>
            <a:ext cx="6660604" cy="1739602"/>
          </a:xfrm>
        </p:spPr>
        <p:txBody>
          <a:bodyPr>
            <a:normAutofit/>
          </a:bodyPr>
          <a:lstStyle/>
          <a:p>
            <a:r>
              <a:rPr lang="zh-CN" altLang="en-US" sz="2400" dirty="0"/>
              <a:t>意大利米兰</a:t>
            </a:r>
            <a:r>
              <a:rPr lang="it-IT" altLang="nl-BE" sz="2400" dirty="0"/>
              <a:t>Torno Internazionale S.P.A. </a:t>
            </a:r>
            <a:r>
              <a:rPr lang="zh-CN" altLang="en-US" sz="2400" dirty="0"/>
              <a:t>总部大楼，</a:t>
            </a:r>
            <a:r>
              <a:rPr lang="en-US" altLang="zh-CN" sz="2400" dirty="0"/>
              <a:t>E</a:t>
            </a:r>
            <a:r>
              <a:rPr lang="it-IT" altLang="nl-BE" sz="2400" dirty="0" err="1"/>
              <a:t>N</a:t>
            </a:r>
            <a:r>
              <a:rPr lang="it-IT" altLang="nl-BE" sz="2400" dirty="0"/>
              <a:t> 1.4404 </a:t>
            </a:r>
          </a:p>
          <a:p>
            <a:r>
              <a:rPr lang="zh-CN" altLang="en-US" sz="2400" dirty="0"/>
              <a:t>设计单位：</a:t>
            </a:r>
            <a:r>
              <a:rPr lang="it-IT" altLang="nl-BE" sz="2400" dirty="0"/>
              <a:t>Dante O. BENINI </a:t>
            </a:r>
            <a:r>
              <a:rPr lang="zh-CN" altLang="en-US" sz="2400" dirty="0"/>
              <a:t>及合伙人建筑公司</a:t>
            </a:r>
            <a:endParaRPr lang="it-IT" altLang="nl-BE"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696" y="2000250"/>
            <a:ext cx="6851104" cy="45971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124200" y="6555780"/>
            <a:ext cx="40158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图片</a:t>
            </a:r>
            <a:r>
              <a:rPr kumimoji="0" lang="it-IT" altLang="nl-BE"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 Toni Nicolino / Nicola Giacomin</a:t>
            </a:r>
            <a:endParaRPr kumimoji="0" lang="fr-FR" altLang="nl-BE"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p:txBody>
      </p:sp>
    </p:spTree>
    <p:extLst>
      <p:ext uri="{BB962C8B-B14F-4D97-AF65-F5344CB8AC3E}">
        <p14:creationId xmlns:p14="http://schemas.microsoft.com/office/powerpoint/2010/main" val="1994369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8" name="Image 7" descr="Capture d’écran 2015-05-12 à 14.02.4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949325"/>
            <a:ext cx="5483225" cy="4806723"/>
          </a:xfrm>
          <a:prstGeom prst="rect">
            <a:avLst/>
          </a:prstGeom>
          <a:ln>
            <a:solidFill>
              <a:schemeClr val="tx1"/>
            </a:solidFill>
          </a:ln>
        </p:spPr>
      </p:pic>
      <p:sp>
        <p:nvSpPr>
          <p:cNvPr id="10" name="Text Placeholder 4"/>
          <p:cNvSpPr txBox="1">
            <a:spLocks/>
          </p:cNvSpPr>
          <p:nvPr/>
        </p:nvSpPr>
        <p:spPr>
          <a:xfrm>
            <a:off x="368490" y="2488030"/>
            <a:ext cx="2643416" cy="173960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核电厂的不锈钢架</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4267200" y="5826125"/>
            <a:ext cx="34083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图片：</a:t>
            </a:r>
            <a:r>
              <a:rPr kumimoji="0" lang="fr-FR" sz="1800" b="0" i="0" u="none" strike="noStrike" kern="1200" cap="none" spc="0" normalizeH="0" baseline="0" noProof="0" dirty="0" err="1">
                <a:ln>
                  <a:noFill/>
                </a:ln>
                <a:solidFill>
                  <a:prstClr val="black"/>
                </a:solidFill>
                <a:effectLst/>
                <a:uLnTx/>
                <a:uFillTx/>
                <a:latin typeface="Adobe Fangsong Std R" pitchFamily="18" charset="-128"/>
                <a:ea typeface="Adobe Fangsong Std R" pitchFamily="18" charset="-128"/>
                <a:cs typeface="+mn-cs"/>
              </a:rPr>
              <a:t>Stainless</a:t>
            </a:r>
            <a:r>
              <a:rPr kumimoji="0" lang="fr-FR"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 </a:t>
            </a:r>
            <a:r>
              <a:rPr kumimoji="0" lang="fr-FR" sz="1800" b="0" i="0" u="none" strike="noStrike" kern="1200" cap="none" spc="0" normalizeH="0" baseline="0" noProof="0" dirty="0" err="1">
                <a:ln>
                  <a:noFill/>
                </a:ln>
                <a:solidFill>
                  <a:prstClr val="black"/>
                </a:solidFill>
                <a:effectLst/>
                <a:uLnTx/>
                <a:uFillTx/>
                <a:latin typeface="Adobe Fangsong Std R" pitchFamily="18" charset="-128"/>
                <a:ea typeface="Adobe Fangsong Std R" pitchFamily="18" charset="-128"/>
                <a:cs typeface="+mn-cs"/>
              </a:rPr>
              <a:t>Structurals</a:t>
            </a:r>
            <a:r>
              <a:rPr kumimoji="0" lang="fr-FR"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 LLC</a:t>
            </a:r>
          </a:p>
        </p:txBody>
      </p:sp>
    </p:spTree>
    <p:extLst>
      <p:ext uri="{BB962C8B-B14F-4D97-AF65-F5344CB8AC3E}">
        <p14:creationId xmlns:p14="http://schemas.microsoft.com/office/powerpoint/2010/main" val="96497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5" name="Image 4" descr="Capture d’écran 2015-05-12 à 14.04.55.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377924" y="228600"/>
            <a:ext cx="4315226" cy="6248400"/>
          </a:xfrm>
          <a:prstGeom prst="rect">
            <a:avLst/>
          </a:prstGeom>
          <a:ln>
            <a:solidFill>
              <a:schemeClr val="tx1"/>
            </a:solidFill>
          </a:ln>
        </p:spPr>
      </p:pic>
      <p:sp>
        <p:nvSpPr>
          <p:cNvPr id="8" name="Text Placeholder 4"/>
          <p:cNvSpPr txBox="1">
            <a:spLocks/>
          </p:cNvSpPr>
          <p:nvPr/>
        </p:nvSpPr>
        <p:spPr>
          <a:xfrm>
            <a:off x="858253" y="2303379"/>
            <a:ext cx="2514600" cy="173960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不锈钢外墙支撑，坦帕（美国）</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4724400" y="6488668"/>
            <a:ext cx="36166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图片：</a:t>
            </a:r>
            <a:r>
              <a:rPr kumimoji="0" lang="fr-FR" sz="1800" b="0" i="0" u="none" strike="noStrike" kern="1200" cap="none" spc="0" normalizeH="0" baseline="0" noProof="0" dirty="0" err="1">
                <a:ln>
                  <a:noFill/>
                </a:ln>
                <a:solidFill>
                  <a:prstClr val="black"/>
                </a:solidFill>
                <a:effectLst/>
                <a:uLnTx/>
                <a:uFillTx/>
                <a:latin typeface="Adobe Fangsong Std R" pitchFamily="18" charset="-128"/>
                <a:ea typeface="Adobe Fangsong Std R" pitchFamily="18" charset="-128"/>
                <a:cs typeface="+mn-cs"/>
              </a:rPr>
              <a:t>TriPyramid</a:t>
            </a:r>
            <a:r>
              <a:rPr kumimoji="0" lang="fr-FR"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 Structures, Inc.</a:t>
            </a:r>
          </a:p>
        </p:txBody>
      </p:sp>
    </p:spTree>
    <p:extLst>
      <p:ext uri="{BB962C8B-B14F-4D97-AF65-F5344CB8AC3E}">
        <p14:creationId xmlns:p14="http://schemas.microsoft.com/office/powerpoint/2010/main" val="187165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zh-CN" altLang="en-US" dirty="0"/>
              <a:t>案例教材：</a:t>
            </a:r>
            <a:r>
              <a:rPr lang="fr-FR" dirty="0"/>
              <a:t>  </a:t>
            </a:r>
            <a:r>
              <a:rPr lang="zh-CN" altLang="en-US" dirty="0"/>
              <a:t>蒙特利尔</a:t>
            </a:r>
            <a:r>
              <a:rPr lang="en-US" altLang="zh-CN" dirty="0" err="1"/>
              <a:t>Turcot</a:t>
            </a:r>
            <a:r>
              <a:rPr lang="zh-CN" altLang="en-US" dirty="0"/>
              <a:t>立交桥出现了腐蚀</a:t>
            </a:r>
            <a:r>
              <a:rPr lang="fr-FR" baseline="50000" dirty="0"/>
              <a:t>1,2</a:t>
            </a:r>
            <a:endParaRPr lang="en-GB" baseline="50000" dirty="0"/>
          </a:p>
        </p:txBody>
      </p:sp>
      <p:pic>
        <p:nvPicPr>
          <p:cNvPr id="12" name="Picture 3"/>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792288" y="612775"/>
            <a:ext cx="5486400" cy="4114800"/>
          </a:xfrm>
          <a:ln>
            <a:solidFill>
              <a:schemeClr val="tx1"/>
            </a:solidFill>
          </a:ln>
        </p:spPr>
      </p:pic>
      <p:sp>
        <p:nvSpPr>
          <p:cNvPr id="7" name="Text Placeholder 6"/>
          <p:cNvSpPr>
            <a:spLocks noGrp="1"/>
          </p:cNvSpPr>
          <p:nvPr>
            <p:ph type="body" sz="half" idx="2"/>
          </p:nvPr>
        </p:nvSpPr>
        <p:spPr>
          <a:xfrm>
            <a:off x="1792288" y="5367338"/>
            <a:ext cx="5486400" cy="1230014"/>
          </a:xfrm>
        </p:spPr>
        <p:txBody>
          <a:bodyPr>
            <a:normAutofit/>
          </a:bodyPr>
          <a:lstStyle/>
          <a:p>
            <a:pPr marL="285750" indent="-285750">
              <a:buFont typeface="Wingdings" panose="05000000000000000000" pitchFamily="2" charset="2"/>
              <a:buChar char="§"/>
            </a:pPr>
            <a:r>
              <a:rPr lang="zh-CN" altLang="en-US" dirty="0"/>
              <a:t>位于德卡利高速（南北向）和维尔玛丽（东西向）高速公路的主要立交桥建于</a:t>
            </a:r>
            <a:r>
              <a:rPr lang="en-US" altLang="zh-CN" dirty="0"/>
              <a:t>1996</a:t>
            </a:r>
            <a:r>
              <a:rPr lang="zh-CN" altLang="en-US" dirty="0"/>
              <a:t>年。</a:t>
            </a:r>
            <a:endParaRPr lang="fr-FR" dirty="0"/>
          </a:p>
          <a:p>
            <a:pPr marL="285750" indent="-285750">
              <a:buFont typeface="Wingdings" panose="05000000000000000000" pitchFamily="2" charset="2"/>
              <a:buChar char="§"/>
            </a:pPr>
            <a:r>
              <a:rPr lang="zh-CN" altLang="en-US" dirty="0"/>
              <a:t>每天超过</a:t>
            </a:r>
            <a:r>
              <a:rPr lang="fr-FR" dirty="0"/>
              <a:t>30</a:t>
            </a:r>
            <a:r>
              <a:rPr lang="zh-CN" altLang="en-US" dirty="0"/>
              <a:t>万辆车</a:t>
            </a:r>
            <a:endParaRPr lang="fr-FR" dirty="0"/>
          </a:p>
          <a:p>
            <a:pPr marL="285750" indent="-285750">
              <a:buFont typeface="Wingdings" panose="05000000000000000000" pitchFamily="2" charset="2"/>
              <a:buChar char="§"/>
            </a:pPr>
            <a:r>
              <a:rPr lang="zh-CN" altLang="en-US" dirty="0"/>
              <a:t>材料为钢筋混凝土，由于使用除冰盐，目前腐蚀情况很严重</a:t>
            </a:r>
            <a:endParaRPr lang="fr-FR" dirty="0"/>
          </a:p>
        </p:txBody>
      </p:sp>
      <p:pic>
        <p:nvPicPr>
          <p:cNvPr id="1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4778687" y="2227574"/>
            <a:ext cx="3200002" cy="18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3014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5" name="Image 4" descr="Capture d’écran 2015-05-12 à 14.07.1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0" y="1692746"/>
            <a:ext cx="5774029" cy="4371504"/>
          </a:xfrm>
          <a:prstGeom prst="rect">
            <a:avLst/>
          </a:prstGeom>
          <a:ln>
            <a:solidFill>
              <a:schemeClr val="tx1"/>
            </a:solidFill>
          </a:ln>
        </p:spPr>
      </p:pic>
      <p:sp>
        <p:nvSpPr>
          <p:cNvPr id="8" name="Text Placeholder 4"/>
          <p:cNvSpPr txBox="1">
            <a:spLocks/>
          </p:cNvSpPr>
          <p:nvPr/>
        </p:nvSpPr>
        <p:spPr>
          <a:xfrm>
            <a:off x="430463" y="562810"/>
            <a:ext cx="6213642" cy="173960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不锈钢工字梁，</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泰晤士河口区水处理工程，（英国）</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4442326" y="6101013"/>
            <a:ext cx="50292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图片：</a:t>
            </a:r>
            <a:r>
              <a:rPr kumimoji="0" lang="fr-FR" sz="1800" b="0" i="0" u="none" strike="noStrike" kern="1200" cap="none" spc="0" normalizeH="0" baseline="0" noProof="0" dirty="0" err="1">
                <a:ln>
                  <a:noFill/>
                </a:ln>
                <a:solidFill>
                  <a:prstClr val="black"/>
                </a:solidFill>
                <a:effectLst/>
                <a:uLnTx/>
                <a:uFillTx/>
                <a:latin typeface="Adobe Fangsong Std R" pitchFamily="18" charset="-128"/>
                <a:ea typeface="Adobe Fangsong Std R" pitchFamily="18" charset="-128"/>
                <a:cs typeface="+mn-cs"/>
              </a:rPr>
              <a:t>Interserve</a:t>
            </a:r>
            <a:endParaRPr kumimoji="0" lang="fr-FR"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p:txBody>
      </p:sp>
    </p:spTree>
    <p:extLst>
      <p:ext uri="{BB962C8B-B14F-4D97-AF65-F5344CB8AC3E}">
        <p14:creationId xmlns:p14="http://schemas.microsoft.com/office/powerpoint/2010/main" val="3993327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zh-CN" altLang="en-US" dirty="0"/>
              <a:t>第</a:t>
            </a:r>
            <a:r>
              <a:rPr lang="fr-FR" dirty="0"/>
              <a:t>2</a:t>
            </a:r>
            <a:r>
              <a:rPr lang="zh-CN" altLang="en-US" dirty="0"/>
              <a:t>部分</a:t>
            </a:r>
            <a:endParaRPr lang="fr-FR" dirty="0"/>
          </a:p>
        </p:txBody>
      </p:sp>
      <p:sp>
        <p:nvSpPr>
          <p:cNvPr id="6" name="Sous-titre 5"/>
          <p:cNvSpPr>
            <a:spLocks noGrp="1"/>
          </p:cNvSpPr>
          <p:nvPr>
            <p:ph type="subTitle" idx="1"/>
          </p:nvPr>
        </p:nvSpPr>
        <p:spPr/>
        <p:txBody>
          <a:bodyPr/>
          <a:lstStyle/>
          <a:p>
            <a:r>
              <a:rPr lang="zh-CN" altLang="en-US" dirty="0"/>
              <a:t>材料的机械特性</a:t>
            </a:r>
            <a:r>
              <a:rPr lang="en-GB" dirty="0"/>
              <a:t> </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679459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Grafiek 24"/>
          <p:cNvGraphicFramePr>
            <a:graphicFrameLocks noGrp="1"/>
          </p:cNvGraphicFramePr>
          <p:nvPr/>
        </p:nvGraphicFramePr>
        <p:xfrm>
          <a:off x="747157" y="2633132"/>
          <a:ext cx="4254527" cy="333271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p:txBody>
          <a:bodyPr>
            <a:normAutofit fontScale="90000"/>
          </a:bodyPr>
          <a:lstStyle/>
          <a:p>
            <a:r>
              <a:rPr lang="zh-CN" altLang="en-US" dirty="0">
                <a:cs typeface="Calibri"/>
              </a:rPr>
              <a:t>应力</a:t>
            </a:r>
            <a:r>
              <a:rPr lang="en-US" altLang="zh-CN" dirty="0">
                <a:cs typeface="Calibri"/>
              </a:rPr>
              <a:t>-</a:t>
            </a:r>
            <a:r>
              <a:rPr lang="zh-CN" altLang="en-US" dirty="0">
                <a:cs typeface="Calibri"/>
              </a:rPr>
              <a:t>应变特性</a:t>
            </a:r>
            <a:br>
              <a:rPr lang="en-GB" altLang="en-US" dirty="0">
                <a:cs typeface="Calibri"/>
              </a:rPr>
            </a:br>
            <a:r>
              <a:rPr lang="zh-CN" altLang="en-US" dirty="0">
                <a:cs typeface="Calibri"/>
              </a:rPr>
              <a:t>碳钢对比不锈钢</a:t>
            </a:r>
            <a:endParaRPr lang="fr-FR" dirty="0">
              <a:cs typeface="Calibri"/>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Calibri"/>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Calibri"/>
            </a:endParaRPr>
          </a:p>
        </p:txBody>
      </p:sp>
      <p:sp>
        <p:nvSpPr>
          <p:cNvPr id="12" name="Rectangle 9"/>
          <p:cNvSpPr>
            <a:spLocks noChangeArrowheads="1"/>
          </p:cNvSpPr>
          <p:nvPr/>
        </p:nvSpPr>
        <p:spPr bwMode="auto">
          <a:xfrm>
            <a:off x="5475287" y="4919493"/>
            <a:ext cx="2746375" cy="1015663"/>
          </a:xfrm>
          <a:prstGeom prst="rect">
            <a:avLst/>
          </a:prstGeom>
          <a:solidFill>
            <a:schemeClr val="accent6">
              <a:lumMod val="60000"/>
              <a:lumOff val="40000"/>
            </a:schemeClr>
          </a:solidFill>
          <a:ln w="38100">
            <a:solidFill>
              <a:schemeClr val="tx1"/>
            </a:solid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不锈钢点屈服行为是渐进性的，有较高的应变硬化。</a:t>
            </a:r>
          </a:p>
        </p:txBody>
      </p:sp>
      <p:sp>
        <p:nvSpPr>
          <p:cNvPr id="13" name="Text Box 10"/>
          <p:cNvSpPr txBox="1">
            <a:spLocks noChangeArrowheads="1"/>
          </p:cNvSpPr>
          <p:nvPr/>
        </p:nvSpPr>
        <p:spPr bwMode="auto">
          <a:xfrm>
            <a:off x="5475287" y="2954867"/>
            <a:ext cx="2732088" cy="707886"/>
          </a:xfrm>
          <a:prstGeom prst="rect">
            <a:avLst/>
          </a:prstGeom>
          <a:solidFill>
            <a:schemeClr val="tx2">
              <a:lumMod val="40000"/>
              <a:lumOff val="60000"/>
            </a:schemeClr>
          </a:solidFill>
          <a:ln w="38100">
            <a:solidFill>
              <a:schemeClr val="tx1"/>
            </a:solid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碳钢有界定清晰的屈服点和塑性屈服坪</a:t>
            </a:r>
          </a:p>
        </p:txBody>
      </p:sp>
      <p:sp>
        <p:nvSpPr>
          <p:cNvPr id="20" name="Line 24"/>
          <p:cNvSpPr>
            <a:spLocks noChangeShapeType="1"/>
          </p:cNvSpPr>
          <p:nvPr/>
        </p:nvSpPr>
        <p:spPr bwMode="auto">
          <a:xfrm flipH="1" flipV="1">
            <a:off x="1625071" y="4335077"/>
            <a:ext cx="279400" cy="203200"/>
          </a:xfrm>
          <a:prstGeom prst="line">
            <a:avLst/>
          </a:prstGeom>
          <a:noFill/>
          <a:ln w="28575">
            <a:solidFill>
              <a:srgbClr val="000000"/>
            </a:solidFill>
            <a:round/>
            <a:headEnd/>
            <a:tailEnd type="triangle" w="sm" len="lg"/>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23" name="Line 27"/>
          <p:cNvSpPr>
            <a:spLocks noChangeShapeType="1"/>
          </p:cNvSpPr>
          <p:nvPr/>
        </p:nvSpPr>
        <p:spPr bwMode="auto">
          <a:xfrm>
            <a:off x="2818871" y="3439547"/>
            <a:ext cx="330200" cy="266700"/>
          </a:xfrm>
          <a:prstGeom prst="line">
            <a:avLst/>
          </a:prstGeom>
          <a:noFill/>
          <a:ln w="28575">
            <a:solidFill>
              <a:srgbClr val="000000"/>
            </a:solidFill>
            <a:round/>
            <a:headEnd/>
            <a:tailEnd type="triangle" w="sm" len="lg"/>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15" name="Content Placeholder 3"/>
          <p:cNvSpPr>
            <a:spLocks noGrp="1"/>
          </p:cNvSpPr>
          <p:nvPr>
            <p:ph idx="1"/>
          </p:nvPr>
        </p:nvSpPr>
        <p:spPr>
          <a:xfrm>
            <a:off x="457200" y="1600200"/>
            <a:ext cx="8229600" cy="4925144"/>
          </a:xfrm>
        </p:spPr>
        <p:txBody>
          <a:bodyPr>
            <a:normAutofit/>
          </a:bodyPr>
          <a:lstStyle/>
          <a:p>
            <a:r>
              <a:rPr lang="zh-CN" altLang="en-US" sz="2400" dirty="0"/>
              <a:t>不锈钢与碳钢的</a:t>
            </a:r>
            <a:r>
              <a:rPr lang="el-GR" altLang="en-US" sz="2400" dirty="0"/>
              <a:t>σ</a:t>
            </a:r>
            <a:r>
              <a:rPr lang="en-GB" altLang="en-US" sz="2400" dirty="0"/>
              <a:t>-</a:t>
            </a:r>
            <a:r>
              <a:rPr lang="el-GR" altLang="en-US" sz="2400" dirty="0"/>
              <a:t>ε</a:t>
            </a:r>
            <a:r>
              <a:rPr lang="en-GB" altLang="en-US" sz="2400" dirty="0"/>
              <a:t> </a:t>
            </a:r>
            <a:r>
              <a:rPr lang="zh-CN" altLang="en-US" sz="2400" dirty="0"/>
              <a:t>特性有着根本性的差异。</a:t>
            </a:r>
            <a:endParaRPr lang="en-US" altLang="en-US" sz="2400" dirty="0"/>
          </a:p>
        </p:txBody>
      </p:sp>
      <p:sp>
        <p:nvSpPr>
          <p:cNvPr id="3" name="Gelijkbenige driehoek 2"/>
          <p:cNvSpPr/>
          <p:nvPr/>
        </p:nvSpPr>
        <p:spPr>
          <a:xfrm rot="5400000">
            <a:off x="4864890" y="5772117"/>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6" name="Gelijkbenige driehoek 15"/>
          <p:cNvSpPr/>
          <p:nvPr/>
        </p:nvSpPr>
        <p:spPr>
          <a:xfrm>
            <a:off x="831056" y="2659818"/>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5" name="Tekstvak 4"/>
          <p:cNvSpPr txBox="1"/>
          <p:nvPr/>
        </p:nvSpPr>
        <p:spPr>
          <a:xfrm>
            <a:off x="2512483" y="5880117"/>
            <a:ext cx="94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Arial" panose="020B0604020202020204" pitchFamily="34" charset="0"/>
              </a:rPr>
              <a:t>应变</a:t>
            </a:r>
            <a:r>
              <a:rPr kumimoji="0" lang="el-GR"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SimSun" panose="02010600030101010101" pitchFamily="2" charset="-122"/>
                <a:cs typeface="Arial" panose="020B0604020202020204" pitchFamily="34" charset="0"/>
              </a:rPr>
              <a:t>ε</a:t>
            </a:r>
            <a:endParaRPr kumimoji="0" lang="nl-BE"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18" name="Tekstvak 17"/>
          <p:cNvSpPr txBox="1"/>
          <p:nvPr/>
        </p:nvSpPr>
        <p:spPr>
          <a:xfrm rot="16200000">
            <a:off x="169594" y="4246708"/>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rPr>
              <a:t>应力</a:t>
            </a:r>
            <a:r>
              <a:rPr kumimoji="0" lang="el-GR"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SimSun" panose="02010600030101010101" pitchFamily="2" charset="-122"/>
                <a:cs typeface="+mn-cs"/>
              </a:rPr>
              <a:t>σ</a:t>
            </a:r>
            <a:endParaRPr kumimoji="0" lang="nl-BE"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8" name="文本框 7"/>
          <p:cNvSpPr txBox="1"/>
          <p:nvPr/>
        </p:nvSpPr>
        <p:spPr>
          <a:xfrm>
            <a:off x="2046090" y="4394213"/>
            <a:ext cx="24233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非弹性反应</a:t>
            </a:r>
          </a:p>
        </p:txBody>
      </p:sp>
      <p:sp>
        <p:nvSpPr>
          <p:cNvPr id="9" name="文本框 8"/>
          <p:cNvSpPr txBox="1"/>
          <p:nvPr/>
        </p:nvSpPr>
        <p:spPr>
          <a:xfrm>
            <a:off x="1908040" y="3011409"/>
            <a:ext cx="15474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应变硬化</a:t>
            </a:r>
          </a:p>
        </p:txBody>
      </p:sp>
    </p:spTree>
    <p:extLst>
      <p:ext uri="{BB962C8B-B14F-4D97-AF65-F5344CB8AC3E}">
        <p14:creationId xmlns:p14="http://schemas.microsoft.com/office/powerpoint/2010/main" val="1744565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9388" y="179388"/>
            <a:ext cx="8856662" cy="1169987"/>
          </a:xfrm>
        </p:spPr>
        <p:txBody>
          <a:bodyPr>
            <a:normAutofit/>
          </a:bodyPr>
          <a:lstStyle/>
          <a:p>
            <a:r>
              <a:rPr lang="zh-CN" altLang="en-US" sz="3600" dirty="0"/>
              <a:t>应力</a:t>
            </a:r>
            <a:r>
              <a:rPr lang="en-GB" altLang="en-US" sz="3600" dirty="0"/>
              <a:t>-</a:t>
            </a:r>
            <a:r>
              <a:rPr lang="zh-CN" altLang="en-US" sz="3600" dirty="0"/>
              <a:t>应变特性</a:t>
            </a:r>
            <a:r>
              <a:rPr lang="en-US" altLang="zh-CN" sz="3600" dirty="0"/>
              <a:t>——</a:t>
            </a:r>
            <a:r>
              <a:rPr lang="zh-CN" altLang="en-US" sz="3600" dirty="0"/>
              <a:t>低应变</a:t>
            </a:r>
            <a:endParaRPr lang="en-US" altLang="en-US" sz="36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442" y="1471353"/>
            <a:ext cx="5940679" cy="4580313"/>
          </a:xfrm>
          <a:prstGeom prst="rect">
            <a:avLst/>
          </a:prstGeom>
        </p:spPr>
      </p:pic>
      <p:sp>
        <p:nvSpPr>
          <p:cNvPr id="5" name="Text Box 10"/>
          <p:cNvSpPr txBox="1">
            <a:spLocks noChangeArrowheads="1"/>
          </p:cNvSpPr>
          <p:nvPr/>
        </p:nvSpPr>
        <p:spPr bwMode="auto">
          <a:xfrm>
            <a:off x="5651500" y="3500967"/>
            <a:ext cx="2819400" cy="707886"/>
          </a:xfrm>
          <a:prstGeom prst="rect">
            <a:avLst/>
          </a:prstGeom>
          <a:solidFill>
            <a:srgbClr val="3333CC">
              <a:alpha val="80000"/>
            </a:srgbClr>
          </a:solidFill>
          <a:ln w="38100">
            <a:solidFill>
              <a:schemeClr val="tx1"/>
            </a:solid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应力</a:t>
            </a:r>
            <a:r>
              <a:rPr kumimoji="0" lang="en-GB"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应变反应根据不同类别有所不同。</a:t>
            </a:r>
            <a:endParaRPr kumimoji="0" lang="en-GB"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99684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Grp="1" noChangeArrowheads="1"/>
          </p:cNvSpPr>
          <p:nvPr>
            <p:ph type="title"/>
          </p:nvPr>
        </p:nvSpPr>
        <p:spPr/>
        <p:txBody>
          <a:bodyPr>
            <a:normAutofit/>
          </a:bodyPr>
          <a:lstStyle/>
          <a:p>
            <a:r>
              <a:rPr lang="zh-CN" altLang="en-US" dirty="0"/>
              <a:t>不锈钢的设计强度</a:t>
            </a:r>
            <a:endParaRPr lang="en-GB" altLang="en-US" dirty="0"/>
          </a:p>
        </p:txBody>
      </p:sp>
      <p:sp>
        <p:nvSpPr>
          <p:cNvPr id="6" name="Text Placeholder 5"/>
          <p:cNvSpPr>
            <a:spLocks noGrp="1"/>
          </p:cNvSpPr>
          <p:nvPr>
            <p:ph type="body" sz="half" idx="1"/>
          </p:nvPr>
        </p:nvSpPr>
        <p:spPr>
          <a:xfrm>
            <a:off x="282050" y="3403600"/>
            <a:ext cx="4038600" cy="2438400"/>
          </a:xfrm>
        </p:spPr>
        <p:txBody>
          <a:bodyPr>
            <a:normAutofit lnSpcReduction="10000"/>
          </a:bodyPr>
          <a:lstStyle/>
          <a:p>
            <a:pPr marL="0" indent="0">
              <a:spcBef>
                <a:spcPct val="50000"/>
              </a:spcBef>
              <a:buClrTx/>
              <a:buFontTx/>
              <a:buNone/>
            </a:pPr>
            <a:endParaRPr kumimoji="1" lang="en-GB" altLang="en-US" sz="2800" dirty="0"/>
          </a:p>
          <a:p>
            <a:pPr marL="0" indent="0">
              <a:buNone/>
            </a:pPr>
            <a:r>
              <a:rPr kumimoji="1" lang="zh-CN" altLang="en-US" sz="2000" dirty="0"/>
              <a:t>奥体钢</a:t>
            </a:r>
            <a:r>
              <a:rPr kumimoji="1" lang="en-GB" altLang="en-US" sz="2000" dirty="0"/>
              <a:t>:      </a:t>
            </a:r>
            <a:r>
              <a:rPr kumimoji="1" lang="en-GB" altLang="en-US" sz="2000" i="1" dirty="0" err="1"/>
              <a:t>f</a:t>
            </a:r>
            <a:r>
              <a:rPr kumimoji="1" lang="en-GB" altLang="en-US" sz="2000" baseline="-25000" dirty="0" err="1"/>
              <a:t>y</a:t>
            </a:r>
            <a:r>
              <a:rPr kumimoji="1" lang="en-GB" altLang="en-US" sz="2000" baseline="-25000" dirty="0"/>
              <a:t> </a:t>
            </a:r>
            <a:r>
              <a:rPr kumimoji="1" lang="en-GB" altLang="en-US" sz="2000" dirty="0"/>
              <a:t>= 220-350 </a:t>
            </a:r>
            <a:r>
              <a:rPr kumimoji="1" lang="en-GB" altLang="en-US" sz="2000" dirty="0" err="1"/>
              <a:t>MPa</a:t>
            </a:r>
            <a:endParaRPr kumimoji="1" lang="en-GB" altLang="en-US" sz="2000" baseline="30000" dirty="0"/>
          </a:p>
          <a:p>
            <a:pPr marL="0" indent="0">
              <a:buNone/>
            </a:pPr>
            <a:r>
              <a:rPr kumimoji="1" lang="zh-CN" altLang="en-US" sz="2000" dirty="0"/>
              <a:t>双相钢</a:t>
            </a:r>
            <a:r>
              <a:rPr kumimoji="1" lang="en-GB" altLang="en-US" sz="2000" dirty="0"/>
              <a:t>:      </a:t>
            </a:r>
            <a:r>
              <a:rPr kumimoji="1" lang="en-GB" altLang="en-US" sz="2000" i="1" dirty="0" err="1"/>
              <a:t>f</a:t>
            </a:r>
            <a:r>
              <a:rPr kumimoji="1" lang="en-GB" altLang="en-US" sz="2000" baseline="-25000" dirty="0" err="1"/>
              <a:t>y</a:t>
            </a:r>
            <a:r>
              <a:rPr kumimoji="1" lang="en-GB" altLang="en-US" sz="2000" baseline="-25000" dirty="0"/>
              <a:t> </a:t>
            </a:r>
            <a:r>
              <a:rPr kumimoji="1" lang="en-GB" altLang="en-US" sz="2000" dirty="0"/>
              <a:t>= 400-480 </a:t>
            </a:r>
            <a:r>
              <a:rPr kumimoji="1" lang="en-GB" altLang="en-US" sz="2000" dirty="0" err="1"/>
              <a:t>Mpa</a:t>
            </a:r>
            <a:endParaRPr kumimoji="1" lang="en-GB" altLang="en-US" sz="2000" dirty="0"/>
          </a:p>
          <a:p>
            <a:pPr marL="0" indent="0">
              <a:buNone/>
            </a:pPr>
            <a:r>
              <a:rPr kumimoji="1" lang="zh-CN" altLang="en-US" sz="2000" b="1" dirty="0"/>
              <a:t>铁素体钢</a:t>
            </a:r>
            <a:r>
              <a:rPr kumimoji="1" lang="en-GB" altLang="en-US" sz="2000" b="1" dirty="0"/>
              <a:t>: </a:t>
            </a:r>
            <a:r>
              <a:rPr kumimoji="1" lang="en-GB" altLang="en-US" sz="2000" dirty="0"/>
              <a:t> </a:t>
            </a:r>
            <a:r>
              <a:rPr kumimoji="1" lang="en-GB" altLang="en-US" sz="2000" i="1" dirty="0" err="1"/>
              <a:t>f</a:t>
            </a:r>
            <a:r>
              <a:rPr kumimoji="1" lang="en-GB" altLang="en-US" sz="2000" baseline="-25000" dirty="0" err="1"/>
              <a:t>y</a:t>
            </a:r>
            <a:r>
              <a:rPr kumimoji="1" lang="en-GB" altLang="en-US" sz="2000" baseline="-25000" dirty="0"/>
              <a:t> </a:t>
            </a:r>
            <a:r>
              <a:rPr kumimoji="1" lang="en-GB" altLang="en-US" sz="2000" dirty="0"/>
              <a:t>= 210-280 MPa	</a:t>
            </a:r>
          </a:p>
          <a:p>
            <a:pPr marL="0" indent="0">
              <a:buNone/>
            </a:pPr>
            <a:endParaRPr lang="en-GB" altLang="en-US" sz="2000" dirty="0"/>
          </a:p>
          <a:p>
            <a:pPr marL="0" indent="0">
              <a:buNone/>
            </a:pPr>
            <a:r>
              <a:rPr lang="zh-CN" altLang="en-US" sz="2000" b="1" dirty="0"/>
              <a:t>杨氏模量：</a:t>
            </a:r>
            <a:r>
              <a:rPr lang="en-GB" altLang="en-US" sz="2000" dirty="0"/>
              <a:t>E=200,000 to 220,000 </a:t>
            </a:r>
            <a:r>
              <a:rPr lang="en-GB" altLang="en-US" sz="2000" dirty="0" err="1"/>
              <a:t>MPa</a:t>
            </a:r>
            <a:endParaRPr lang="en-GB" altLang="en-US" sz="2000" baseline="30000" dirty="0"/>
          </a:p>
        </p:txBody>
      </p:sp>
      <p:sp>
        <p:nvSpPr>
          <p:cNvPr id="8" name="Rectangle 9"/>
          <p:cNvSpPr>
            <a:spLocks noChangeArrowheads="1"/>
          </p:cNvSpPr>
          <p:nvPr/>
        </p:nvSpPr>
        <p:spPr bwMode="auto">
          <a:xfrm>
            <a:off x="423334" y="2326745"/>
            <a:ext cx="2936876" cy="707886"/>
          </a:xfrm>
          <a:prstGeom prst="rect">
            <a:avLst/>
          </a:prstGeom>
          <a:solidFill>
            <a:schemeClr val="accent6">
              <a:lumMod val="60000"/>
              <a:lumOff val="40000"/>
            </a:schemeClr>
          </a:solidFill>
          <a:ln w="38100">
            <a:solidFill>
              <a:schemeClr val="tx1"/>
            </a:solid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EN 10088-4</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和</a:t>
            </a:r>
            <a:r>
              <a:rPr kumimoji="0" lang="fr-FR"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-5</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的最低保证强度为</a:t>
            </a:r>
            <a:r>
              <a:rPr kumimoji="0" lang="fr-FR" altLang="zh-CN"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0.2%</a:t>
            </a:r>
            <a:endParaRPr kumimoji="0" lang="fr-FR"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endParaRPr>
          </a:p>
        </p:txBody>
      </p:sp>
      <p:graphicFrame>
        <p:nvGraphicFramePr>
          <p:cNvPr id="9" name="Grafiek 8"/>
          <p:cNvGraphicFramePr>
            <a:graphicFrameLocks noGrp="1"/>
          </p:cNvGraphicFramePr>
          <p:nvPr/>
        </p:nvGraphicFramePr>
        <p:xfrm>
          <a:off x="4616700" y="2457958"/>
          <a:ext cx="4254527" cy="333271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vak 15"/>
          <p:cNvSpPr txBox="1"/>
          <p:nvPr/>
        </p:nvSpPr>
        <p:spPr>
          <a:xfrm>
            <a:off x="6382026" y="5704943"/>
            <a:ext cx="94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Arial" panose="020B0604020202020204" pitchFamily="34" charset="0"/>
              </a:rPr>
              <a:t>应变</a:t>
            </a:r>
            <a:r>
              <a:rPr kumimoji="0" lang="el-GR"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SimSun" panose="02010600030101010101" pitchFamily="2" charset="-122"/>
                <a:cs typeface="Arial" panose="020B0604020202020204" pitchFamily="34" charset="0"/>
              </a:rPr>
              <a:t>ε</a:t>
            </a:r>
            <a:endParaRPr kumimoji="0" lang="nl-BE"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17" name="Tekstvak 16"/>
          <p:cNvSpPr txBox="1"/>
          <p:nvPr/>
        </p:nvSpPr>
        <p:spPr>
          <a:xfrm rot="16200000">
            <a:off x="4039137" y="4557320"/>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rPr>
              <a:t>应力</a:t>
            </a:r>
            <a:r>
              <a:rPr kumimoji="0" lang="el-GR"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SimSun" panose="02010600030101010101" pitchFamily="2" charset="-122"/>
                <a:cs typeface="+mn-cs"/>
              </a:rPr>
              <a:t>σ</a:t>
            </a:r>
            <a:endParaRPr kumimoji="0" lang="nl-BE" sz="1800" b="0"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18" name="Gelijkbenige driehoek 17"/>
          <p:cNvSpPr/>
          <p:nvPr/>
        </p:nvSpPr>
        <p:spPr>
          <a:xfrm rot="5400000">
            <a:off x="8734433" y="5596943"/>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9" name="Gelijkbenige driehoek 18"/>
          <p:cNvSpPr/>
          <p:nvPr/>
        </p:nvSpPr>
        <p:spPr>
          <a:xfrm>
            <a:off x="4700599" y="2484644"/>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20" name="Tekstvak 19"/>
          <p:cNvSpPr txBox="1"/>
          <p:nvPr/>
        </p:nvSpPr>
        <p:spPr>
          <a:xfrm>
            <a:off x="4267297" y="3507650"/>
            <a:ext cx="5635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σ</a:t>
            </a:r>
            <a:r>
              <a:rPr kumimoji="0" lang="nl-BE" sz="1800" b="0"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y</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nvGrpSpPr>
          <p:cNvPr id="23" name="Groep 22"/>
          <p:cNvGrpSpPr/>
          <p:nvPr/>
        </p:nvGrpSpPr>
        <p:grpSpPr>
          <a:xfrm>
            <a:off x="4765729" y="3712602"/>
            <a:ext cx="1562747" cy="1927721"/>
            <a:chOff x="4748617" y="3853492"/>
            <a:chExt cx="1152121" cy="1787603"/>
          </a:xfrm>
        </p:grpSpPr>
        <p:cxnSp>
          <p:nvCxnSpPr>
            <p:cNvPr id="4" name="Rechte verbindingslijn 3"/>
            <p:cNvCxnSpPr/>
            <p:nvPr/>
          </p:nvCxnSpPr>
          <p:spPr>
            <a:xfrm flipV="1">
              <a:off x="4748617" y="3853492"/>
              <a:ext cx="11361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5458497" y="3853492"/>
              <a:ext cx="442241" cy="178760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6" name="Tekstvak 25"/>
          <p:cNvSpPr txBox="1"/>
          <p:nvPr/>
        </p:nvSpPr>
        <p:spPr>
          <a:xfrm>
            <a:off x="5372106" y="5654412"/>
            <a:ext cx="724022"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0,2 %</a:t>
            </a:r>
            <a:endPar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55611202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zh-CN" altLang="en-US" dirty="0"/>
              <a:t>不锈钢的设计强度</a:t>
            </a:r>
            <a:endParaRPr lang="fr-FR" dirty="0"/>
          </a:p>
        </p:txBody>
      </p:sp>
      <p:graphicFrame>
        <p:nvGraphicFramePr>
          <p:cNvPr id="4" name="Tabel 7"/>
          <p:cNvGraphicFramePr>
            <a:graphicFrameLocks noGrp="1"/>
          </p:cNvGraphicFramePr>
          <p:nvPr/>
        </p:nvGraphicFramePr>
        <p:xfrm>
          <a:off x="440266" y="2480734"/>
          <a:ext cx="8009465" cy="3569208"/>
        </p:xfrm>
        <a:graphic>
          <a:graphicData uri="http://schemas.openxmlformats.org/drawingml/2006/table">
            <a:tbl>
              <a:tblPr firstRow="1" bandRow="1">
                <a:tableStyleId>{5C22544A-7EE6-4342-B048-85BDC9FD1C3A}</a:tableStyleId>
              </a:tblPr>
              <a:tblGrid>
                <a:gridCol w="1315250">
                  <a:extLst>
                    <a:ext uri="{9D8B030D-6E8A-4147-A177-3AD203B41FA5}">
                      <a16:colId xmlns:a16="http://schemas.microsoft.com/office/drawing/2014/main" val="20000"/>
                    </a:ext>
                  </a:extLst>
                </a:gridCol>
                <a:gridCol w="1338843">
                  <a:extLst>
                    <a:ext uri="{9D8B030D-6E8A-4147-A177-3AD203B41FA5}">
                      <a16:colId xmlns:a16="http://schemas.microsoft.com/office/drawing/2014/main" val="20001"/>
                    </a:ext>
                  </a:extLst>
                </a:gridCol>
                <a:gridCol w="1338843">
                  <a:extLst>
                    <a:ext uri="{9D8B030D-6E8A-4147-A177-3AD203B41FA5}">
                      <a16:colId xmlns:a16="http://schemas.microsoft.com/office/drawing/2014/main" val="20002"/>
                    </a:ext>
                  </a:extLst>
                </a:gridCol>
                <a:gridCol w="1338843">
                  <a:extLst>
                    <a:ext uri="{9D8B030D-6E8A-4147-A177-3AD203B41FA5}">
                      <a16:colId xmlns:a16="http://schemas.microsoft.com/office/drawing/2014/main" val="20003"/>
                    </a:ext>
                  </a:extLst>
                </a:gridCol>
                <a:gridCol w="1338843">
                  <a:extLst>
                    <a:ext uri="{9D8B030D-6E8A-4147-A177-3AD203B41FA5}">
                      <a16:colId xmlns:a16="http://schemas.microsoft.com/office/drawing/2014/main" val="20004"/>
                    </a:ext>
                  </a:extLst>
                </a:gridCol>
                <a:gridCol w="1338843">
                  <a:extLst>
                    <a:ext uri="{9D8B030D-6E8A-4147-A177-3AD203B41FA5}">
                      <a16:colId xmlns:a16="http://schemas.microsoft.com/office/drawing/2014/main" val="20005"/>
                    </a:ext>
                  </a:extLst>
                </a:gridCol>
              </a:tblGrid>
              <a:tr h="370840">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等级</a:t>
                      </a:r>
                      <a:endPar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类别</a:t>
                      </a:r>
                      <a:endPar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屈服强度</a:t>
                      </a:r>
                      <a:endPar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(N/mm</a:t>
                      </a:r>
                      <a:r>
                        <a:rPr kumimoji="0" lang="en-GB" sz="1800" b="0" i="0" u="none" strike="noStrike" cap="none" normalizeH="0" baseline="30000" dirty="0">
                          <a:ln>
                            <a:noFill/>
                          </a:ln>
                          <a:solidFill>
                            <a:schemeClr val="bg1"/>
                          </a:solidFill>
                          <a:effectLst/>
                          <a:latin typeface="SimSun" panose="02010600030101010101" pitchFamily="2" charset="-122"/>
                          <a:ea typeface="SimSun" panose="02010600030101010101" pitchFamily="2" charset="-122"/>
                          <a:cs typeface="Calibri"/>
                        </a:rPr>
                        <a:t>2</a:t>
                      </a:r>
                      <a:r>
                        <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0.2% </a:t>
                      </a:r>
                      <a:r>
                        <a:rPr kumimoji="0" lang="zh-CN" altLang="en-US"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保证强度</a:t>
                      </a:r>
                      <a:endPar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极限强度</a:t>
                      </a:r>
                      <a:endPar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(N/mm</a:t>
                      </a:r>
                      <a:r>
                        <a:rPr kumimoji="0" lang="en-GB" sz="1800" b="0" i="0" u="none" strike="noStrike" cap="none" normalizeH="0" baseline="30000" dirty="0">
                          <a:ln>
                            <a:noFill/>
                          </a:ln>
                          <a:solidFill>
                            <a:schemeClr val="bg1"/>
                          </a:solidFill>
                          <a:effectLst/>
                          <a:latin typeface="SimSun" panose="02010600030101010101" pitchFamily="2" charset="-122"/>
                          <a:ea typeface="SimSun" panose="02010600030101010101" pitchFamily="2" charset="-122"/>
                          <a:cs typeface="Calibri"/>
                        </a:rPr>
                        <a:t>2</a:t>
                      </a:r>
                      <a:r>
                        <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a:t>
                      </a:r>
                    </a:p>
                  </a:txBody>
                  <a:tcPr anchor="ctr" horzOverflow="overflow">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杨氏模量</a:t>
                      </a:r>
                      <a:endPar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(N/mm</a:t>
                      </a:r>
                      <a:r>
                        <a:rPr kumimoji="0" lang="en-GB" sz="1800" b="0" i="0" u="none" strike="noStrike" cap="none" normalizeH="0" baseline="30000" dirty="0">
                          <a:ln>
                            <a:noFill/>
                          </a:ln>
                          <a:solidFill>
                            <a:schemeClr val="bg1"/>
                          </a:solidFill>
                          <a:effectLst/>
                          <a:latin typeface="SimSun" panose="02010600030101010101" pitchFamily="2" charset="-122"/>
                          <a:ea typeface="SimSun" panose="02010600030101010101" pitchFamily="2" charset="-122"/>
                          <a:cs typeface="Calibri"/>
                        </a:rPr>
                        <a:t>2</a:t>
                      </a:r>
                      <a:r>
                        <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a:t>
                      </a:r>
                    </a:p>
                  </a:txBody>
                  <a:tcPr anchor="ctr" horzOverflow="overflow">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断裂应变</a:t>
                      </a:r>
                      <a:r>
                        <a:rPr kumimoji="0" lang="en-US" altLang="zh-CN"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 </a:t>
                      </a:r>
                      <a:r>
                        <a:rPr kumimoji="0" lang="en-GB" sz="1800" b="0" i="0" u="none" strike="noStrike" cap="none" normalizeH="0" baseline="0" dirty="0">
                          <a:ln>
                            <a:noFill/>
                          </a:ln>
                          <a:solidFill>
                            <a:schemeClr val="bg1"/>
                          </a:solidFill>
                          <a:effectLst/>
                          <a:latin typeface="SimSun" panose="02010600030101010101" pitchFamily="2" charset="-122"/>
                          <a:ea typeface="SimSun" panose="02010600030101010101" pitchFamily="2" charset="-122"/>
                          <a:cs typeface="Calibri"/>
                        </a:rPr>
                        <a:t>(%)</a:t>
                      </a:r>
                      <a:endParaRPr kumimoji="0" lang="en-GB" sz="1800" b="0" i="0" u="none" strike="noStrike" cap="none" normalizeH="0" baseline="-25000" dirty="0">
                        <a:ln>
                          <a:noFill/>
                        </a:ln>
                        <a:solidFill>
                          <a:schemeClr val="bg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rgbClr val="FFFFFF"/>
                          </a:solidFill>
                          <a:effectLst/>
                          <a:latin typeface="SimSun" panose="02010600030101010101" pitchFamily="2" charset="-122"/>
                          <a:ea typeface="SimSun" panose="02010600030101010101" pitchFamily="2" charset="-122"/>
                          <a:cs typeface="Calibri"/>
                        </a:rPr>
                        <a:t>1.4301 (304)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奥体钢</a:t>
                      </a:r>
                      <a:endPar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210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520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200000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45</a:t>
                      </a:r>
                    </a:p>
                  </a:txBody>
                  <a:tcPr anchor="ctr" horzOverflow="overflow">
                    <a:lnL w="38100" cap="flat" cmpd="sng" algn="ctr">
                      <a:solidFill>
                        <a:schemeClr val="bg1"/>
                      </a:solidFill>
                      <a:prstDash val="solid"/>
                      <a:round/>
                      <a:headEnd type="none" w="med" len="med"/>
                      <a:tailEnd type="none" w="med" len="med"/>
                    </a:lnL>
                    <a:solidFill>
                      <a:srgbClr val="E7EEF2"/>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rgbClr val="FFFFFF"/>
                          </a:solidFill>
                          <a:effectLst/>
                          <a:latin typeface="SimSun" panose="02010600030101010101" pitchFamily="2" charset="-122"/>
                          <a:ea typeface="SimSun" panose="02010600030101010101" pitchFamily="2" charset="-122"/>
                          <a:cs typeface="Calibri"/>
                        </a:rPr>
                        <a:t>1.4401 (316)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奥体钢</a:t>
                      </a:r>
                      <a:endPar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220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Calibri"/>
                        </a:rPr>
                        <a:t>520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SimSun" panose="02010600030101010101" pitchFamily="2" charset="-122"/>
                          <a:ea typeface="SimSun" panose="02010600030101010101" pitchFamily="2" charset="-122"/>
                          <a:cs typeface="Calibri"/>
                        </a:rPr>
                        <a:t>200000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40</a:t>
                      </a:r>
                    </a:p>
                  </a:txBody>
                  <a:tcPr anchor="ctr" horzOverflow="overflow">
                    <a:lnL w="38100" cap="flat" cmpd="sng" algn="ctr">
                      <a:solidFill>
                        <a:schemeClr val="bg1"/>
                      </a:solidFill>
                      <a:prstDash val="solid"/>
                      <a:round/>
                      <a:headEnd type="none" w="med" len="med"/>
                      <a:tailEnd type="none" w="med" len="med"/>
                    </a:lnL>
                    <a:solidFill>
                      <a:srgbClr val="E7EEF2"/>
                    </a:solidFill>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rgbClr val="FFFFFF"/>
                          </a:solidFill>
                          <a:effectLst/>
                          <a:latin typeface="SimSun" panose="02010600030101010101" pitchFamily="2" charset="-122"/>
                          <a:ea typeface="SimSun" panose="02010600030101010101" pitchFamily="2" charset="-122"/>
                          <a:cs typeface="Calibri"/>
                        </a:rPr>
                        <a:t>1.4062</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双相钢</a:t>
                      </a:r>
                      <a:endPar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450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650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200000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rgbClr val="FFFFFF"/>
                          </a:solidFill>
                          <a:effectLst/>
                          <a:latin typeface="SimSun" panose="02010600030101010101" pitchFamily="2" charset="-122"/>
                          <a:ea typeface="SimSun" panose="02010600030101010101" pitchFamily="2" charset="-122"/>
                          <a:cs typeface="Calibri"/>
                        </a:rPr>
                        <a:t>1.4462</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双相钢</a:t>
                      </a:r>
                      <a:endPar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460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640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200000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rgbClr val="FFFFFF"/>
                          </a:solidFill>
                          <a:effectLst/>
                          <a:latin typeface="SimSun" panose="02010600030101010101" pitchFamily="2" charset="-122"/>
                          <a:ea typeface="SimSun" panose="02010600030101010101" pitchFamily="2" charset="-122"/>
                          <a:cs typeface="Calibri"/>
                        </a:rPr>
                        <a:t>1.4003</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铁素体</a:t>
                      </a:r>
                      <a:endPar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250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450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rPr>
                        <a:t>220000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Calibri"/>
                      </a:endParaRPr>
                    </a:p>
                  </a:txBody>
                  <a:tcPr anchor="ctr" horzOverflow="overflow">
                    <a:lnL w="381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5"/>
                  </a:ext>
                </a:extLst>
              </a:tr>
            </a:tbl>
          </a:graphicData>
        </a:graphic>
      </p:graphicFrame>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111973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zh-CN" altLang="en-US" dirty="0"/>
              <a:t>应变硬化</a:t>
            </a:r>
            <a:br>
              <a:rPr lang="en-GB" altLang="en-US" dirty="0"/>
            </a:br>
            <a:r>
              <a:rPr lang="zh-CN" altLang="en-US" dirty="0"/>
              <a:t>（加工硬化或冷加工）</a:t>
            </a:r>
            <a:endParaRPr lang="en-GB" altLang="en-US" dirty="0"/>
          </a:p>
        </p:txBody>
      </p:sp>
      <p:sp>
        <p:nvSpPr>
          <p:cNvPr id="12291" name="Content Placeholder 3"/>
          <p:cNvSpPr>
            <a:spLocks noGrp="1"/>
          </p:cNvSpPr>
          <p:nvPr>
            <p:ph idx="1"/>
          </p:nvPr>
        </p:nvSpPr>
        <p:spPr/>
        <p:txBody>
          <a:bodyPr>
            <a:normAutofit/>
          </a:bodyPr>
          <a:lstStyle/>
          <a:p>
            <a:r>
              <a:rPr lang="zh-CN" altLang="en-US" sz="2800" dirty="0"/>
              <a:t>通过塑性变形增加强度</a:t>
            </a:r>
            <a:endParaRPr lang="en-GB" altLang="en-US" sz="2800" dirty="0"/>
          </a:p>
          <a:p>
            <a:endParaRPr lang="en-GB" altLang="en-US" sz="2800" dirty="0"/>
          </a:p>
          <a:p>
            <a:r>
              <a:rPr lang="zh-CN" altLang="en-US" sz="2800" dirty="0"/>
              <a:t>钢厂钢铁生产操作中，或者在制造工艺中冷成形产生的应变硬化</a:t>
            </a:r>
            <a:endParaRPr lang="en-GB" altLang="en-US" sz="28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2292" name="TextBox 6"/>
          <p:cNvSpPr txBox="1">
            <a:spLocks noChangeArrowheads="1"/>
          </p:cNvSpPr>
          <p:nvPr/>
        </p:nvSpPr>
        <p:spPr bwMode="auto">
          <a:xfrm>
            <a:off x="755650" y="4292600"/>
            <a:ext cx="7488238" cy="954107"/>
          </a:xfrm>
          <a:prstGeom prst="rect">
            <a:avLst/>
          </a:prstGeom>
          <a:ln w="2540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Calibri"/>
              </a:rPr>
              <a:t>在生产矩形空心型材的过程中，交叉处冷弯角</a:t>
            </a:r>
            <a:r>
              <a:rPr kumimoji="0" lang="en-US" altLang="zh-CN" sz="280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Calibri"/>
              </a:rPr>
              <a:t>0.2%</a:t>
            </a:r>
            <a:r>
              <a:rPr kumimoji="0" lang="zh-CN" altLang="en-US" sz="280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Calibri"/>
              </a:rPr>
              <a:t>的保证强度会提高</a:t>
            </a:r>
            <a:r>
              <a:rPr kumimoji="0" lang="en-GB" altLang="en-US" sz="280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Calibri"/>
              </a:rPr>
              <a:t>50%</a:t>
            </a:r>
            <a:r>
              <a:rPr kumimoji="0" lang="zh-CN" altLang="en-US" sz="280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Calibri"/>
              </a:rPr>
              <a:t>左右！</a:t>
            </a:r>
            <a:endParaRPr kumimoji="0" lang="en-GB" altLang="en-US" sz="280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Calibri"/>
            </a:endParaRPr>
          </a:p>
        </p:txBody>
      </p:sp>
    </p:spTree>
    <p:extLst>
      <p:ext uri="{BB962C8B-B14F-4D97-AF65-F5344CB8AC3E}">
        <p14:creationId xmlns:p14="http://schemas.microsoft.com/office/powerpoint/2010/main" val="3819259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zh-CN" altLang="en-US" dirty="0"/>
              <a:t>应变硬化</a:t>
            </a:r>
            <a:br>
              <a:rPr lang="en-GB" altLang="en-US" dirty="0"/>
            </a:br>
            <a:r>
              <a:rPr lang="zh-CN" altLang="en-US" dirty="0"/>
              <a:t>（加工硬化或冷加工）</a:t>
            </a:r>
            <a:endParaRPr lang="en-GB" dirty="0"/>
          </a:p>
        </p:txBody>
      </p:sp>
      <p:sp>
        <p:nvSpPr>
          <p:cNvPr id="56" name="Rectangle 55"/>
          <p:cNvSpPr/>
          <p:nvPr/>
        </p:nvSpPr>
        <p:spPr>
          <a:xfrm>
            <a:off x="768037" y="1669534"/>
            <a:ext cx="5019323" cy="523220"/>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a:pPr>
            <a:r>
              <a:rPr kumimoji="0" lang="en-GB" altLang="en-US" sz="2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r>
              <a:rPr kumimoji="0" lang="zh-CN" altLang="en-US" sz="2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在成型过程中强度得以加强</a:t>
            </a:r>
            <a:endParaRPr kumimoji="0" lang="en-GB" altLang="en-US" sz="2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57" name="Slide Number Placeholder 1"/>
          <p:cNvSpPr txBox="1">
            <a:spLocks/>
          </p:cNvSpPr>
          <p:nvPr/>
        </p:nvSpPr>
        <p:spPr>
          <a:xfrm>
            <a:off x="8820472" y="6638448"/>
            <a:ext cx="3960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grpSp>
        <p:nvGrpSpPr>
          <p:cNvPr id="10" name="Group 9"/>
          <p:cNvGrpSpPr/>
          <p:nvPr/>
        </p:nvGrpSpPr>
        <p:grpSpPr>
          <a:xfrm>
            <a:off x="829065" y="2323432"/>
            <a:ext cx="7289800" cy="4254500"/>
            <a:chOff x="829065" y="2323432"/>
            <a:chExt cx="7289800" cy="4254500"/>
          </a:xfrm>
        </p:grpSpPr>
        <p:grpSp>
          <p:nvGrpSpPr>
            <p:cNvPr id="2" name="Group 4"/>
            <p:cNvGrpSpPr>
              <a:grpSpLocks/>
            </p:cNvGrpSpPr>
            <p:nvPr/>
          </p:nvGrpSpPr>
          <p:grpSpPr bwMode="auto">
            <a:xfrm>
              <a:off x="829065" y="2323432"/>
              <a:ext cx="7289800" cy="4254500"/>
              <a:chOff x="992" y="1328"/>
              <a:chExt cx="4592" cy="2680"/>
            </a:xfrm>
          </p:grpSpPr>
          <p:sp>
            <p:nvSpPr>
              <p:cNvPr id="911365" name="Rectangle 5"/>
              <p:cNvSpPr>
                <a:spLocks noChangeArrowheads="1"/>
              </p:cNvSpPr>
              <p:nvPr/>
            </p:nvSpPr>
            <p:spPr bwMode="auto">
              <a:xfrm>
                <a:off x="992" y="1328"/>
                <a:ext cx="4592" cy="2680"/>
              </a:xfrm>
              <a:prstGeom prst="rect">
                <a:avLst/>
              </a:prstGeom>
              <a:noFill/>
              <a:ln w="38100">
                <a:solidFill>
                  <a:schemeClr val="accent1"/>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nvGrpSpPr>
              <p:cNvPr id="3" name="Group 6"/>
              <p:cNvGrpSpPr>
                <a:grpSpLocks/>
              </p:cNvGrpSpPr>
              <p:nvPr/>
            </p:nvGrpSpPr>
            <p:grpSpPr bwMode="auto">
              <a:xfrm>
                <a:off x="1014" y="1536"/>
                <a:ext cx="2664" cy="2376"/>
                <a:chOff x="1824" y="480"/>
                <a:chExt cx="2016" cy="1872"/>
              </a:xfrm>
            </p:grpSpPr>
            <p:pic>
              <p:nvPicPr>
                <p:cNvPr id="115743" name="Picture 7" descr="ed"/>
                <p:cNvPicPr>
                  <a:picLocks noChangeAspect="1" noChangeArrowheads="1"/>
                </p:cNvPicPr>
                <p:nvPr/>
              </p:nvPicPr>
              <p:blipFill>
                <a:blip r:embed="rId3" cstate="email">
                  <a:lum bright="24000" contrast="30000"/>
                  <a:extLst>
                    <a:ext uri="{28A0092B-C50C-407E-A947-70E740481C1C}">
                      <a14:useLocalDpi xmlns:a14="http://schemas.microsoft.com/office/drawing/2010/main"/>
                    </a:ext>
                  </a:extLst>
                </a:blip>
                <a:srcRect/>
                <a:stretch>
                  <a:fillRect/>
                </a:stretch>
              </p:blipFill>
              <p:spPr bwMode="auto">
                <a:xfrm>
                  <a:off x="2478" y="1728"/>
                  <a:ext cx="681" cy="624"/>
                </a:xfrm>
                <a:prstGeom prst="rect">
                  <a:avLst/>
                </a:prstGeom>
                <a:solidFill>
                  <a:schemeClr val="tx1"/>
                </a:solidFill>
                <a:ln w="9525">
                  <a:noFill/>
                  <a:miter lim="800000"/>
                  <a:headEnd/>
                  <a:tailEnd/>
                </a:ln>
              </p:spPr>
            </p:pic>
            <p:pic>
              <p:nvPicPr>
                <p:cNvPr id="115744" name="Picture 8" descr="ed1"/>
                <p:cNvPicPr>
                  <a:picLocks noChangeAspect="1" noChangeArrowheads="1"/>
                </p:cNvPicPr>
                <p:nvPr/>
              </p:nvPicPr>
              <p:blipFill>
                <a:blip r:embed="rId4" cstate="email">
                  <a:lum bright="18000" contrast="30000"/>
                  <a:extLst>
                    <a:ext uri="{28A0092B-C50C-407E-A947-70E740481C1C}">
                      <a14:useLocalDpi xmlns:a14="http://schemas.microsoft.com/office/drawing/2010/main"/>
                    </a:ext>
                  </a:extLst>
                </a:blip>
                <a:srcRect/>
                <a:stretch>
                  <a:fillRect/>
                </a:stretch>
              </p:blipFill>
              <p:spPr bwMode="auto">
                <a:xfrm>
                  <a:off x="1824" y="1159"/>
                  <a:ext cx="681" cy="632"/>
                </a:xfrm>
                <a:prstGeom prst="rect">
                  <a:avLst/>
                </a:prstGeom>
                <a:noFill/>
                <a:ln w="9525">
                  <a:noFill/>
                  <a:miter lim="800000"/>
                  <a:headEnd/>
                  <a:tailEnd/>
                </a:ln>
              </p:spPr>
            </p:pic>
            <p:pic>
              <p:nvPicPr>
                <p:cNvPr id="115745" name="Picture 9" descr="ed2"/>
                <p:cNvPicPr>
                  <a:picLocks noChangeAspect="1" noChangeArrowheads="1"/>
                </p:cNvPicPr>
                <p:nvPr/>
              </p:nvPicPr>
              <p:blipFill>
                <a:blip r:embed="rId5" cstate="email">
                  <a:lum bright="18000" contrast="12000"/>
                  <a:extLst>
                    <a:ext uri="{28A0092B-C50C-407E-A947-70E740481C1C}">
                      <a14:useLocalDpi xmlns:a14="http://schemas.microsoft.com/office/drawing/2010/main"/>
                    </a:ext>
                  </a:extLst>
                </a:blip>
                <a:srcRect/>
                <a:stretch>
                  <a:fillRect/>
                </a:stretch>
              </p:blipFill>
              <p:spPr bwMode="auto">
                <a:xfrm>
                  <a:off x="2478" y="480"/>
                  <a:ext cx="734" cy="709"/>
                </a:xfrm>
                <a:prstGeom prst="rect">
                  <a:avLst/>
                </a:prstGeom>
                <a:noFill/>
                <a:ln w="9525">
                  <a:noFill/>
                  <a:miter lim="800000"/>
                  <a:headEnd/>
                  <a:tailEnd/>
                </a:ln>
              </p:spPr>
            </p:pic>
            <p:pic>
              <p:nvPicPr>
                <p:cNvPr id="115746" name="Picture 10" descr="ed3"/>
                <p:cNvPicPr>
                  <a:picLocks noChangeAspect="1" noChangeArrowheads="1"/>
                </p:cNvPicPr>
                <p:nvPr/>
              </p:nvPicPr>
              <p:blipFill>
                <a:blip r:embed="rId6" cstate="email">
                  <a:lum bright="18000" contrast="18000"/>
                  <a:extLst>
                    <a:ext uri="{28A0092B-C50C-407E-A947-70E740481C1C}">
                      <a14:useLocalDpi xmlns:a14="http://schemas.microsoft.com/office/drawing/2010/main"/>
                    </a:ext>
                  </a:extLst>
                </a:blip>
                <a:srcRect/>
                <a:stretch>
                  <a:fillRect/>
                </a:stretch>
              </p:blipFill>
              <p:spPr bwMode="auto">
                <a:xfrm>
                  <a:off x="3159" y="1159"/>
                  <a:ext cx="681" cy="678"/>
                </a:xfrm>
                <a:prstGeom prst="rect">
                  <a:avLst/>
                </a:prstGeom>
                <a:noFill/>
                <a:ln w="9525">
                  <a:noFill/>
                  <a:miter lim="800000"/>
                  <a:headEnd/>
                  <a:tailEnd/>
                </a:ln>
              </p:spPr>
            </p:pic>
            <p:sp>
              <p:nvSpPr>
                <p:cNvPr id="115747" name="Text Box 11"/>
                <p:cNvSpPr txBox="1">
                  <a:spLocks noChangeArrowheads="1"/>
                </p:cNvSpPr>
                <p:nvPr/>
              </p:nvSpPr>
              <p:spPr bwMode="auto">
                <a:xfrm>
                  <a:off x="2663" y="1536"/>
                  <a:ext cx="361" cy="137"/>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a:ln>
                        <a:noFill/>
                      </a:ln>
                      <a:solidFill>
                        <a:srgbClr val="333399"/>
                      </a:solidFill>
                      <a:effectLst/>
                      <a:uLnTx/>
                      <a:uFillTx/>
                      <a:latin typeface="SimSun" panose="02010600030101010101" pitchFamily="2" charset="-122"/>
                      <a:ea typeface="SimSun" panose="02010600030101010101" pitchFamily="2" charset="-122"/>
                      <a:cs typeface="+mn-cs"/>
                    </a:rPr>
                    <a:t>weld</a:t>
                  </a:r>
                </a:p>
              </p:txBody>
            </p:sp>
            <p:sp>
              <p:nvSpPr>
                <p:cNvPr id="911372" name="Line 12"/>
                <p:cNvSpPr>
                  <a:spLocks noChangeShapeType="1"/>
                </p:cNvSpPr>
                <p:nvPr/>
              </p:nvSpPr>
              <p:spPr bwMode="auto">
                <a:xfrm>
                  <a:off x="2819" y="1713"/>
                  <a:ext cx="0" cy="13"/>
                </a:xfrm>
                <a:prstGeom prst="line">
                  <a:avLst/>
                </a:prstGeom>
                <a:noFill/>
                <a:ln w="9525">
                  <a:solidFill>
                    <a:srgbClr val="333399"/>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73" name="Line 13"/>
                <p:cNvSpPr>
                  <a:spLocks noChangeShapeType="1"/>
                </p:cNvSpPr>
                <p:nvPr/>
              </p:nvSpPr>
              <p:spPr bwMode="auto">
                <a:xfrm>
                  <a:off x="2845" y="1713"/>
                  <a:ext cx="0" cy="13"/>
                </a:xfrm>
                <a:prstGeom prst="line">
                  <a:avLst/>
                </a:prstGeom>
                <a:noFill/>
                <a:ln w="9525">
                  <a:solidFill>
                    <a:srgbClr val="333399"/>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74" name="Line 14"/>
                <p:cNvSpPr>
                  <a:spLocks noChangeShapeType="1"/>
                </p:cNvSpPr>
                <p:nvPr/>
              </p:nvSpPr>
              <p:spPr bwMode="auto">
                <a:xfrm flipV="1">
                  <a:off x="2628" y="1212"/>
                  <a:ext cx="419"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75" name="Line 15"/>
                <p:cNvSpPr>
                  <a:spLocks noChangeShapeType="1"/>
                </p:cNvSpPr>
                <p:nvPr/>
              </p:nvSpPr>
              <p:spPr bwMode="auto">
                <a:xfrm>
                  <a:off x="2615" y="1728"/>
                  <a:ext cx="432" cy="0"/>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76" name="Line 16"/>
                <p:cNvSpPr>
                  <a:spLocks noChangeShapeType="1"/>
                </p:cNvSpPr>
                <p:nvPr/>
              </p:nvSpPr>
              <p:spPr bwMode="auto">
                <a:xfrm rot="-5400000">
                  <a:off x="2856" y="1469"/>
                  <a:ext cx="448"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77" name="Line 17"/>
                <p:cNvSpPr>
                  <a:spLocks noChangeShapeType="1"/>
                </p:cNvSpPr>
                <p:nvPr/>
              </p:nvSpPr>
              <p:spPr bwMode="auto">
                <a:xfrm>
                  <a:off x="2628" y="1226"/>
                  <a:ext cx="419" cy="0"/>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nvGrpSpPr>
                <p:cNvPr id="4" name="Group 18"/>
                <p:cNvGrpSpPr>
                  <a:grpSpLocks/>
                </p:cNvGrpSpPr>
                <p:nvPr/>
              </p:nvGrpSpPr>
              <p:grpSpPr bwMode="auto">
                <a:xfrm rot="5400000">
                  <a:off x="3051" y="1213"/>
                  <a:ext cx="31" cy="29"/>
                  <a:chOff x="1326" y="1982"/>
                  <a:chExt cx="444" cy="453"/>
                </a:xfrm>
              </p:grpSpPr>
              <p:sp>
                <p:nvSpPr>
                  <p:cNvPr id="911379" name="Arc 19"/>
                  <p:cNvSpPr>
                    <a:spLocks/>
                  </p:cNvSpPr>
                  <p:nvPr/>
                </p:nvSpPr>
                <p:spPr bwMode="auto">
                  <a:xfrm flipH="1">
                    <a:off x="1506" y="2183"/>
                    <a:ext cx="248" cy="2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80" name="Arc 20"/>
                  <p:cNvSpPr>
                    <a:spLocks/>
                  </p:cNvSpPr>
                  <p:nvPr/>
                </p:nvSpPr>
                <p:spPr bwMode="auto">
                  <a:xfrm flipH="1">
                    <a:off x="1325" y="1982"/>
                    <a:ext cx="440"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grpSp>
              <p:nvGrpSpPr>
                <p:cNvPr id="5" name="Group 21"/>
                <p:cNvGrpSpPr>
                  <a:grpSpLocks/>
                </p:cNvGrpSpPr>
                <p:nvPr/>
              </p:nvGrpSpPr>
              <p:grpSpPr bwMode="auto">
                <a:xfrm rot="-5400000">
                  <a:off x="2582" y="1698"/>
                  <a:ext cx="31" cy="29"/>
                  <a:chOff x="1326" y="1982"/>
                  <a:chExt cx="444" cy="453"/>
                </a:xfrm>
              </p:grpSpPr>
              <p:sp>
                <p:nvSpPr>
                  <p:cNvPr id="911382" name="Arc 22"/>
                  <p:cNvSpPr>
                    <a:spLocks/>
                  </p:cNvSpPr>
                  <p:nvPr/>
                </p:nvSpPr>
                <p:spPr bwMode="auto">
                  <a:xfrm flipH="1">
                    <a:off x="1518" y="2172"/>
                    <a:ext cx="248" cy="2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83" name="Arc 23"/>
                  <p:cNvSpPr>
                    <a:spLocks/>
                  </p:cNvSpPr>
                  <p:nvPr/>
                </p:nvSpPr>
                <p:spPr bwMode="auto">
                  <a:xfrm flipH="1">
                    <a:off x="1326" y="1982"/>
                    <a:ext cx="440"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sp>
              <p:nvSpPr>
                <p:cNvPr id="911384" name="Line 24"/>
                <p:cNvSpPr>
                  <a:spLocks noChangeShapeType="1"/>
                </p:cNvSpPr>
                <p:nvPr/>
              </p:nvSpPr>
              <p:spPr bwMode="auto">
                <a:xfrm>
                  <a:off x="2615" y="1713"/>
                  <a:ext cx="432"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nvGrpSpPr>
                <p:cNvPr id="6" name="Group 25"/>
                <p:cNvGrpSpPr>
                  <a:grpSpLocks/>
                </p:cNvGrpSpPr>
                <p:nvPr/>
              </p:nvGrpSpPr>
              <p:grpSpPr bwMode="auto">
                <a:xfrm rot="10800000">
                  <a:off x="3051" y="1697"/>
                  <a:ext cx="30" cy="31"/>
                  <a:chOff x="1326" y="1982"/>
                  <a:chExt cx="444" cy="453"/>
                </a:xfrm>
              </p:grpSpPr>
              <p:sp>
                <p:nvSpPr>
                  <p:cNvPr id="911386" name="Arc 26"/>
                  <p:cNvSpPr>
                    <a:spLocks/>
                  </p:cNvSpPr>
                  <p:nvPr/>
                </p:nvSpPr>
                <p:spPr bwMode="auto">
                  <a:xfrm flipH="1">
                    <a:off x="1539" y="2178"/>
                    <a:ext cx="258" cy="2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87" name="Arc 27"/>
                  <p:cNvSpPr>
                    <a:spLocks/>
                  </p:cNvSpPr>
                  <p:nvPr/>
                </p:nvSpPr>
                <p:spPr bwMode="auto">
                  <a:xfrm flipH="1">
                    <a:off x="1326" y="1982"/>
                    <a:ext cx="448"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sp>
              <p:nvSpPr>
                <p:cNvPr id="911388" name="Line 28"/>
                <p:cNvSpPr>
                  <a:spLocks noChangeShapeType="1"/>
                </p:cNvSpPr>
                <p:nvPr/>
              </p:nvSpPr>
              <p:spPr bwMode="auto">
                <a:xfrm rot="-5400000">
                  <a:off x="2842" y="1468"/>
                  <a:ext cx="448" cy="2"/>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89" name="Arc 29"/>
                <p:cNvSpPr>
                  <a:spLocks/>
                </p:cNvSpPr>
                <p:nvPr/>
              </p:nvSpPr>
              <p:spPr bwMode="auto">
                <a:xfrm rot="-5400000">
                  <a:off x="2596" y="1226"/>
                  <a:ext cx="31" cy="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90" name="Arc 30"/>
                <p:cNvSpPr>
                  <a:spLocks/>
                </p:cNvSpPr>
                <p:nvPr/>
              </p:nvSpPr>
              <p:spPr bwMode="auto">
                <a:xfrm rot="-5400000">
                  <a:off x="2583" y="1213"/>
                  <a:ext cx="44" cy="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91" name="Line 31"/>
                <p:cNvSpPr>
                  <a:spLocks noChangeShapeType="1"/>
                </p:cNvSpPr>
                <p:nvPr/>
              </p:nvSpPr>
              <p:spPr bwMode="auto">
                <a:xfrm rot="-5400000">
                  <a:off x="2365" y="1475"/>
                  <a:ext cx="436" cy="0"/>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92" name="Line 32"/>
                <p:cNvSpPr>
                  <a:spLocks noChangeShapeType="1"/>
                </p:cNvSpPr>
                <p:nvPr/>
              </p:nvSpPr>
              <p:spPr bwMode="auto">
                <a:xfrm rot="-5400000">
                  <a:off x="2378" y="1475"/>
                  <a:ext cx="436"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grpSp>
            <p:nvGrpSpPr>
              <p:cNvPr id="7" name="Group 33"/>
              <p:cNvGrpSpPr>
                <a:grpSpLocks/>
              </p:cNvGrpSpPr>
              <p:nvPr/>
            </p:nvGrpSpPr>
            <p:grpSpPr bwMode="auto">
              <a:xfrm>
                <a:off x="3751" y="1974"/>
                <a:ext cx="1770" cy="1746"/>
                <a:chOff x="850" y="1224"/>
                <a:chExt cx="3136" cy="3124"/>
              </a:xfrm>
            </p:grpSpPr>
            <p:pic>
              <p:nvPicPr>
                <p:cNvPr id="115726" name="Picture 34"/>
                <p:cNvPicPr>
                  <a:picLocks noChangeAspect="1" noChangeArrowheads="1"/>
                </p:cNvPicPr>
                <p:nvPr/>
              </p:nvPicPr>
              <p:blipFill>
                <a:blip r:embed="rId7" cstate="email">
                  <a:lum bright="6000"/>
                  <a:extLst>
                    <a:ext uri="{28A0092B-C50C-407E-A947-70E740481C1C}">
                      <a14:useLocalDpi xmlns:a14="http://schemas.microsoft.com/office/drawing/2010/main"/>
                    </a:ext>
                  </a:extLst>
                </a:blip>
                <a:srcRect/>
                <a:stretch>
                  <a:fillRect/>
                </a:stretch>
              </p:blipFill>
              <p:spPr bwMode="auto">
                <a:xfrm>
                  <a:off x="850" y="1224"/>
                  <a:ext cx="3136" cy="3124"/>
                </a:xfrm>
                <a:prstGeom prst="rect">
                  <a:avLst/>
                </a:prstGeom>
                <a:noFill/>
                <a:ln w="9525">
                  <a:noFill/>
                  <a:miter lim="800000"/>
                  <a:headEnd/>
                  <a:tailEnd/>
                </a:ln>
              </p:spPr>
            </p:pic>
            <p:sp>
              <p:nvSpPr>
                <p:cNvPr id="911395" name="Line 35"/>
                <p:cNvSpPr>
                  <a:spLocks noChangeShapeType="1"/>
                </p:cNvSpPr>
                <p:nvPr/>
              </p:nvSpPr>
              <p:spPr bwMode="auto">
                <a:xfrm rot="16200000">
                  <a:off x="958" y="2755"/>
                  <a:ext cx="1283" cy="0"/>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96" name="Line 36"/>
                <p:cNvSpPr>
                  <a:spLocks noChangeShapeType="1"/>
                </p:cNvSpPr>
                <p:nvPr/>
              </p:nvSpPr>
              <p:spPr bwMode="auto">
                <a:xfrm rot="16200000">
                  <a:off x="2481" y="3022"/>
                  <a:ext cx="0" cy="1256"/>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97" name="Line 37"/>
                <p:cNvSpPr>
                  <a:spLocks noChangeShapeType="1"/>
                </p:cNvSpPr>
                <p:nvPr/>
              </p:nvSpPr>
              <p:spPr bwMode="auto">
                <a:xfrm rot="16200000">
                  <a:off x="2507" y="1205"/>
                  <a:ext cx="0" cy="1322"/>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98" name="Line 38"/>
                <p:cNvSpPr>
                  <a:spLocks noChangeShapeType="1"/>
                </p:cNvSpPr>
                <p:nvPr/>
              </p:nvSpPr>
              <p:spPr bwMode="auto">
                <a:xfrm rot="16200000">
                  <a:off x="2727" y="2770"/>
                  <a:ext cx="1313" cy="0"/>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399" name="Arc 39"/>
                <p:cNvSpPr>
                  <a:spLocks/>
                </p:cNvSpPr>
                <p:nvPr/>
              </p:nvSpPr>
              <p:spPr bwMode="auto">
                <a:xfrm rot="16200000" flipH="1">
                  <a:off x="1610" y="3402"/>
                  <a:ext cx="224" cy="2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0" name="Arc 40"/>
                <p:cNvSpPr>
                  <a:spLocks/>
                </p:cNvSpPr>
                <p:nvPr/>
              </p:nvSpPr>
              <p:spPr bwMode="auto">
                <a:xfrm rot="16200000">
                  <a:off x="1621" y="1864"/>
                  <a:ext cx="222" cy="2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1" name="Arc 41"/>
                <p:cNvSpPr>
                  <a:spLocks/>
                </p:cNvSpPr>
                <p:nvPr/>
              </p:nvSpPr>
              <p:spPr bwMode="auto">
                <a:xfrm rot="11045370" flipH="1">
                  <a:off x="3100" y="3359"/>
                  <a:ext cx="276" cy="295"/>
                </a:xfrm>
                <a:custGeom>
                  <a:avLst/>
                  <a:gdLst>
                    <a:gd name="G0" fmla="+- 0 0 0"/>
                    <a:gd name="G1" fmla="+- 21600 0 0"/>
                    <a:gd name="G2" fmla="+- 21600 0 0"/>
                    <a:gd name="T0" fmla="*/ 0 w 21503"/>
                    <a:gd name="T1" fmla="*/ 0 h 21600"/>
                    <a:gd name="T2" fmla="*/ 21503 w 21503"/>
                    <a:gd name="T3" fmla="*/ 19560 h 21600"/>
                    <a:gd name="T4" fmla="*/ 0 w 21503"/>
                    <a:gd name="T5" fmla="*/ 21600 h 21600"/>
                  </a:gdLst>
                  <a:ahLst/>
                  <a:cxnLst>
                    <a:cxn ang="0">
                      <a:pos x="T0" y="T1"/>
                    </a:cxn>
                    <a:cxn ang="0">
                      <a:pos x="T2" y="T3"/>
                    </a:cxn>
                    <a:cxn ang="0">
                      <a:pos x="T4" y="T5"/>
                    </a:cxn>
                  </a:cxnLst>
                  <a:rect l="0" t="0" r="r" b="b"/>
                  <a:pathLst>
                    <a:path w="21503" h="21600" fill="none" extrusionOk="0">
                      <a:moveTo>
                        <a:pt x="0" y="-1"/>
                      </a:moveTo>
                      <a:cubicBezTo>
                        <a:pt x="11139" y="-1"/>
                        <a:pt x="20451" y="8470"/>
                        <a:pt x="21503" y="19559"/>
                      </a:cubicBezTo>
                    </a:path>
                    <a:path w="21503" h="21600" stroke="0" extrusionOk="0">
                      <a:moveTo>
                        <a:pt x="0" y="-1"/>
                      </a:moveTo>
                      <a:cubicBezTo>
                        <a:pt x="11139" y="-1"/>
                        <a:pt x="20451" y="8470"/>
                        <a:pt x="21503" y="19559"/>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2" name="Arc 42"/>
                <p:cNvSpPr>
                  <a:spLocks/>
                </p:cNvSpPr>
                <p:nvPr/>
              </p:nvSpPr>
              <p:spPr bwMode="auto">
                <a:xfrm rot="5397114" flipH="1">
                  <a:off x="3132" y="1856"/>
                  <a:ext cx="242" cy="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3" name="Line 43"/>
                <p:cNvSpPr>
                  <a:spLocks noChangeShapeType="1"/>
                </p:cNvSpPr>
                <p:nvPr/>
              </p:nvSpPr>
              <p:spPr bwMode="auto">
                <a:xfrm rot="16200000">
                  <a:off x="822" y="2781"/>
                  <a:ext cx="1292" cy="0"/>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4" name="Line 44"/>
                <p:cNvSpPr>
                  <a:spLocks noChangeShapeType="1"/>
                </p:cNvSpPr>
                <p:nvPr/>
              </p:nvSpPr>
              <p:spPr bwMode="auto">
                <a:xfrm rot="16200000">
                  <a:off x="2506" y="3142"/>
                  <a:ext cx="0" cy="1302"/>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5" name="Line 45"/>
                <p:cNvSpPr>
                  <a:spLocks noChangeShapeType="1"/>
                </p:cNvSpPr>
                <p:nvPr/>
              </p:nvSpPr>
              <p:spPr bwMode="auto">
                <a:xfrm rot="16200000">
                  <a:off x="2481" y="1115"/>
                  <a:ext cx="0" cy="1253"/>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6" name="Line 46"/>
                <p:cNvSpPr>
                  <a:spLocks noChangeShapeType="1"/>
                </p:cNvSpPr>
                <p:nvPr/>
              </p:nvSpPr>
              <p:spPr bwMode="auto">
                <a:xfrm rot="16200000">
                  <a:off x="2864" y="2735"/>
                  <a:ext cx="1322" cy="0"/>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7" name="Arc 47"/>
                <p:cNvSpPr>
                  <a:spLocks/>
                </p:cNvSpPr>
                <p:nvPr/>
              </p:nvSpPr>
              <p:spPr bwMode="auto">
                <a:xfrm rot="16200000" flipH="1">
                  <a:off x="1472" y="3402"/>
                  <a:ext cx="376" cy="3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8" name="Arc 48"/>
                <p:cNvSpPr>
                  <a:spLocks/>
                </p:cNvSpPr>
                <p:nvPr/>
              </p:nvSpPr>
              <p:spPr bwMode="auto">
                <a:xfrm rot="16200000">
                  <a:off x="1487" y="1730"/>
                  <a:ext cx="385" cy="4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09" name="Arc 49"/>
                <p:cNvSpPr>
                  <a:spLocks/>
                </p:cNvSpPr>
                <p:nvPr/>
              </p:nvSpPr>
              <p:spPr bwMode="auto">
                <a:xfrm rot="11045370" flipH="1">
                  <a:off x="3100" y="3364"/>
                  <a:ext cx="415" cy="44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10" name="Arc 50"/>
                <p:cNvSpPr>
                  <a:spLocks/>
                </p:cNvSpPr>
                <p:nvPr/>
              </p:nvSpPr>
              <p:spPr bwMode="auto">
                <a:xfrm rot="5397114" flipH="1">
                  <a:off x="3127" y="1747"/>
                  <a:ext cx="403" cy="39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grpSp>
            <p:nvGrpSpPr>
              <p:cNvPr id="8" name="Group 51"/>
              <p:cNvGrpSpPr>
                <a:grpSpLocks/>
              </p:cNvGrpSpPr>
              <p:nvPr/>
            </p:nvGrpSpPr>
            <p:grpSpPr bwMode="auto">
              <a:xfrm>
                <a:off x="4743" y="1425"/>
                <a:ext cx="658" cy="853"/>
                <a:chOff x="7937" y="2103"/>
                <a:chExt cx="1517" cy="2129"/>
              </a:xfrm>
            </p:grpSpPr>
            <p:sp>
              <p:nvSpPr>
                <p:cNvPr id="911412" name="Line 52"/>
                <p:cNvSpPr>
                  <a:spLocks noChangeShapeType="1"/>
                </p:cNvSpPr>
                <p:nvPr/>
              </p:nvSpPr>
              <p:spPr bwMode="auto">
                <a:xfrm>
                  <a:off x="7937" y="2722"/>
                  <a:ext cx="270" cy="0"/>
                </a:xfrm>
                <a:prstGeom prst="line">
                  <a:avLst/>
                </a:prstGeom>
                <a:noFill/>
                <a:ln w="15875">
                  <a:solidFill>
                    <a:srgbClr val="0000FF"/>
                  </a:solidFill>
                  <a:prstDash val="sysDot"/>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13" name="Line 53"/>
                <p:cNvSpPr>
                  <a:spLocks noChangeShapeType="1"/>
                </p:cNvSpPr>
                <p:nvPr/>
              </p:nvSpPr>
              <p:spPr bwMode="auto">
                <a:xfrm>
                  <a:off x="7937" y="2405"/>
                  <a:ext cx="270" cy="0"/>
                </a:xfrm>
                <a:prstGeom prst="line">
                  <a:avLst/>
                </a:prstGeom>
                <a:noFill/>
                <a:ln w="15875">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11414" name="Text Box 54"/>
                <p:cNvSpPr txBox="1">
                  <a:spLocks noChangeArrowheads="1"/>
                </p:cNvSpPr>
                <p:nvPr/>
              </p:nvSpPr>
              <p:spPr bwMode="auto">
                <a:xfrm>
                  <a:off x="8207" y="2103"/>
                  <a:ext cx="1247" cy="2129"/>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rPr>
                    <a:t>σ</a:t>
                  </a:r>
                  <a:r>
                    <a:rPr kumimoji="0" lang="en-GB" sz="1500" b="1"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mn-cs"/>
                    </a:rPr>
                    <a:t>0.2,meas</a:t>
                  </a:r>
                  <a:endParaRPr kumimoji="0" lang="en-GB" sz="1500" b="1"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rPr>
                    <a:t>σ</a:t>
                  </a:r>
                  <a:r>
                    <a:rPr kumimoji="0" lang="en-GB" sz="1500" b="1"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mn-cs"/>
                    </a:rPr>
                    <a:t>0.2,mill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rPr>
                    <a:t>σ</a:t>
                  </a:r>
                  <a:r>
                    <a:rPr kumimoji="0" lang="en-GB" sz="1500" b="1"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mn-cs"/>
                    </a:rPr>
                    <a:t>0.2,min</a:t>
                  </a:r>
                  <a:endParaRPr kumimoji="0" lang="en-GB" sz="1500" b="1"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sp>
              <p:nvSpPr>
                <p:cNvPr id="911415" name="Line 55"/>
                <p:cNvSpPr>
                  <a:spLocks noChangeShapeType="1"/>
                </p:cNvSpPr>
                <p:nvPr/>
              </p:nvSpPr>
              <p:spPr bwMode="auto">
                <a:xfrm>
                  <a:off x="7937" y="3019"/>
                  <a:ext cx="270" cy="0"/>
                </a:xfrm>
                <a:prstGeom prst="line">
                  <a:avLst/>
                </a:prstGeom>
                <a:noFill/>
                <a:ln w="15875">
                  <a:solidFill>
                    <a:srgbClr val="FF0000"/>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grpSp>
        <p:sp>
          <p:nvSpPr>
            <p:cNvPr id="9" name="Rectangle 8"/>
            <p:cNvSpPr/>
            <p:nvPr/>
          </p:nvSpPr>
          <p:spPr>
            <a:xfrm>
              <a:off x="2661998" y="4734844"/>
              <a:ext cx="596655" cy="320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nl-BE" sz="1200" b="0" i="0" u="none" strike="noStrike" kern="1200" cap="none" spc="0" normalizeH="0" baseline="0" noProof="0" dirty="0">
                  <a:ln>
                    <a:noFill/>
                  </a:ln>
                  <a:solidFill>
                    <a:srgbClr val="4F81BD"/>
                  </a:solidFill>
                  <a:effectLst/>
                  <a:uLnTx/>
                  <a:uFillTx/>
                  <a:latin typeface="SimSun" panose="02010600030101010101" pitchFamily="2" charset="-122"/>
                  <a:ea typeface="SimSun" panose="02010600030101010101" pitchFamily="2" charset="-122"/>
                  <a:cs typeface="+mn-cs"/>
                </a:rPr>
                <a:t>焊接</a:t>
              </a:r>
              <a:endParaRPr kumimoji="0" lang="nl-BE" sz="1200" b="0" i="0" u="none" strike="noStrike" kern="1200" cap="none" spc="0" normalizeH="0" baseline="0" noProof="0" dirty="0">
                <a:ln>
                  <a:noFill/>
                </a:ln>
                <a:solidFill>
                  <a:srgbClr val="4F81BD"/>
                </a:solidFill>
                <a:effectLst/>
                <a:uLnTx/>
                <a:uFillTx/>
                <a:latin typeface="SimSun" panose="02010600030101010101" pitchFamily="2" charset="-122"/>
                <a:ea typeface="SimSun" panose="02010600030101010101" pitchFamily="2" charset="-122"/>
                <a:cs typeface="+mn-cs"/>
              </a:endParaRPr>
            </a:p>
          </p:txBody>
        </p:sp>
      </p:grpSp>
    </p:spTree>
    <p:extLst>
      <p:ext uri="{BB962C8B-B14F-4D97-AF65-F5344CB8AC3E}">
        <p14:creationId xmlns:p14="http://schemas.microsoft.com/office/powerpoint/2010/main" val="4253341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zh-CN" altLang="en-US" sz="3800" dirty="0"/>
              <a:t>应变硬化</a:t>
            </a:r>
            <a:r>
              <a:rPr lang="en-US" altLang="zh-CN" sz="3800" dirty="0"/>
              <a:t>——</a:t>
            </a:r>
            <a:r>
              <a:rPr lang="zh-CN" altLang="en-US" sz="3800" dirty="0"/>
              <a:t>不总是有用</a:t>
            </a:r>
            <a:endParaRPr lang="en-GB" altLang="en-US" sz="3800" dirty="0"/>
          </a:p>
        </p:txBody>
      </p:sp>
      <p:sp>
        <p:nvSpPr>
          <p:cNvPr id="13315" name="Content Placeholder 2"/>
          <p:cNvSpPr>
            <a:spLocks noGrp="1"/>
          </p:cNvSpPr>
          <p:nvPr>
            <p:ph idx="1"/>
          </p:nvPr>
        </p:nvSpPr>
        <p:spPr>
          <a:xfrm>
            <a:off x="468313" y="1628775"/>
            <a:ext cx="8229600" cy="4525963"/>
          </a:xfrm>
        </p:spPr>
        <p:txBody>
          <a:bodyPr>
            <a:normAutofit/>
          </a:bodyPr>
          <a:lstStyle/>
          <a:p>
            <a:r>
              <a:rPr lang="zh-CN" altLang="en-US" sz="2800" dirty="0"/>
              <a:t>更重、功率更大的制造设备</a:t>
            </a:r>
            <a:endParaRPr lang="en-GB" altLang="en-US" sz="2800" dirty="0"/>
          </a:p>
          <a:p>
            <a:endParaRPr lang="en-GB" altLang="en-US" sz="2800" dirty="0"/>
          </a:p>
          <a:p>
            <a:r>
              <a:rPr lang="zh-CN" altLang="en-US" sz="2800" dirty="0"/>
              <a:t>需要更大的力</a:t>
            </a:r>
            <a:endParaRPr lang="en-GB" altLang="en-US" sz="2800" dirty="0"/>
          </a:p>
          <a:p>
            <a:endParaRPr lang="en-GB" altLang="en-US" sz="2800" dirty="0"/>
          </a:p>
          <a:p>
            <a:r>
              <a:rPr lang="zh-CN" altLang="en-US" sz="2800" dirty="0"/>
              <a:t>延展性减少（但是，初期延展性较高，尤其是奥体钢）</a:t>
            </a:r>
            <a:endParaRPr lang="en-GB" altLang="en-US" sz="2800" dirty="0"/>
          </a:p>
          <a:p>
            <a:endParaRPr lang="en-GB" altLang="en-US" sz="2800" dirty="0"/>
          </a:p>
          <a:p>
            <a:r>
              <a:rPr lang="zh-CN" altLang="en-US" sz="2800" dirty="0"/>
              <a:t>可能产生无用的的残余应力</a:t>
            </a:r>
            <a:endParaRPr lang="en-GB" altLang="en-US" sz="2800" dirty="0"/>
          </a:p>
          <a:p>
            <a:endParaRPr lang="en-GB" altLang="en-US" sz="28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886925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zh-CN" altLang="en-US" dirty="0"/>
              <a:t>延展性和韧性</a:t>
            </a:r>
            <a:endParaRPr lang="en-GB" altLang="en-US" dirty="0"/>
          </a:p>
        </p:txBody>
      </p:sp>
      <p:sp>
        <p:nvSpPr>
          <p:cNvPr id="14339" name="Content Placeholder 2"/>
          <p:cNvSpPr>
            <a:spLocks noGrp="1"/>
          </p:cNvSpPr>
          <p:nvPr>
            <p:ph idx="1"/>
          </p:nvPr>
        </p:nvSpPr>
        <p:spPr>
          <a:xfrm>
            <a:off x="4572000" y="1628775"/>
            <a:ext cx="4081463" cy="4525963"/>
          </a:xfrm>
        </p:spPr>
        <p:txBody>
          <a:bodyPr/>
          <a:lstStyle/>
          <a:p>
            <a:endParaRPr lang="en-GB" altLang="en-US" sz="2400" b="1" dirty="0"/>
          </a:p>
          <a:p>
            <a:endParaRPr lang="en-GB" altLang="en-US" sz="2400" b="1" dirty="0"/>
          </a:p>
          <a:p>
            <a:r>
              <a:rPr lang="zh-CN" altLang="en-US" sz="2400" dirty="0"/>
              <a:t>延展性</a:t>
            </a:r>
            <a:r>
              <a:rPr lang="en-GB" altLang="en-US" sz="2400" dirty="0"/>
              <a:t>- </a:t>
            </a:r>
            <a:r>
              <a:rPr lang="zh-CN" altLang="en-US" sz="2400" dirty="0"/>
              <a:t>能够延展，但不会破裂的能力</a:t>
            </a:r>
            <a:endParaRPr lang="en-GB" altLang="en-US" sz="2400" dirty="0"/>
          </a:p>
          <a:p>
            <a:endParaRPr lang="en-GB" altLang="en-US" sz="2400" b="1" dirty="0"/>
          </a:p>
          <a:p>
            <a:r>
              <a:rPr lang="zh-CN" altLang="en-US" sz="2400" b="1" dirty="0"/>
              <a:t>韧性</a:t>
            </a:r>
            <a:r>
              <a:rPr lang="en-GB" altLang="en-US" sz="2400" b="1" dirty="0"/>
              <a:t>- </a:t>
            </a:r>
            <a:r>
              <a:rPr lang="zh-CN" altLang="en-US" sz="2400" b="1" dirty="0"/>
              <a:t>吸收能量和塑性变形但不会发生折裂的能力</a:t>
            </a:r>
            <a:endParaRPr lang="en-GB" altLang="en-US" sz="2400" dirty="0"/>
          </a:p>
          <a:p>
            <a:endParaRPr lang="en-GB" altLang="en-US" dirty="0"/>
          </a:p>
        </p:txBody>
      </p:sp>
      <p:pic>
        <p:nvPicPr>
          <p:cNvPr id="14340" name="Picture 6" descr="http://upload.wikimedia.org/wikipedia/commons/0/00/Brittle_v_ductile_stress-strain_behaviou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00200"/>
            <a:ext cx="4191000" cy="4762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7" name="Tekstvak 6"/>
          <p:cNvSpPr txBox="1"/>
          <p:nvPr/>
        </p:nvSpPr>
        <p:spPr>
          <a:xfrm>
            <a:off x="3248554" y="5401815"/>
            <a:ext cx="94297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应变</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ε</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 name="Tekstvak 7"/>
          <p:cNvSpPr txBox="1"/>
          <p:nvPr/>
        </p:nvSpPr>
        <p:spPr>
          <a:xfrm>
            <a:off x="228600" y="1628775"/>
            <a:ext cx="942975" cy="37994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应力</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mn-cs"/>
              </a:rPr>
              <a:t>σ</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 name="Gelijkbenige driehoek 8"/>
          <p:cNvSpPr/>
          <p:nvPr/>
        </p:nvSpPr>
        <p:spPr>
          <a:xfrm rot="5400000">
            <a:off x="3890970" y="5305720"/>
            <a:ext cx="108000" cy="108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0" name="Gelijkbenige driehoek 9"/>
          <p:cNvSpPr/>
          <p:nvPr/>
        </p:nvSpPr>
        <p:spPr>
          <a:xfrm>
            <a:off x="531762" y="2008724"/>
            <a:ext cx="108000" cy="108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1" name="Tekstvak 10"/>
          <p:cNvSpPr txBox="1"/>
          <p:nvPr/>
        </p:nvSpPr>
        <p:spPr>
          <a:xfrm>
            <a:off x="3102504" y="2008724"/>
            <a:ext cx="94297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1F497D"/>
                </a:solidFill>
                <a:effectLst/>
                <a:uLnTx/>
                <a:uFillTx/>
                <a:latin typeface="SimSun" panose="02010600030101010101" pitchFamily="2" charset="-122"/>
                <a:ea typeface="SimSun" panose="02010600030101010101" pitchFamily="2" charset="-122"/>
                <a:cs typeface="+mn-cs"/>
              </a:rPr>
              <a:t>延展性</a:t>
            </a:r>
            <a:endParaRPr kumimoji="0" lang="nl-BE" sz="1800" b="0" i="0" u="none" strike="noStrike" kern="1200" cap="none" spc="0" normalizeH="0" baseline="0" noProof="0" dirty="0">
              <a:ln>
                <a:noFill/>
              </a:ln>
              <a:solidFill>
                <a:srgbClr val="1F497D"/>
              </a:solidFill>
              <a:effectLst/>
              <a:uLnTx/>
              <a:uFillTx/>
              <a:latin typeface="SimSun" panose="02010600030101010101" pitchFamily="2" charset="-122"/>
              <a:ea typeface="SimSun" panose="02010600030101010101" pitchFamily="2" charset="-122"/>
              <a:cs typeface="+mn-cs"/>
            </a:endParaRPr>
          </a:p>
        </p:txBody>
      </p:sp>
      <p:sp>
        <p:nvSpPr>
          <p:cNvPr id="12" name="Tekstvak 11"/>
          <p:cNvSpPr txBox="1"/>
          <p:nvPr/>
        </p:nvSpPr>
        <p:spPr>
          <a:xfrm>
            <a:off x="1053784" y="2008724"/>
            <a:ext cx="942975" cy="37994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rPr>
              <a:t>脆性</a:t>
            </a:r>
            <a:endParaRPr kumimoji="0" lang="nl-BE" sz="1800" b="0"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endParaRPr>
          </a:p>
        </p:txBody>
      </p:sp>
      <p:sp>
        <p:nvSpPr>
          <p:cNvPr id="3" name="Tekstvak 2"/>
          <p:cNvSpPr txBox="1"/>
          <p:nvPr/>
        </p:nvSpPr>
        <p:spPr>
          <a:xfrm>
            <a:off x="1308100" y="3688948"/>
            <a:ext cx="2032000" cy="584776"/>
          </a:xfrm>
          <a:prstGeom prst="rect">
            <a:avLst/>
          </a:prstGeom>
          <a:solidFill>
            <a:srgbClr val="EAEA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曲线下面积</a:t>
            </a:r>
            <a:endPar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r>
              <a:rPr kumimoji="0" lang="zh-CN" altLang="en-US"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所吸收的能量</a:t>
            </a:r>
            <a:endParaRPr kumimoji="0" lang="nl-BE"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82042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将被替换掉</a:t>
            </a:r>
            <a:endParaRPr lang="fr-FR" dirty="0"/>
          </a:p>
        </p:txBody>
      </p:sp>
      <p:sp>
        <p:nvSpPr>
          <p:cNvPr id="3" name="Content Placeholder 2"/>
          <p:cNvSpPr>
            <a:spLocks noGrp="1"/>
          </p:cNvSpPr>
          <p:nvPr>
            <p:ph idx="1"/>
          </p:nvPr>
        </p:nvSpPr>
        <p:spPr>
          <a:xfrm>
            <a:off x="457200" y="1412777"/>
            <a:ext cx="8229600" cy="2304256"/>
          </a:xfrm>
        </p:spPr>
        <p:txBody>
          <a:bodyPr>
            <a:normAutofit/>
          </a:bodyPr>
          <a:lstStyle/>
          <a:p>
            <a:r>
              <a:rPr lang="zh-CN" altLang="en-US" sz="2400" dirty="0"/>
              <a:t>要不就去掉，要不就部分替换掉，这样就不用经常监督，经常维护，</a:t>
            </a:r>
            <a:endParaRPr lang="fr-FR" sz="2400" dirty="0"/>
          </a:p>
          <a:p>
            <a:pPr lvl="1"/>
            <a:r>
              <a:rPr lang="zh-CN" altLang="en-US" sz="2000" dirty="0"/>
              <a:t>目前估计成本为</a:t>
            </a:r>
            <a:r>
              <a:rPr lang="fr-FR" sz="2000" dirty="0"/>
              <a:t>30</a:t>
            </a:r>
            <a:r>
              <a:rPr lang="zh-CN" altLang="en-US" sz="2000" dirty="0"/>
              <a:t>亿加元</a:t>
            </a:r>
            <a:r>
              <a:rPr lang="fr-FR" sz="2000" dirty="0"/>
              <a:t> </a:t>
            </a:r>
          </a:p>
          <a:p>
            <a:pPr lvl="1"/>
            <a:r>
              <a:rPr lang="zh-CN" altLang="en-US" sz="2000" dirty="0"/>
              <a:t>此外处于安全考虑，还需要花</a:t>
            </a:r>
            <a:r>
              <a:rPr lang="fr-FR" sz="2000" dirty="0"/>
              <a:t>2.54</a:t>
            </a:r>
            <a:r>
              <a:rPr lang="zh-CN" altLang="en-US" sz="2000" dirty="0"/>
              <a:t>亿加元，知道</a:t>
            </a:r>
            <a:r>
              <a:rPr lang="en-US" altLang="zh-CN" sz="2000" dirty="0"/>
              <a:t>2018</a:t>
            </a:r>
            <a:r>
              <a:rPr lang="zh-CN" altLang="en-US" sz="2000" dirty="0"/>
              <a:t>年完全替换掉。</a:t>
            </a:r>
            <a:endParaRPr lang="fr-FR" sz="2000" dirty="0"/>
          </a:p>
          <a:p>
            <a:r>
              <a:rPr lang="zh-CN" altLang="en-US" sz="2400" dirty="0"/>
              <a:t>结构的寿命将只有</a:t>
            </a:r>
            <a:r>
              <a:rPr lang="en-US" altLang="zh-CN" sz="2400" dirty="0"/>
              <a:t>50</a:t>
            </a:r>
            <a:r>
              <a:rPr lang="zh-CN" altLang="en-US" sz="2400" dirty="0"/>
              <a:t>年！</a:t>
            </a:r>
            <a:endParaRPr lang="fr-FR" sz="2400" dirty="0"/>
          </a:p>
        </p:txBody>
      </p:sp>
      <p:pic>
        <p:nvPicPr>
          <p:cNvPr id="6" name="Picture 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 b="-1"/>
          <a:stretch/>
        </p:blipFill>
        <p:spPr bwMode="auto">
          <a:xfrm>
            <a:off x="66674" y="3888000"/>
            <a:ext cx="4163657" cy="297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1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82913" y="3886821"/>
            <a:ext cx="4713437" cy="29711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7743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179388"/>
            <a:ext cx="8713788" cy="1169987"/>
          </a:xfrm>
        </p:spPr>
        <p:txBody>
          <a:bodyPr/>
          <a:lstStyle/>
          <a:p>
            <a:r>
              <a:rPr lang="zh-CN" altLang="en-US" sz="3200" dirty="0"/>
              <a:t>应力</a:t>
            </a:r>
            <a:r>
              <a:rPr lang="en-GB" altLang="en-US" sz="3200" dirty="0"/>
              <a:t>-</a:t>
            </a:r>
            <a:r>
              <a:rPr lang="zh-CN" altLang="en-US" sz="3200" dirty="0"/>
              <a:t>应变特点</a:t>
            </a:r>
            <a:r>
              <a:rPr lang="en-GB" altLang="en-US" sz="3200" dirty="0"/>
              <a:t> – </a:t>
            </a:r>
            <a:r>
              <a:rPr lang="zh-CN" altLang="en-US" sz="3200" dirty="0"/>
              <a:t>高应变</a:t>
            </a:r>
            <a:endParaRPr lang="en-GB" altLang="en-US" sz="3200" dirty="0"/>
          </a:p>
        </p:txBody>
      </p:sp>
      <p:pic>
        <p:nvPicPr>
          <p:cNvPr id="1536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0" y="1524000"/>
            <a:ext cx="8144933" cy="4859867"/>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1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BE" sz="11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5" name="Tekstvak 4"/>
          <p:cNvSpPr txBox="1"/>
          <p:nvPr/>
        </p:nvSpPr>
        <p:spPr>
          <a:xfrm>
            <a:off x="4071938" y="6076090"/>
            <a:ext cx="1071562"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应变</a:t>
            </a:r>
            <a:r>
              <a:rPr kumimoji="0" lang="el-GR" sz="12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t>ε</a:t>
            </a:r>
            <a:r>
              <a:rPr kumimoji="0" lang="nl-BE" sz="12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anose="020B0604020202020204" pitchFamily="34" charset="0"/>
              </a:rPr>
              <a:t> (%)</a:t>
            </a:r>
            <a:endParaRPr kumimoji="0" lang="nl-BE" sz="12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6" name="Tekstvak 5"/>
          <p:cNvSpPr txBox="1"/>
          <p:nvPr/>
        </p:nvSpPr>
        <p:spPr>
          <a:xfrm>
            <a:off x="411168" y="3670302"/>
            <a:ext cx="756000"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Arial" panose="020B0604020202020204" pitchFamily="34" charset="0"/>
              </a:rPr>
              <a:t>400MPa</a:t>
            </a:r>
            <a:endParaRPr kumimoji="0" lang="nl-BE" sz="1100" b="1"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7" name="Tekstvak 6"/>
          <p:cNvSpPr txBox="1"/>
          <p:nvPr/>
        </p:nvSpPr>
        <p:spPr>
          <a:xfrm>
            <a:off x="406401" y="2705101"/>
            <a:ext cx="756000"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Arial" panose="020B0604020202020204" pitchFamily="34" charset="0"/>
              </a:rPr>
              <a:t>600MPa</a:t>
            </a:r>
            <a:endParaRPr kumimoji="0" lang="nl-BE" sz="1100" b="1"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8" name="Tekstvak 7"/>
          <p:cNvSpPr txBox="1"/>
          <p:nvPr/>
        </p:nvSpPr>
        <p:spPr>
          <a:xfrm>
            <a:off x="406399" y="4676584"/>
            <a:ext cx="756000"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Arial" panose="020B0604020202020204" pitchFamily="34" charset="0"/>
              </a:rPr>
              <a:t>200MPa</a:t>
            </a:r>
            <a:endParaRPr kumimoji="0" lang="nl-BE" sz="1100" b="1" i="0" u="none" strike="noStrike" kern="1200" cap="none" spc="0" normalizeH="0" baseline="0" noProof="0" dirty="0">
              <a:ln>
                <a:noFill/>
              </a:ln>
              <a:solidFill>
                <a:prstClr val="white">
                  <a:lumMod val="50000"/>
                </a:prstClr>
              </a:solidFill>
              <a:effectLst/>
              <a:uLnTx/>
              <a:uFillTx/>
              <a:latin typeface="SimSun" panose="02010600030101010101" pitchFamily="2" charset="-122"/>
              <a:ea typeface="SimSun" panose="02010600030101010101" pitchFamily="2" charset="-122"/>
              <a:cs typeface="+mn-cs"/>
            </a:endParaRPr>
          </a:p>
        </p:txBody>
      </p:sp>
      <p:sp>
        <p:nvSpPr>
          <p:cNvPr id="2" name="Tekstvak 1"/>
          <p:cNvSpPr txBox="1"/>
          <p:nvPr/>
        </p:nvSpPr>
        <p:spPr>
          <a:xfrm>
            <a:off x="5143500" y="1701800"/>
            <a:ext cx="219600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F81BD">
                    <a:lumMod val="75000"/>
                  </a:srgbClr>
                </a:solidFill>
                <a:effectLst/>
                <a:uLnTx/>
                <a:uFillTx/>
                <a:latin typeface="SimSun" panose="02010600030101010101" pitchFamily="2" charset="-122"/>
                <a:ea typeface="SimSun" panose="02010600030101010101" pitchFamily="2" charset="-122"/>
                <a:cs typeface="+mn-cs"/>
              </a:rPr>
              <a:t>双相钢</a:t>
            </a:r>
            <a:r>
              <a:rPr kumimoji="0" lang="nl-BE" sz="1600" b="0" i="0" u="none" strike="noStrike" kern="1200" cap="none" spc="0" normalizeH="0" baseline="0" noProof="0" dirty="0">
                <a:ln>
                  <a:noFill/>
                </a:ln>
                <a:solidFill>
                  <a:srgbClr val="4F81BD">
                    <a:lumMod val="75000"/>
                  </a:srgbClr>
                </a:solidFill>
                <a:effectLst/>
                <a:uLnTx/>
                <a:uFillTx/>
                <a:latin typeface="SimSun" panose="02010600030101010101" pitchFamily="2" charset="-122"/>
                <a:ea typeface="SimSun" panose="02010600030101010101" pitchFamily="2" charset="-122"/>
                <a:cs typeface="+mn-cs"/>
              </a:rPr>
              <a:t>l</a:t>
            </a:r>
          </a:p>
        </p:txBody>
      </p:sp>
      <p:sp>
        <p:nvSpPr>
          <p:cNvPr id="11" name="Tekstvak 10"/>
          <p:cNvSpPr txBox="1"/>
          <p:nvPr/>
        </p:nvSpPr>
        <p:spPr>
          <a:xfrm>
            <a:off x="2015638" y="2814413"/>
            <a:ext cx="219600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F81BD">
                    <a:lumMod val="75000"/>
                  </a:srgbClr>
                </a:solidFill>
                <a:effectLst/>
                <a:uLnTx/>
                <a:uFillTx/>
                <a:latin typeface="SimSun" panose="02010600030101010101" pitchFamily="2" charset="-122"/>
                <a:ea typeface="SimSun" panose="02010600030101010101" pitchFamily="2" charset="-122"/>
                <a:cs typeface="+mn-cs"/>
              </a:rPr>
              <a:t>碳钢</a:t>
            </a:r>
            <a:r>
              <a:rPr kumimoji="0" lang="nl-BE" sz="1600" b="0" i="0" u="none" strike="noStrike" kern="1200" cap="none" spc="0" normalizeH="0" baseline="0" noProof="0" dirty="0">
                <a:ln>
                  <a:noFill/>
                </a:ln>
                <a:solidFill>
                  <a:srgbClr val="4F81BD">
                    <a:lumMod val="75000"/>
                  </a:srgbClr>
                </a:solidFill>
                <a:effectLst/>
                <a:uLnTx/>
                <a:uFillTx/>
                <a:latin typeface="SimSun" panose="02010600030101010101" pitchFamily="2" charset="-122"/>
                <a:ea typeface="SimSun" panose="02010600030101010101" pitchFamily="2" charset="-122"/>
                <a:cs typeface="+mn-cs"/>
              </a:rPr>
              <a:t>S355</a:t>
            </a:r>
          </a:p>
        </p:txBody>
      </p:sp>
      <p:sp>
        <p:nvSpPr>
          <p:cNvPr id="12" name="Tekstvak 11"/>
          <p:cNvSpPr txBox="1"/>
          <p:nvPr/>
        </p:nvSpPr>
        <p:spPr>
          <a:xfrm>
            <a:off x="5892800" y="3811954"/>
            <a:ext cx="248400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F81BD">
                    <a:lumMod val="75000"/>
                  </a:srgbClr>
                </a:solidFill>
                <a:effectLst/>
                <a:uLnTx/>
                <a:uFillTx/>
                <a:latin typeface="SimSun" panose="02010600030101010101" pitchFamily="2" charset="-122"/>
                <a:ea typeface="SimSun" panose="02010600030101010101" pitchFamily="2" charset="-122"/>
                <a:cs typeface="+mn-cs"/>
              </a:rPr>
              <a:t>奥体钢</a:t>
            </a:r>
            <a:endParaRPr kumimoji="0" lang="nl-BE" sz="1600" b="0" i="0" u="none" strike="noStrike" kern="1200" cap="none" spc="0" normalizeH="0" baseline="0" noProof="0" dirty="0">
              <a:ln>
                <a:noFill/>
              </a:ln>
              <a:solidFill>
                <a:srgbClr val="4F81BD">
                  <a:lumMod val="75000"/>
                </a:srgbClr>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807284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zh-CN" altLang="en-US" dirty="0"/>
              <a:t>爆炸</a:t>
            </a:r>
            <a:r>
              <a:rPr lang="en-GB" altLang="en-US" dirty="0"/>
              <a:t>/</a:t>
            </a:r>
            <a:r>
              <a:rPr lang="zh-CN" altLang="en-US" dirty="0"/>
              <a:t>耐冲击结构</a:t>
            </a:r>
            <a:endParaRPr lang="en-GB" altLang="en-US" dirty="0"/>
          </a:p>
        </p:txBody>
      </p:sp>
      <p:sp>
        <p:nvSpPr>
          <p:cNvPr id="17411" name="Content Placeholder 2"/>
          <p:cNvSpPr>
            <a:spLocks noGrp="1"/>
          </p:cNvSpPr>
          <p:nvPr>
            <p:ph idx="1"/>
          </p:nvPr>
        </p:nvSpPr>
        <p:spPr>
          <a:xfrm>
            <a:off x="692150" y="5174721"/>
            <a:ext cx="1728788" cy="935037"/>
          </a:xfrm>
        </p:spPr>
        <p:txBody>
          <a:bodyPr/>
          <a:lstStyle/>
          <a:p>
            <a:pPr marL="0" indent="0">
              <a:buFont typeface="Wingdings" pitchFamily="2" charset="2"/>
              <a:buNone/>
            </a:pPr>
            <a:r>
              <a:rPr lang="zh-CN" altLang="en-US" sz="2000" dirty="0"/>
              <a:t>安全护柱</a:t>
            </a:r>
            <a:endParaRPr lang="en-GB" altLang="en-US" sz="2000" dirty="0"/>
          </a:p>
        </p:txBody>
      </p:sp>
      <p:pic>
        <p:nvPicPr>
          <p:cNvPr id="1741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1628775"/>
            <a:ext cx="2592388" cy="3455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013" y="1617663"/>
            <a:ext cx="5294312" cy="34671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3535363" y="5129214"/>
            <a:ext cx="507682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marL="342900" indent="-342900" algn="l" rtl="0" eaLnBrk="0" fontAlgn="base" hangingPunct="0">
              <a:spcBef>
                <a:spcPct val="20000"/>
              </a:spcBef>
              <a:spcAft>
                <a:spcPct val="0"/>
              </a:spcAft>
              <a:buClr>
                <a:srgbClr val="D4852E"/>
              </a:buClr>
              <a:buFont typeface="Wingdings" pitchFamily="2" charset="2"/>
              <a:buChar char="§"/>
              <a:defRPr sz="3200">
                <a:solidFill>
                  <a:srgbClr val="20336E"/>
                </a:solidFill>
                <a:latin typeface="+mn-lt"/>
                <a:ea typeface="+mn-ea"/>
                <a:cs typeface="+mn-cs"/>
              </a:defRPr>
            </a:lvl1pPr>
            <a:lvl2pPr marL="742950" indent="-285750" algn="l" rtl="0" eaLnBrk="0" fontAlgn="base" hangingPunct="0">
              <a:spcBef>
                <a:spcPct val="20000"/>
              </a:spcBef>
              <a:spcAft>
                <a:spcPct val="0"/>
              </a:spcAft>
              <a:buClr>
                <a:srgbClr val="D4852E"/>
              </a:buClr>
              <a:buChar char="•"/>
              <a:defRPr sz="2800">
                <a:solidFill>
                  <a:srgbClr val="20336E"/>
                </a:solidFill>
                <a:latin typeface="+mn-lt"/>
              </a:defRPr>
            </a:lvl2pPr>
            <a:lvl3pPr marL="1143000" indent="-228600" algn="l" rtl="0" eaLnBrk="0" fontAlgn="base" hangingPunct="0">
              <a:spcBef>
                <a:spcPct val="20000"/>
              </a:spcBef>
              <a:spcAft>
                <a:spcPct val="0"/>
              </a:spcAft>
              <a:buClr>
                <a:srgbClr val="D4852E"/>
              </a:buClr>
              <a:defRPr sz="2000">
                <a:solidFill>
                  <a:srgbClr val="20336E"/>
                </a:solidFill>
                <a:latin typeface="+mn-lt"/>
              </a:defRPr>
            </a:lvl3pPr>
            <a:lvl4pPr marL="1600200" indent="-228600" algn="l" rtl="0" eaLnBrk="0" fontAlgn="base" hangingPunct="0">
              <a:spcBef>
                <a:spcPct val="20000"/>
              </a:spcBef>
              <a:spcAft>
                <a:spcPct val="0"/>
              </a:spcAft>
              <a:buClr>
                <a:srgbClr val="D4852E"/>
              </a:buClr>
              <a:buChar char="•"/>
              <a:defRPr sz="2000">
                <a:solidFill>
                  <a:srgbClr val="20336E"/>
                </a:solidFill>
                <a:latin typeface="+mn-lt"/>
              </a:defRPr>
            </a:lvl4pPr>
            <a:lvl5pPr marL="2057400" indent="-228600" algn="l" rtl="0" eaLnBrk="0" fontAlgn="base" hangingPunct="0">
              <a:spcBef>
                <a:spcPct val="20000"/>
              </a:spcBef>
              <a:spcAft>
                <a:spcPct val="0"/>
              </a:spcAft>
              <a:buClr>
                <a:srgbClr val="D4852E"/>
              </a:buClr>
              <a:buChar char="•"/>
              <a:defRPr sz="2000">
                <a:solidFill>
                  <a:srgbClr val="20336E"/>
                </a:solidFill>
                <a:latin typeface="+mn-lt"/>
              </a:defRPr>
            </a:lvl5pPr>
            <a:lvl6pPr marL="2514600" indent="-228600" algn="l" rtl="0" fontAlgn="base">
              <a:spcBef>
                <a:spcPct val="20000"/>
              </a:spcBef>
              <a:spcAft>
                <a:spcPct val="0"/>
              </a:spcAft>
              <a:buClr>
                <a:srgbClr val="D4852E"/>
              </a:buClr>
              <a:buChar char="•"/>
              <a:defRPr sz="2000">
                <a:solidFill>
                  <a:srgbClr val="20336E"/>
                </a:solidFill>
                <a:latin typeface="+mn-lt"/>
              </a:defRPr>
            </a:lvl6pPr>
            <a:lvl7pPr marL="2971800" indent="-228600" algn="l" rtl="0" fontAlgn="base">
              <a:spcBef>
                <a:spcPct val="20000"/>
              </a:spcBef>
              <a:spcAft>
                <a:spcPct val="0"/>
              </a:spcAft>
              <a:buClr>
                <a:srgbClr val="D4852E"/>
              </a:buClr>
              <a:buChar char="•"/>
              <a:defRPr sz="2000">
                <a:solidFill>
                  <a:srgbClr val="20336E"/>
                </a:solidFill>
                <a:latin typeface="+mn-lt"/>
              </a:defRPr>
            </a:lvl7pPr>
            <a:lvl8pPr marL="3429000" indent="-228600" algn="l" rtl="0" fontAlgn="base">
              <a:spcBef>
                <a:spcPct val="20000"/>
              </a:spcBef>
              <a:spcAft>
                <a:spcPct val="0"/>
              </a:spcAft>
              <a:buClr>
                <a:srgbClr val="D4852E"/>
              </a:buClr>
              <a:buChar char="•"/>
              <a:defRPr sz="2000">
                <a:solidFill>
                  <a:srgbClr val="20336E"/>
                </a:solidFill>
                <a:latin typeface="+mn-lt"/>
              </a:defRPr>
            </a:lvl8pPr>
            <a:lvl9pPr marL="3886200" indent="-228600" algn="l" rtl="0" fontAlgn="base">
              <a:spcBef>
                <a:spcPct val="20000"/>
              </a:spcBef>
              <a:spcAft>
                <a:spcPct val="0"/>
              </a:spcAft>
              <a:buClr>
                <a:srgbClr val="D4852E"/>
              </a:buClr>
              <a:buChar char="•"/>
              <a:defRPr sz="2000">
                <a:solidFill>
                  <a:srgbClr val="20336E"/>
                </a:solidFill>
                <a:latin typeface="+mn-lt"/>
              </a:defRPr>
            </a:lvl9pPr>
          </a:lstStyle>
          <a:p>
            <a:pPr marL="0" marR="0" lvl="0" indent="0" algn="l" defTabSz="914400" rtl="0" eaLnBrk="0" fontAlgn="base" latinLnBrk="0" hangingPunct="0">
              <a:lnSpc>
                <a:spcPct val="100000"/>
              </a:lnSpc>
              <a:spcBef>
                <a:spcPct val="20000"/>
              </a:spcBef>
              <a:spcAft>
                <a:spcPct val="0"/>
              </a:spcAft>
              <a:buClr>
                <a:srgbClr val="D4852E"/>
              </a:buClr>
              <a:buSzTx/>
              <a:buFont typeface="Wingdings" pitchFamily="2" charset="2"/>
              <a:buNone/>
              <a:tabLst/>
              <a:defRPr/>
            </a:pPr>
            <a:r>
              <a:rPr kumimoji="0" lang="zh-CN" altLang="en-US" sz="2000" b="0" i="0" u="none" strike="noStrike" kern="0" cap="none" spc="0" normalizeH="0" baseline="0" noProof="0" dirty="0">
                <a:ln>
                  <a:noFill/>
                </a:ln>
                <a:solidFill>
                  <a:prstClr val="black"/>
                </a:solidFill>
                <a:effectLst/>
                <a:uLnTx/>
                <a:uFillTx/>
                <a:latin typeface="Adobe Fangsong Std R" pitchFamily="18" charset="-128"/>
                <a:ea typeface="Adobe Fangsong Std R" pitchFamily="18" charset="-128"/>
                <a:cs typeface="+mn-cs"/>
              </a:rPr>
              <a:t>正在生产海洋平台上端的梯形抗暴墙。</a:t>
            </a:r>
            <a:endParaRPr kumimoji="0" lang="en-GB" altLang="en-US" sz="2000" b="0" i="0" u="none" strike="noStrike" kern="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524631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5"/>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18435" name="Rectangle 42"/>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18436" name="Title 4"/>
          <p:cNvSpPr>
            <a:spLocks noGrp="1"/>
          </p:cNvSpPr>
          <p:nvPr>
            <p:ph type="title"/>
          </p:nvPr>
        </p:nvSpPr>
        <p:spPr/>
        <p:txBody>
          <a:bodyPr/>
          <a:lstStyle/>
          <a:p>
            <a:r>
              <a:rPr lang="zh-CN" altLang="en-US" dirty="0"/>
              <a:t>应力</a:t>
            </a:r>
            <a:r>
              <a:rPr lang="en-GB" altLang="en-US" dirty="0"/>
              <a:t>-</a:t>
            </a:r>
            <a:r>
              <a:rPr lang="zh-CN" altLang="en-US" dirty="0"/>
              <a:t>应变特点</a:t>
            </a:r>
            <a:endParaRPr lang="en-GB" altLang="en-US" dirty="0"/>
          </a:p>
        </p:txBody>
      </p:sp>
      <p:sp>
        <p:nvSpPr>
          <p:cNvPr id="18437" name="Content Placeholder 5"/>
          <p:cNvSpPr>
            <a:spLocks noGrp="1"/>
          </p:cNvSpPr>
          <p:nvPr>
            <p:ph idx="1"/>
          </p:nvPr>
        </p:nvSpPr>
        <p:spPr>
          <a:xfrm>
            <a:off x="457200" y="1583267"/>
            <a:ext cx="8229600" cy="4925144"/>
          </a:xfrm>
        </p:spPr>
        <p:txBody>
          <a:bodyPr>
            <a:normAutofit/>
          </a:bodyPr>
          <a:lstStyle/>
          <a:p>
            <a:r>
              <a:rPr lang="zh-CN" altLang="en-US" dirty="0"/>
              <a:t>非线性</a:t>
            </a:r>
            <a:r>
              <a:rPr lang="en-GB" altLang="en-US" dirty="0"/>
              <a:t>………..</a:t>
            </a:r>
            <a:r>
              <a:rPr lang="zh-CN" altLang="en-US" dirty="0"/>
              <a:t>会导致</a:t>
            </a:r>
            <a:endParaRPr lang="en-GB" altLang="en-US" dirty="0"/>
          </a:p>
          <a:p>
            <a:pPr lvl="1"/>
            <a:endParaRPr lang="en-GB" altLang="en-US" dirty="0"/>
          </a:p>
          <a:p>
            <a:pPr lvl="1"/>
            <a:r>
              <a:rPr lang="zh-CN" altLang="en-US" dirty="0"/>
              <a:t>局部压屈的不同限度的宽厚比</a:t>
            </a:r>
            <a:endParaRPr lang="en-US" altLang="zh-CN" dirty="0"/>
          </a:p>
          <a:p>
            <a:pPr lvl="1"/>
            <a:endParaRPr lang="en-GB" altLang="en-US" dirty="0"/>
          </a:p>
          <a:p>
            <a:pPr lvl="1"/>
            <a:r>
              <a:rPr lang="zh-CN" altLang="en-US" dirty="0"/>
              <a:t>受压和弯曲中的不同构件的屈曲行为</a:t>
            </a:r>
            <a:endParaRPr lang="en-GB" altLang="en-US" dirty="0"/>
          </a:p>
          <a:p>
            <a:pPr lvl="1"/>
            <a:endParaRPr lang="en-GB" altLang="en-US" dirty="0"/>
          </a:p>
          <a:p>
            <a:pPr lvl="1"/>
            <a:r>
              <a:rPr lang="zh-CN" altLang="en-US" dirty="0"/>
              <a:t>更大的挠度</a:t>
            </a:r>
            <a:endParaRPr lang="en-GB" alt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735229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557338"/>
            <a:ext cx="8712200" cy="4792662"/>
          </a:xfrm>
        </p:spPr>
        <p:txBody>
          <a:bodyPr>
            <a:normAutofit lnSpcReduction="10000"/>
          </a:bodyPr>
          <a:lstStyle/>
          <a:p>
            <a:pPr>
              <a:defRPr/>
            </a:pPr>
            <a:r>
              <a:rPr lang="zh-CN" altLang="en-US" sz="2800" dirty="0"/>
              <a:t>低长径比</a:t>
            </a:r>
            <a:endParaRPr lang="en-US" altLang="zh-CN" sz="2800" dirty="0"/>
          </a:p>
          <a:p>
            <a:pPr>
              <a:defRPr/>
            </a:pPr>
            <a:r>
              <a:rPr lang="zh-CN" altLang="en-US" sz="2800" dirty="0"/>
              <a:t>钢柱达到</a:t>
            </a:r>
            <a:r>
              <a:rPr lang="en-GB" sz="2800" dirty="0"/>
              <a:t>/</a:t>
            </a:r>
            <a:r>
              <a:rPr lang="zh-CN" altLang="en-US" sz="2800" dirty="0"/>
              <a:t>超过挤压负荷</a:t>
            </a:r>
            <a:endParaRPr lang="en-US" altLang="zh-CN" sz="2800" dirty="0"/>
          </a:p>
          <a:p>
            <a:pPr>
              <a:defRPr/>
            </a:pPr>
            <a:br>
              <a:rPr lang="en-GB" sz="2800" dirty="0"/>
            </a:br>
            <a:r>
              <a:rPr lang="en-GB" sz="2800" b="1" dirty="0">
                <a:solidFill>
                  <a:schemeClr val="bg1">
                    <a:lumMod val="50000"/>
                  </a:schemeClr>
                </a:solidFill>
              </a:rPr>
              <a:t>⇒ </a:t>
            </a:r>
            <a:r>
              <a:rPr lang="zh-CN" altLang="en-US" sz="2800" dirty="0">
                <a:solidFill>
                  <a:schemeClr val="bg1">
                    <a:lumMod val="50000"/>
                  </a:schemeClr>
                </a:solidFill>
              </a:rPr>
              <a:t>应变硬化的好处很明显</a:t>
            </a:r>
            <a:endParaRPr lang="en-US" altLang="zh-CN" sz="2800" dirty="0">
              <a:solidFill>
                <a:schemeClr val="bg1">
                  <a:lumMod val="50000"/>
                </a:schemeClr>
              </a:solidFill>
            </a:endParaRPr>
          </a:p>
          <a:p>
            <a:pPr>
              <a:defRPr/>
            </a:pPr>
            <a:r>
              <a:rPr lang="zh-CN" altLang="en-US" sz="2800" dirty="0">
                <a:solidFill>
                  <a:schemeClr val="bg1">
                    <a:lumMod val="50000"/>
                  </a:schemeClr>
                </a:solidFill>
              </a:rPr>
              <a:t>不锈钢的性能和碳钢至少一样好</a:t>
            </a:r>
            <a:r>
              <a:rPr lang="en-GB" sz="2800" dirty="0">
                <a:solidFill>
                  <a:schemeClr val="bg1">
                    <a:lumMod val="50000"/>
                  </a:schemeClr>
                </a:solidFill>
              </a:rPr>
              <a:t> </a:t>
            </a:r>
          </a:p>
          <a:p>
            <a:pPr>
              <a:defRPr/>
            </a:pPr>
            <a:endParaRPr lang="en-GB" sz="2800" b="1" dirty="0"/>
          </a:p>
          <a:p>
            <a:pPr>
              <a:defRPr/>
            </a:pPr>
            <a:r>
              <a:rPr lang="zh-CN" altLang="en-US" sz="2800" b="1" dirty="0"/>
              <a:t>高长径比</a:t>
            </a:r>
            <a:br>
              <a:rPr lang="en-GB" sz="2800" b="1" dirty="0"/>
            </a:br>
            <a:r>
              <a:rPr lang="zh-CN" altLang="en-US" sz="2800" b="1" dirty="0"/>
              <a:t>轴向强度低，线性区域应力低</a:t>
            </a:r>
            <a:br>
              <a:rPr lang="en-GB" sz="2800" dirty="0"/>
            </a:br>
            <a:br>
              <a:rPr lang="en-GB" sz="2800" dirty="0"/>
            </a:br>
            <a:r>
              <a:rPr lang="en-GB" sz="2800" b="1" dirty="0">
                <a:solidFill>
                  <a:schemeClr val="bg1">
                    <a:lumMod val="50000"/>
                  </a:schemeClr>
                </a:solidFill>
              </a:rPr>
              <a:t>⇒ </a:t>
            </a:r>
            <a:r>
              <a:rPr lang="zh-CN" altLang="en-US" sz="2800" b="1" dirty="0">
                <a:solidFill>
                  <a:schemeClr val="bg1">
                    <a:lumMod val="50000"/>
                  </a:schemeClr>
                </a:solidFill>
              </a:rPr>
              <a:t>在几何与残余应力相似的条件下，</a:t>
            </a:r>
            <a:r>
              <a:rPr lang="zh-CN" altLang="en-US" sz="2800" dirty="0">
                <a:solidFill>
                  <a:schemeClr val="bg1">
                    <a:lumMod val="50000"/>
                  </a:schemeClr>
                </a:solidFill>
              </a:rPr>
              <a:t>不锈钢与碳钢的性能类似</a:t>
            </a:r>
            <a:endParaRPr lang="en-GB" sz="2800" dirty="0">
              <a:solidFill>
                <a:schemeClr val="bg1">
                  <a:lumMod val="50000"/>
                </a:schemeClr>
              </a:solidFill>
            </a:endParaRPr>
          </a:p>
        </p:txBody>
      </p:sp>
      <p:sp>
        <p:nvSpPr>
          <p:cNvPr id="19459" name="Title 1"/>
          <p:cNvSpPr>
            <a:spLocks noGrp="1"/>
          </p:cNvSpPr>
          <p:nvPr>
            <p:ph type="title"/>
          </p:nvPr>
        </p:nvSpPr>
        <p:spPr/>
        <p:txBody>
          <a:bodyPr/>
          <a:lstStyle/>
          <a:p>
            <a:r>
              <a:rPr lang="zh-CN" altLang="en-US" dirty="0"/>
              <a:t>对屈曲性能的影响</a:t>
            </a:r>
            <a:endParaRPr lang="en-GB" alt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470877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zh-CN" altLang="en-US" dirty="0"/>
              <a:t>对屈曲性能的影响</a:t>
            </a:r>
            <a:endParaRPr lang="en-GB" altLang="en-US" dirty="0"/>
          </a:p>
        </p:txBody>
      </p:sp>
      <p:sp>
        <p:nvSpPr>
          <p:cNvPr id="3" name="Content Placeholder 2"/>
          <p:cNvSpPr>
            <a:spLocks noGrp="1"/>
          </p:cNvSpPr>
          <p:nvPr>
            <p:ph idx="1"/>
          </p:nvPr>
        </p:nvSpPr>
        <p:spPr/>
        <p:txBody>
          <a:bodyPr>
            <a:normAutofit/>
          </a:bodyPr>
          <a:lstStyle/>
          <a:p>
            <a:pPr>
              <a:defRPr/>
            </a:pPr>
            <a:endParaRPr lang="en-GB" sz="2800" b="1" dirty="0"/>
          </a:p>
          <a:p>
            <a:pPr>
              <a:defRPr/>
            </a:pPr>
            <a:endParaRPr lang="en-GB" sz="2800" b="1" dirty="0"/>
          </a:p>
          <a:p>
            <a:pPr>
              <a:defRPr/>
            </a:pPr>
            <a:r>
              <a:rPr lang="zh-CN" altLang="en-US" sz="2800" b="1" dirty="0"/>
              <a:t>中等长径比</a:t>
            </a:r>
            <a:br>
              <a:rPr lang="en-GB" sz="2800" dirty="0"/>
            </a:br>
            <a:r>
              <a:rPr lang="zh-CN" altLang="en-US" sz="2800" dirty="0"/>
              <a:t>柱的平均应力在比例极限和</a:t>
            </a:r>
            <a:r>
              <a:rPr lang="en-US" altLang="zh-CN" sz="2800" dirty="0"/>
              <a:t>0.2%</a:t>
            </a:r>
            <a:r>
              <a:rPr lang="zh-CN" altLang="en-US" sz="2800" dirty="0"/>
              <a:t>的永久应力之间，</a:t>
            </a:r>
            <a:br>
              <a:rPr lang="en-GB" sz="2800" dirty="0"/>
            </a:br>
            <a:r>
              <a:rPr lang="en-GB" sz="2800" b="1" dirty="0">
                <a:solidFill>
                  <a:schemeClr val="bg1">
                    <a:lumMod val="50000"/>
                  </a:schemeClr>
                </a:solidFill>
              </a:rPr>
              <a:t>⇒ </a:t>
            </a:r>
            <a:r>
              <a:rPr lang="zh-CN" altLang="en-US" sz="2800" dirty="0">
                <a:solidFill>
                  <a:schemeClr val="bg1">
                    <a:lumMod val="50000"/>
                  </a:schemeClr>
                </a:solidFill>
              </a:rPr>
              <a:t>不锈钢柱的强度不如碳钢柱的大</a:t>
            </a:r>
            <a:endParaRPr lang="en-GB" sz="2800" dirty="0">
              <a:solidFill>
                <a:schemeClr val="bg1">
                  <a:lumMod val="50000"/>
                </a:schemeClr>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092407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ChangeArrowheads="1"/>
          </p:cNvSpPr>
          <p:nvPr/>
        </p:nvSpPr>
        <p:spPr bwMode="auto">
          <a:xfrm>
            <a:off x="1110247" y="1293395"/>
            <a:ext cx="6591300" cy="4381500"/>
          </a:xfrm>
          <a:prstGeom prst="rect">
            <a:avLst/>
          </a:prstGeom>
          <a:noFill/>
          <a:ln w="38100">
            <a:solidFill>
              <a:schemeClr val="bg1">
                <a:lumMod val="50000"/>
              </a:schemeClr>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129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3339" t="6902" r="2504"/>
          <a:stretch>
            <a:fillRect/>
          </a:stretch>
        </p:blipFill>
        <p:spPr bwMode="auto">
          <a:xfrm>
            <a:off x="1757947" y="1368008"/>
            <a:ext cx="5732463" cy="4283075"/>
          </a:xfrm>
          <a:prstGeom prst="rect">
            <a:avLst/>
          </a:prstGeom>
          <a:noFill/>
          <a:ln w="9525">
            <a:noFill/>
            <a:miter lim="800000"/>
            <a:headEnd/>
            <a:tailEnd/>
          </a:ln>
        </p:spPr>
      </p:pic>
      <p:sp>
        <p:nvSpPr>
          <p:cNvPr id="926724" name="Line 4"/>
          <p:cNvSpPr>
            <a:spLocks noChangeShapeType="1"/>
          </p:cNvSpPr>
          <p:nvPr/>
        </p:nvSpPr>
        <p:spPr bwMode="auto">
          <a:xfrm>
            <a:off x="4577347" y="1852195"/>
            <a:ext cx="342900" cy="0"/>
          </a:xfrm>
          <a:prstGeom prst="line">
            <a:avLst/>
          </a:prstGeom>
          <a:noFill/>
          <a:ln w="28575">
            <a:solidFill>
              <a:srgbClr val="FF0000"/>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29029" name="Text Box 5"/>
          <p:cNvSpPr txBox="1">
            <a:spLocks noChangeArrowheads="1"/>
          </p:cNvSpPr>
          <p:nvPr/>
        </p:nvSpPr>
        <p:spPr bwMode="auto">
          <a:xfrm>
            <a:off x="5034547" y="1687095"/>
            <a:ext cx="20574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rPr>
              <a:t>不锈钢</a:t>
            </a:r>
            <a:r>
              <a:rPr kumimoji="0" lang="en-GB" sz="16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rPr>
              <a:t>k</a:t>
            </a:r>
            <a:r>
              <a:rPr kumimoji="0" lang="en-GB" sz="1600" b="1" i="0" u="none" strike="noStrike" kern="1200" cap="none" spc="0" normalizeH="0" baseline="-25000" noProof="0" dirty="0">
                <a:ln>
                  <a:noFill/>
                </a:ln>
                <a:solidFill>
                  <a:srgbClr val="FF0000"/>
                </a:solidFill>
                <a:effectLst/>
                <a:uLnTx/>
                <a:uFillTx/>
                <a:latin typeface="SimSun" panose="02010600030101010101" pitchFamily="2" charset="-122"/>
                <a:ea typeface="SimSun" panose="02010600030101010101" pitchFamily="2" charset="-122"/>
                <a:cs typeface="+mn-cs"/>
              </a:rPr>
              <a:t>2,q</a:t>
            </a:r>
          </a:p>
        </p:txBody>
      </p:sp>
      <p:sp>
        <p:nvSpPr>
          <p:cNvPr id="926726" name="Line 6"/>
          <p:cNvSpPr>
            <a:spLocks noChangeShapeType="1"/>
          </p:cNvSpPr>
          <p:nvPr/>
        </p:nvSpPr>
        <p:spPr bwMode="auto">
          <a:xfrm>
            <a:off x="4577347" y="2195095"/>
            <a:ext cx="342900" cy="0"/>
          </a:xfrm>
          <a:prstGeom prst="line">
            <a:avLst/>
          </a:prstGeom>
          <a:noFill/>
          <a:ln w="285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29031" name="Text Box 7"/>
          <p:cNvSpPr txBox="1">
            <a:spLocks noChangeArrowheads="1"/>
          </p:cNvSpPr>
          <p:nvPr/>
        </p:nvSpPr>
        <p:spPr bwMode="auto">
          <a:xfrm>
            <a:off x="5034547" y="2029995"/>
            <a:ext cx="22479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rPr>
              <a:t>不锈钢</a:t>
            </a:r>
            <a:r>
              <a:rPr kumimoji="0" lang="en-GB" sz="16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rPr>
              <a:t>k</a:t>
            </a:r>
            <a:r>
              <a:rPr kumimoji="0" lang="en-GB" sz="1600" b="1" i="0" u="none" strike="noStrike" kern="1200" cap="none" spc="0" normalizeH="0" baseline="-25000" noProof="0" dirty="0">
                <a:ln>
                  <a:noFill/>
                </a:ln>
                <a:solidFill>
                  <a:srgbClr val="FF0000"/>
                </a:solidFill>
                <a:effectLst/>
                <a:uLnTx/>
                <a:uFillTx/>
                <a:latin typeface="SimSun" panose="02010600030101010101" pitchFamily="2" charset="-122"/>
                <a:ea typeface="SimSun" panose="02010600030101010101" pitchFamily="2" charset="-122"/>
                <a:cs typeface="+mn-cs"/>
              </a:rPr>
              <a:t>0.2p,q</a:t>
            </a:r>
          </a:p>
        </p:txBody>
      </p:sp>
      <p:sp>
        <p:nvSpPr>
          <p:cNvPr id="926728" name="Line 8"/>
          <p:cNvSpPr>
            <a:spLocks noChangeShapeType="1"/>
          </p:cNvSpPr>
          <p:nvPr/>
        </p:nvSpPr>
        <p:spPr bwMode="auto">
          <a:xfrm>
            <a:off x="4577347" y="2537995"/>
            <a:ext cx="342900" cy="0"/>
          </a:xfrm>
          <a:prstGeom prst="line">
            <a:avLst/>
          </a:prstGeom>
          <a:noFill/>
          <a:ln w="28575">
            <a:solidFill>
              <a:srgbClr val="0000FF"/>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29033" name="Text Box 9"/>
          <p:cNvSpPr txBox="1">
            <a:spLocks noChangeArrowheads="1"/>
          </p:cNvSpPr>
          <p:nvPr/>
        </p:nvSpPr>
        <p:spPr bwMode="auto">
          <a:xfrm>
            <a:off x="5034547" y="2372895"/>
            <a:ext cx="20574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600" b="1" i="0" u="none" strike="noStrike" kern="1200" cap="none" spc="0" normalizeH="0" baseline="0" noProof="0" dirty="0">
                <a:ln>
                  <a:noFill/>
                </a:ln>
                <a:solidFill>
                  <a:srgbClr val="0000FF"/>
                </a:solidFill>
                <a:effectLst/>
                <a:uLnTx/>
                <a:uFillTx/>
                <a:latin typeface="SimSun" panose="02010600030101010101" pitchFamily="2" charset="-122"/>
                <a:ea typeface="SimSun" panose="02010600030101010101" pitchFamily="2" charset="-122"/>
                <a:cs typeface="+mn-cs"/>
              </a:rPr>
              <a:t>碳钢</a:t>
            </a:r>
            <a:r>
              <a:rPr kumimoji="0" lang="en-GB" sz="1600" b="1" i="0" u="none" strike="noStrike" kern="1200" cap="none" spc="0" normalizeH="0" baseline="0" noProof="0" dirty="0">
                <a:ln>
                  <a:noFill/>
                </a:ln>
                <a:solidFill>
                  <a:srgbClr val="0000FF"/>
                </a:solidFill>
                <a:effectLst/>
                <a:uLnTx/>
                <a:uFillTx/>
                <a:latin typeface="SimSun" panose="02010600030101010101" pitchFamily="2" charset="-122"/>
                <a:ea typeface="SimSun" panose="02010600030101010101" pitchFamily="2" charset="-122"/>
                <a:cs typeface="+mn-cs"/>
              </a:rPr>
              <a:t>k</a:t>
            </a:r>
            <a:r>
              <a:rPr kumimoji="0" lang="en-GB" sz="1600" b="1" i="0" u="none" strike="noStrike" kern="1200" cap="none" spc="0" normalizeH="0" baseline="-25000" noProof="0" dirty="0">
                <a:ln>
                  <a:noFill/>
                </a:ln>
                <a:solidFill>
                  <a:srgbClr val="0000FF"/>
                </a:solidFill>
                <a:effectLst/>
                <a:uLnTx/>
                <a:uFillTx/>
                <a:latin typeface="SimSun" panose="02010600030101010101" pitchFamily="2" charset="-122"/>
                <a:ea typeface="SimSun" panose="02010600030101010101" pitchFamily="2" charset="-122"/>
                <a:cs typeface="+mn-cs"/>
              </a:rPr>
              <a:t>2,q</a:t>
            </a:r>
          </a:p>
        </p:txBody>
      </p:sp>
      <p:sp>
        <p:nvSpPr>
          <p:cNvPr id="926730" name="Line 10"/>
          <p:cNvSpPr>
            <a:spLocks noChangeShapeType="1"/>
          </p:cNvSpPr>
          <p:nvPr/>
        </p:nvSpPr>
        <p:spPr bwMode="auto">
          <a:xfrm>
            <a:off x="4590047" y="2880895"/>
            <a:ext cx="342900" cy="0"/>
          </a:xfrm>
          <a:prstGeom prst="line">
            <a:avLst/>
          </a:prstGeom>
          <a:noFill/>
          <a:ln w="28575">
            <a:solidFill>
              <a:srgbClr val="0000FF"/>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29035" name="Text Box 11"/>
          <p:cNvSpPr txBox="1">
            <a:spLocks noChangeArrowheads="1"/>
          </p:cNvSpPr>
          <p:nvPr/>
        </p:nvSpPr>
        <p:spPr bwMode="auto">
          <a:xfrm>
            <a:off x="5034547" y="2715795"/>
            <a:ext cx="22479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600" b="1" i="0" u="none" strike="noStrike" kern="1200" cap="none" spc="0" normalizeH="0" baseline="0" noProof="0" dirty="0">
                <a:ln>
                  <a:noFill/>
                </a:ln>
                <a:solidFill>
                  <a:srgbClr val="0000FF"/>
                </a:solidFill>
                <a:effectLst/>
                <a:uLnTx/>
                <a:uFillTx/>
                <a:latin typeface="SimSun" panose="02010600030101010101" pitchFamily="2" charset="-122"/>
                <a:ea typeface="SimSun" panose="02010600030101010101" pitchFamily="2" charset="-122"/>
                <a:cs typeface="+mn-cs"/>
              </a:rPr>
              <a:t>碳钢</a:t>
            </a:r>
            <a:r>
              <a:rPr kumimoji="0" lang="en-GB" sz="1600" b="1" i="0" u="none" strike="noStrike" kern="1200" cap="none" spc="0" normalizeH="0" baseline="0" noProof="0" dirty="0">
                <a:ln>
                  <a:noFill/>
                </a:ln>
                <a:solidFill>
                  <a:srgbClr val="0000FF"/>
                </a:solidFill>
                <a:effectLst/>
                <a:uLnTx/>
                <a:uFillTx/>
                <a:latin typeface="SimSun" panose="02010600030101010101" pitchFamily="2" charset="-122"/>
                <a:ea typeface="SimSun" panose="02010600030101010101" pitchFamily="2" charset="-122"/>
                <a:cs typeface="+mn-cs"/>
              </a:rPr>
              <a:t>k</a:t>
            </a:r>
            <a:r>
              <a:rPr kumimoji="0" lang="en-GB" sz="1600" b="1" i="0" u="none" strike="noStrike" kern="1200" cap="none" spc="0" normalizeH="0" baseline="-25000" noProof="0" dirty="0">
                <a:ln>
                  <a:noFill/>
                </a:ln>
                <a:solidFill>
                  <a:srgbClr val="0000FF"/>
                </a:solidFill>
                <a:effectLst/>
                <a:uLnTx/>
                <a:uFillTx/>
                <a:latin typeface="SimSun" panose="02010600030101010101" pitchFamily="2" charset="-122"/>
                <a:ea typeface="SimSun" panose="02010600030101010101" pitchFamily="2" charset="-122"/>
                <a:cs typeface="+mn-cs"/>
              </a:rPr>
              <a:t>0.2p,q</a:t>
            </a:r>
          </a:p>
        </p:txBody>
      </p:sp>
      <p:sp>
        <p:nvSpPr>
          <p:cNvPr id="129036" name="Text Box 12"/>
          <p:cNvSpPr txBox="1">
            <a:spLocks noChangeArrowheads="1"/>
          </p:cNvSpPr>
          <p:nvPr/>
        </p:nvSpPr>
        <p:spPr bwMode="auto">
          <a:xfrm>
            <a:off x="3612147" y="5255795"/>
            <a:ext cx="22479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温度</a:t>
            </a:r>
            <a:r>
              <a:rPr kumimoji="0" lang="en-GB" sz="1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r>
              <a:rPr kumimoji="0" lang="en-GB" sz="1600" b="1" i="0" u="none" strike="noStrike" kern="1200" cap="none" spc="0" normalizeH="0" baseline="30000" noProof="0" dirty="0" err="1">
                <a:ln>
                  <a:noFill/>
                </a:ln>
                <a:solidFill>
                  <a:prstClr val="black"/>
                </a:solidFill>
                <a:effectLst/>
                <a:uLnTx/>
                <a:uFillTx/>
                <a:latin typeface="SimSun" panose="02010600030101010101" pitchFamily="2" charset="-122"/>
                <a:ea typeface="SimSun" panose="02010600030101010101" pitchFamily="2" charset="-122"/>
                <a:cs typeface="+mn-cs"/>
              </a:rPr>
              <a:t>o</a:t>
            </a:r>
            <a:r>
              <a:rPr kumimoji="0" lang="en-GB" sz="1600" b="1"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C</a:t>
            </a:r>
            <a:r>
              <a:rPr kumimoji="0" lang="en-GB" sz="1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endParaRPr kumimoji="0" lang="en-GB" sz="1600" b="1"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129037"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18210" y="1728370"/>
            <a:ext cx="422275" cy="2862263"/>
          </a:xfrm>
          <a:prstGeom prst="rect">
            <a:avLst/>
          </a:prstGeom>
          <a:noFill/>
          <a:ln w="9525">
            <a:noFill/>
            <a:miter lim="800000"/>
            <a:headEnd/>
            <a:tailEnd/>
          </a:ln>
        </p:spPr>
      </p:pic>
      <p:sp>
        <p:nvSpPr>
          <p:cNvPr id="926734" name="Text Box 14"/>
          <p:cNvSpPr txBox="1">
            <a:spLocks noChangeArrowheads="1"/>
          </p:cNvSpPr>
          <p:nvPr/>
        </p:nvSpPr>
        <p:spPr bwMode="auto">
          <a:xfrm>
            <a:off x="1612425" y="5841053"/>
            <a:ext cx="6738937" cy="78483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k</a:t>
            </a:r>
            <a:r>
              <a:rPr kumimoji="0" lang="en-GB" sz="1800" b="1"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Calibri"/>
              </a:rPr>
              <a:t>0.2p,q</a:t>
            </a:r>
            <a:r>
              <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 = </a:t>
            </a: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在</a:t>
            </a:r>
            <a:r>
              <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 0.2% </a:t>
            </a: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保证应变时的强度折减系数</a:t>
            </a:r>
            <a:endParaRPr kumimoji="0" 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k</a:t>
            </a:r>
            <a:r>
              <a:rPr kumimoji="0" lang="en-GB" sz="1800" b="1"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Calibri"/>
              </a:rPr>
              <a:t>2,q</a:t>
            </a:r>
            <a:r>
              <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 =</a:t>
            </a:r>
            <a:r>
              <a:rPr kumimoji="0" lang="en-US" altLang="zh-CN"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2%</a:t>
            </a: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总体应变时的强度折减系数</a:t>
            </a:r>
            <a:endPar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129039" name="Rectangle 15"/>
          <p:cNvSpPr>
            <a:spLocks noGrp="1" noChangeArrowheads="1"/>
          </p:cNvSpPr>
          <p:nvPr>
            <p:ph type="title"/>
          </p:nvPr>
        </p:nvSpPr>
        <p:spPr>
          <a:noFill/>
        </p:spPr>
        <p:txBody>
          <a:bodyPr>
            <a:normAutofit/>
          </a:bodyPr>
          <a:lstStyle/>
          <a:p>
            <a:pPr eaLnBrk="1" hangingPunct="1"/>
            <a:r>
              <a:rPr lang="zh-CN" altLang="en-US" sz="3900" dirty="0"/>
              <a:t>温度升高时的材料</a:t>
            </a:r>
            <a:endParaRPr lang="en-GB" sz="3900" dirty="0"/>
          </a:p>
        </p:txBody>
      </p:sp>
      <p:sp>
        <p:nvSpPr>
          <p:cNvPr id="926736" name="Rectangle 16"/>
          <p:cNvSpPr>
            <a:spLocks noChangeArrowheads="1"/>
          </p:cNvSpPr>
          <p:nvPr/>
        </p:nvSpPr>
        <p:spPr bwMode="auto">
          <a:xfrm>
            <a:off x="4748797" y="3109495"/>
            <a:ext cx="1233488" cy="1668463"/>
          </a:xfrm>
          <a:prstGeom prst="rect">
            <a:avLst/>
          </a:prstGeom>
          <a:solidFill>
            <a:srgbClr val="9999FF">
              <a:alpha val="39999"/>
            </a:srgb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2" name="Tekstvak 1"/>
          <p:cNvSpPr txBox="1"/>
          <p:nvPr/>
        </p:nvSpPr>
        <p:spPr>
          <a:xfrm rot="16200000">
            <a:off x="42960" y="2924829"/>
            <a:ext cx="29972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强度折减系数</a:t>
            </a:r>
            <a:endParaRPr kumimoji="0" lang="nl-BE"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3" name="Tijdelijke aanduiding voor dia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32326346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7902" y="1258377"/>
            <a:ext cx="7107381" cy="4668089"/>
          </a:xfrm>
          <a:prstGeom prst="rect">
            <a:avLst/>
          </a:prstGeom>
        </p:spPr>
      </p:pic>
      <p:sp>
        <p:nvSpPr>
          <p:cNvPr id="131075" name="Rectangle 7"/>
          <p:cNvSpPr>
            <a:spLocks noGrp="1" noChangeArrowheads="1"/>
          </p:cNvSpPr>
          <p:nvPr>
            <p:ph type="title"/>
          </p:nvPr>
        </p:nvSpPr>
        <p:spPr>
          <a:noFill/>
        </p:spPr>
        <p:txBody>
          <a:bodyPr>
            <a:normAutofit/>
          </a:bodyPr>
          <a:lstStyle/>
          <a:p>
            <a:pPr eaLnBrk="1" hangingPunct="1"/>
            <a:r>
              <a:rPr lang="zh-CN" altLang="en-US" sz="3900" dirty="0"/>
              <a:t>温度升高时的材料</a:t>
            </a:r>
            <a:endParaRPr lang="en-GB" sz="3900" dirty="0"/>
          </a:p>
        </p:txBody>
      </p:sp>
      <p:sp>
        <p:nvSpPr>
          <p:cNvPr id="928776" name="Text Box 8"/>
          <p:cNvSpPr txBox="1">
            <a:spLocks noChangeArrowheads="1"/>
          </p:cNvSpPr>
          <p:nvPr/>
        </p:nvSpPr>
        <p:spPr bwMode="auto">
          <a:xfrm>
            <a:off x="2673206" y="6052442"/>
            <a:ext cx="3729037" cy="3968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刚度折减系数</a:t>
            </a:r>
            <a:endParaRPr kumimoji="0" lang="en-GB"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928779" name="Rectangle 11"/>
          <p:cNvSpPr>
            <a:spLocks noChangeArrowheads="1"/>
          </p:cNvSpPr>
          <p:nvPr/>
        </p:nvSpPr>
        <p:spPr bwMode="auto">
          <a:xfrm>
            <a:off x="4742776" y="2663658"/>
            <a:ext cx="1233488" cy="2125663"/>
          </a:xfrm>
          <a:prstGeom prst="rect">
            <a:avLst/>
          </a:prstGeom>
          <a:solidFill>
            <a:srgbClr val="9999FF">
              <a:alpha val="39999"/>
            </a:srgb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 name="Rechthoek 3"/>
          <p:cNvSpPr/>
          <p:nvPr/>
        </p:nvSpPr>
        <p:spPr>
          <a:xfrm rot="16200000">
            <a:off x="509316" y="3243690"/>
            <a:ext cx="201850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刚度折减系数</a:t>
            </a:r>
            <a:r>
              <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k</a:t>
            </a:r>
            <a:r>
              <a:rPr kumimoji="0" lang="nl-BE" sz="1800" b="0"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mn-cs"/>
              </a:rPr>
              <a:t>E,0</a:t>
            </a:r>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38539131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37593" y="1515645"/>
            <a:ext cx="6386514" cy="4330700"/>
            <a:chOff x="1200" y="1160"/>
            <a:chExt cx="4024" cy="2728"/>
          </a:xfrm>
        </p:grpSpPr>
        <p:sp>
          <p:nvSpPr>
            <p:cNvPr id="930819" name="Rectangle 3"/>
            <p:cNvSpPr>
              <a:spLocks noChangeArrowheads="1"/>
            </p:cNvSpPr>
            <p:nvPr/>
          </p:nvSpPr>
          <p:spPr bwMode="auto">
            <a:xfrm>
              <a:off x="1200" y="1160"/>
              <a:ext cx="4024" cy="2728"/>
            </a:xfrm>
            <a:prstGeom prst="rect">
              <a:avLst/>
            </a:prstGeom>
            <a:noFill/>
            <a:ln w="38100">
              <a:solidFill>
                <a:schemeClr val="bg1">
                  <a:lumMod val="50000"/>
                </a:schemeClr>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nvGrpSpPr>
            <p:cNvPr id="3" name="Group 4"/>
            <p:cNvGrpSpPr>
              <a:grpSpLocks/>
            </p:cNvGrpSpPr>
            <p:nvPr/>
          </p:nvGrpSpPr>
          <p:grpSpPr bwMode="auto">
            <a:xfrm>
              <a:off x="1253" y="1316"/>
              <a:ext cx="3866" cy="2451"/>
              <a:chOff x="1276" y="1282"/>
              <a:chExt cx="3820" cy="2422"/>
            </a:xfrm>
          </p:grpSpPr>
          <p:graphicFrame>
            <p:nvGraphicFramePr>
              <p:cNvPr id="133122" name="Object 2"/>
              <p:cNvGraphicFramePr>
                <a:graphicFrameLocks noChangeAspect="1"/>
              </p:cNvGraphicFramePr>
              <p:nvPr/>
            </p:nvGraphicFramePr>
            <p:xfrm>
              <a:off x="1276" y="1282"/>
              <a:ext cx="3820" cy="2422"/>
            </p:xfrm>
            <a:graphic>
              <a:graphicData uri="http://schemas.openxmlformats.org/presentationml/2006/ole">
                <mc:AlternateContent xmlns:mc="http://schemas.openxmlformats.org/markup-compatibility/2006">
                  <mc:Choice xmlns:v="urn:schemas-microsoft-com:vml" Requires="v">
                    <p:oleObj spid="_x0000_s1026" name="Feuille de calcul" r:id="rId4" imgW="4990916" imgH="2781198" progId="Excel.Sheet.8">
                      <p:embed/>
                    </p:oleObj>
                  </mc:Choice>
                  <mc:Fallback>
                    <p:oleObj name="Feuille de calcul" r:id="rId4" imgW="4990916" imgH="2781198" progId="Excel.Sheet.8">
                      <p:embed/>
                      <p:pic>
                        <p:nvPicPr>
                          <p:cNvPr id="133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 y="1282"/>
                            <a:ext cx="3820" cy="24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29" name="Text Box 6"/>
              <p:cNvSpPr txBox="1">
                <a:spLocks noChangeArrowheads="1"/>
              </p:cNvSpPr>
              <p:nvPr/>
            </p:nvSpPr>
            <p:spPr bwMode="auto">
              <a:xfrm>
                <a:off x="2640" y="2005"/>
                <a:ext cx="1016" cy="364"/>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SimSun" panose="02010600030101010101" pitchFamily="2" charset="-122"/>
                    <a:ea typeface="SimSun" panose="02010600030101010101" pitchFamily="2" charset="-122"/>
                    <a:cs typeface="+mn-cs"/>
                  </a:rPr>
                  <a:t>Stainless steel</a:t>
                </a:r>
                <a:endParaRPr kumimoji="0" lang="en-GB" sz="1600" b="1" i="0" u="none" strike="noStrike" kern="1200" cap="none" spc="0" normalizeH="0" baseline="-25000" noProof="0" dirty="0">
                  <a:ln>
                    <a:noFill/>
                  </a:ln>
                  <a:solidFill>
                    <a:srgbClr val="FF0000"/>
                  </a:solidFill>
                  <a:effectLst/>
                  <a:uLnTx/>
                  <a:uFillTx/>
                  <a:latin typeface="SimSun" panose="02010600030101010101" pitchFamily="2" charset="-122"/>
                  <a:ea typeface="SimSun" panose="02010600030101010101" pitchFamily="2" charset="-122"/>
                  <a:cs typeface="+mn-cs"/>
                </a:endParaRPr>
              </a:p>
            </p:txBody>
          </p:sp>
          <p:sp>
            <p:nvSpPr>
              <p:cNvPr id="133130" name="Text Box 7"/>
              <p:cNvSpPr txBox="1">
                <a:spLocks noChangeArrowheads="1"/>
              </p:cNvSpPr>
              <p:nvPr/>
            </p:nvSpPr>
            <p:spPr bwMode="auto">
              <a:xfrm>
                <a:off x="3531" y="2511"/>
                <a:ext cx="936" cy="209"/>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dirty="0">
                    <a:ln>
                      <a:noFill/>
                    </a:ln>
                    <a:solidFill>
                      <a:srgbClr val="0000FF"/>
                    </a:solidFill>
                    <a:effectLst/>
                    <a:uLnTx/>
                    <a:uFillTx/>
                    <a:latin typeface="SimSun" panose="02010600030101010101" pitchFamily="2" charset="-122"/>
                    <a:ea typeface="SimSun" panose="02010600030101010101" pitchFamily="2" charset="-122"/>
                    <a:cs typeface="+mn-cs"/>
                  </a:rPr>
                  <a:t>Carbon steel</a:t>
                </a:r>
                <a:endParaRPr kumimoji="0" lang="en-GB" sz="1600" b="1" i="0" u="none" strike="noStrike" kern="1200" cap="none" spc="0" normalizeH="0" baseline="-25000" noProof="0" dirty="0">
                  <a:ln>
                    <a:noFill/>
                  </a:ln>
                  <a:solidFill>
                    <a:srgbClr val="0000FF"/>
                  </a:solidFill>
                  <a:effectLst/>
                  <a:uLnTx/>
                  <a:uFillTx/>
                  <a:latin typeface="SimSun" panose="02010600030101010101" pitchFamily="2" charset="-122"/>
                  <a:ea typeface="SimSun" panose="02010600030101010101" pitchFamily="2" charset="-122"/>
                  <a:cs typeface="+mn-cs"/>
                </a:endParaRPr>
              </a:p>
            </p:txBody>
          </p:sp>
        </p:grpSp>
      </p:grpSp>
      <p:sp>
        <p:nvSpPr>
          <p:cNvPr id="930824" name="Text Box 8"/>
          <p:cNvSpPr txBox="1">
            <a:spLocks noChangeArrowheads="1"/>
          </p:cNvSpPr>
          <p:nvPr/>
        </p:nvSpPr>
        <p:spPr bwMode="auto">
          <a:xfrm>
            <a:off x="3134645" y="5938420"/>
            <a:ext cx="3729037" cy="3968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热膨胀</a:t>
            </a:r>
            <a:endParaRPr kumimoji="0" lang="en-GB"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133125" name="Rectangle 9"/>
          <p:cNvSpPr>
            <a:spLocks noGrp="1" noChangeArrowheads="1"/>
          </p:cNvSpPr>
          <p:nvPr>
            <p:ph type="title"/>
          </p:nvPr>
        </p:nvSpPr>
        <p:spPr>
          <a:noFill/>
        </p:spPr>
        <p:txBody>
          <a:bodyPr>
            <a:normAutofit/>
          </a:bodyPr>
          <a:lstStyle/>
          <a:p>
            <a:pPr eaLnBrk="1" hangingPunct="1"/>
            <a:r>
              <a:rPr lang="zh-CN" altLang="en-US" sz="3900" dirty="0"/>
              <a:t>温度升高时的材料</a:t>
            </a:r>
            <a:endParaRPr lang="en-GB" sz="3900" dirty="0"/>
          </a:p>
        </p:txBody>
      </p:sp>
      <p:sp>
        <p:nvSpPr>
          <p:cNvPr id="10" name="Text Box 5"/>
          <p:cNvSpPr txBox="1">
            <a:spLocks noChangeArrowheads="1"/>
          </p:cNvSpPr>
          <p:nvPr/>
        </p:nvSpPr>
        <p:spPr bwMode="auto">
          <a:xfrm>
            <a:off x="3682326" y="5140158"/>
            <a:ext cx="2247900" cy="336550"/>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rPr>
              <a:t>温度</a:t>
            </a:r>
            <a:r>
              <a:rPr kumimoji="0" lang="en-GB" sz="1600" b="1"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rPr>
              <a:t>(</a:t>
            </a:r>
            <a:r>
              <a:rPr kumimoji="0" lang="en-GB" sz="1600" b="1" i="0" u="none" strike="noStrike" kern="1200" cap="none" spc="0" normalizeH="0" baseline="30000" noProof="0" dirty="0" err="1">
                <a:ln>
                  <a:noFill/>
                </a:ln>
                <a:solidFill>
                  <a:srgbClr val="000000"/>
                </a:solidFill>
                <a:effectLst/>
                <a:uLnTx/>
                <a:uFillTx/>
                <a:latin typeface="SimSun" panose="02010600030101010101" pitchFamily="2" charset="-122"/>
                <a:ea typeface="SimSun" panose="02010600030101010101" pitchFamily="2" charset="-122"/>
                <a:cs typeface="+mn-cs"/>
              </a:rPr>
              <a:t>o</a:t>
            </a:r>
            <a:r>
              <a:rPr kumimoji="0" lang="en-GB" sz="1600" b="1" i="0" u="none" strike="noStrike" kern="1200" cap="none" spc="0" normalizeH="0" baseline="0" noProof="0" dirty="0" err="1">
                <a:ln>
                  <a:noFill/>
                </a:ln>
                <a:solidFill>
                  <a:srgbClr val="000000"/>
                </a:solidFill>
                <a:effectLst/>
                <a:uLnTx/>
                <a:uFillTx/>
                <a:latin typeface="SimSun" panose="02010600030101010101" pitchFamily="2" charset="-122"/>
                <a:ea typeface="SimSun" panose="02010600030101010101" pitchFamily="2" charset="-122"/>
                <a:cs typeface="+mn-cs"/>
              </a:rPr>
              <a:t>C</a:t>
            </a:r>
            <a:r>
              <a:rPr kumimoji="0" lang="en-GB" sz="1600" b="1"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rPr>
              <a:t>)</a:t>
            </a:r>
            <a:endParaRPr kumimoji="0" lang="en-GB" sz="1600" b="1" i="0" u="none" strike="noStrike" kern="1200" cap="none" spc="0" normalizeH="0" baseline="-25000" noProof="0" dirty="0">
              <a:ln>
                <a:noFill/>
              </a:ln>
              <a:solidFill>
                <a:srgbClr val="000000"/>
              </a:solidFill>
              <a:effectLst/>
              <a:uLnTx/>
              <a:uFillTx/>
              <a:latin typeface="SimSun" panose="02010600030101010101" pitchFamily="2" charset="-122"/>
              <a:ea typeface="SimSun" panose="02010600030101010101" pitchFamily="2" charset="-122"/>
              <a:cs typeface="+mn-cs"/>
            </a:endParaRPr>
          </a:p>
        </p:txBody>
      </p:sp>
      <p:sp>
        <p:nvSpPr>
          <p:cNvPr id="11" name="Text Box 5"/>
          <p:cNvSpPr txBox="1">
            <a:spLocks noChangeArrowheads="1"/>
          </p:cNvSpPr>
          <p:nvPr/>
        </p:nvSpPr>
        <p:spPr bwMode="auto">
          <a:xfrm rot="16200000">
            <a:off x="689356" y="3092890"/>
            <a:ext cx="2247900" cy="338554"/>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rPr>
              <a:t>延长</a:t>
            </a:r>
            <a:r>
              <a:rPr kumimoji="0" lang="en-GB" sz="160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rPr>
              <a:t>(x 10</a:t>
            </a:r>
            <a:r>
              <a:rPr kumimoji="0" lang="en-GB" sz="1600" b="0" i="0" u="none" strike="noStrike" kern="1200" cap="none" spc="0" normalizeH="0" baseline="30000" noProof="0" dirty="0">
                <a:ln>
                  <a:noFill/>
                </a:ln>
                <a:solidFill>
                  <a:srgbClr val="000000"/>
                </a:solidFill>
                <a:effectLst/>
                <a:uLnTx/>
                <a:uFillTx/>
                <a:latin typeface="SimSun" panose="02010600030101010101" pitchFamily="2" charset="-122"/>
                <a:ea typeface="SimSun" panose="02010600030101010101" pitchFamily="2" charset="-122"/>
                <a:cs typeface="+mn-cs"/>
              </a:rPr>
              <a:t>-3</a:t>
            </a:r>
            <a:r>
              <a:rPr kumimoji="0" lang="en-GB" sz="160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rPr>
              <a:t>)</a:t>
            </a:r>
            <a:endParaRPr kumimoji="0" lang="en-GB" sz="1600" b="0" i="0" u="none" strike="noStrike" kern="1200" cap="none" spc="0" normalizeH="0" baseline="-25000" noProof="0" dirty="0">
              <a:ln>
                <a:noFill/>
              </a:ln>
              <a:solidFill>
                <a:srgbClr val="000000"/>
              </a:solidFill>
              <a:effectLst/>
              <a:uLnTx/>
              <a:uFillTx/>
              <a:latin typeface="SimSun" panose="02010600030101010101" pitchFamily="2" charset="-122"/>
              <a:ea typeface="SimSun" panose="02010600030101010101" pitchFamily="2" charset="-122"/>
              <a:cs typeface="+mn-cs"/>
            </a:endParaRPr>
          </a:p>
        </p:txBody>
      </p:sp>
      <p:sp>
        <p:nvSpPr>
          <p:cNvPr id="4" name="Tekstvak 3"/>
          <p:cNvSpPr txBox="1"/>
          <p:nvPr/>
        </p:nvSpPr>
        <p:spPr>
          <a:xfrm>
            <a:off x="5043730" y="3737693"/>
            <a:ext cx="14400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FF"/>
                </a:solidFill>
                <a:effectLst/>
                <a:uLnTx/>
                <a:uFillTx/>
                <a:latin typeface="SimSun" panose="02010600030101010101" pitchFamily="2" charset="-122"/>
                <a:ea typeface="SimSun" panose="02010600030101010101" pitchFamily="2" charset="-122"/>
                <a:cs typeface="+mn-cs"/>
              </a:rPr>
              <a:t>碳钢</a:t>
            </a:r>
            <a:endParaRPr kumimoji="0" lang="nl-BE" sz="1800" b="1" i="0" u="none" strike="noStrike" kern="1200" cap="none" spc="0" normalizeH="0" baseline="0" noProof="0" dirty="0">
              <a:ln>
                <a:noFill/>
              </a:ln>
              <a:solidFill>
                <a:srgbClr val="0000FF"/>
              </a:solidFill>
              <a:effectLst/>
              <a:uLnTx/>
              <a:uFillTx/>
              <a:latin typeface="SimSun" panose="02010600030101010101" pitchFamily="2" charset="-122"/>
              <a:ea typeface="SimSun" panose="02010600030101010101" pitchFamily="2" charset="-122"/>
              <a:cs typeface="+mn-cs"/>
            </a:endParaRPr>
          </a:p>
        </p:txBody>
      </p:sp>
      <p:sp>
        <p:nvSpPr>
          <p:cNvPr id="13" name="Tekstvak 12"/>
          <p:cNvSpPr txBox="1"/>
          <p:nvPr/>
        </p:nvSpPr>
        <p:spPr>
          <a:xfrm>
            <a:off x="3509429" y="3045971"/>
            <a:ext cx="115810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EB4D33"/>
                </a:solidFill>
                <a:effectLst/>
                <a:uLnTx/>
                <a:uFillTx/>
                <a:latin typeface="SimSun" panose="02010600030101010101" pitchFamily="2" charset="-122"/>
                <a:ea typeface="SimSun" panose="02010600030101010101" pitchFamily="2" charset="-122"/>
                <a:cs typeface="+mn-cs"/>
              </a:rPr>
              <a:t>不锈钢</a:t>
            </a:r>
            <a:endParaRPr kumimoji="0" lang="nl-BE" sz="1800" b="1" i="0" u="none" strike="noStrike" kern="1200" cap="none" spc="0" normalizeH="0" baseline="0" noProof="0" dirty="0">
              <a:ln>
                <a:noFill/>
              </a:ln>
              <a:solidFill>
                <a:srgbClr val="EB4D33"/>
              </a:solidFill>
              <a:effectLst/>
              <a:uLnTx/>
              <a:uFillTx/>
              <a:latin typeface="SimSun" panose="02010600030101010101" pitchFamily="2" charset="-122"/>
              <a:ea typeface="SimSun" panose="02010600030101010101" pitchFamily="2" charset="-122"/>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913351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0824"/>
                                        </p:tgtEl>
                                        <p:attrNameLst>
                                          <p:attrName>style.visibility</p:attrName>
                                        </p:attrNameLst>
                                      </p:cBhvr>
                                      <p:to>
                                        <p:strVal val="visible"/>
                                      </p:to>
                                    </p:set>
                                    <p:animEffect transition="in" filter="dissolve">
                                      <p:cBhvr>
                                        <p:cTn id="7" dur="1000"/>
                                        <p:tgtEl>
                                          <p:spTgt spid="930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zh-CN" altLang="en-US" dirty="0"/>
              <a:t>第</a:t>
            </a:r>
            <a:r>
              <a:rPr lang="fr-FR" dirty="0"/>
              <a:t>4</a:t>
            </a:r>
            <a:r>
              <a:rPr lang="zh-CN" altLang="en-US" dirty="0"/>
              <a:t>部分</a:t>
            </a:r>
            <a:endParaRPr lang="fr-FR" dirty="0"/>
          </a:p>
        </p:txBody>
      </p:sp>
      <p:sp>
        <p:nvSpPr>
          <p:cNvPr id="6" name="Sous-titre 5"/>
          <p:cNvSpPr>
            <a:spLocks noGrp="1"/>
          </p:cNvSpPr>
          <p:nvPr>
            <p:ph type="subTitle" idx="1"/>
          </p:nvPr>
        </p:nvSpPr>
        <p:spPr/>
        <p:txBody>
          <a:bodyPr/>
          <a:lstStyle/>
          <a:p>
            <a:r>
              <a:rPr lang="zh-CN" altLang="en-US" dirty="0"/>
              <a:t>按照欧洲建筑规范</a:t>
            </a:r>
            <a:r>
              <a:rPr lang="en-US" altLang="zh-CN" dirty="0"/>
              <a:t>3</a:t>
            </a:r>
            <a:r>
              <a:rPr lang="zh-CN" altLang="en-US" dirty="0"/>
              <a:t>进行设计</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4104138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t>国际设计标准</a:t>
            </a:r>
            <a:endParaRPr lang="en-GB" dirty="0"/>
          </a:p>
        </p:txBody>
      </p:sp>
      <p:sp>
        <p:nvSpPr>
          <p:cNvPr id="22530" name="Content Placeholder 2"/>
          <p:cNvSpPr>
            <a:spLocks noGrp="1"/>
          </p:cNvSpPr>
          <p:nvPr>
            <p:ph sz="half" idx="1"/>
          </p:nvPr>
        </p:nvSpPr>
        <p:spPr>
          <a:xfrm>
            <a:off x="457200" y="2820458"/>
            <a:ext cx="4038600" cy="1260475"/>
          </a:xfrm>
          <a:solidFill>
            <a:schemeClr val="accent6">
              <a:alpha val="22000"/>
            </a:schemeClr>
          </a:solidFill>
          <a:ln w="25400">
            <a:solidFill>
              <a:schemeClr val="tx1"/>
            </a:solidFill>
          </a:ln>
        </p:spPr>
        <p:txBody>
          <a:bodyPr>
            <a:normAutofit/>
          </a:bodyPr>
          <a:lstStyle/>
          <a:p>
            <a:pPr marL="0" indent="0" algn="ctr">
              <a:buNone/>
            </a:pPr>
            <a:r>
              <a:rPr lang="zh-CN" altLang="en-US" sz="2400" dirty="0"/>
              <a:t>结构不锈钢有哪些设计标准？</a:t>
            </a:r>
            <a:endParaRPr lang="en-GB" altLang="en-US"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22532" name="TextBox 6"/>
          <p:cNvSpPr txBox="1">
            <a:spLocks noChangeArrowheads="1"/>
          </p:cNvSpPr>
          <p:nvPr/>
        </p:nvSpPr>
        <p:spPr bwMode="auto">
          <a:xfrm>
            <a:off x="4844890" y="5761935"/>
            <a:ext cx="4339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Hamilton Island </a:t>
            </a:r>
            <a:r>
              <a:rPr kumimoji="0" lang="zh-CN" altLang="en-US"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游艇聚乐部，澳大利亚</a:t>
            </a:r>
            <a:endParaRPr kumimoji="0" lang="en-GB" altLang="en-US" sz="2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14" name="Picture 4"/>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915339" y="1854195"/>
            <a:ext cx="3504321"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5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dirty="0"/>
              <a:t>腐蚀如何破坏钢筋混凝土的</a:t>
            </a:r>
            <a:endParaRPr lang="fr-FR" dirty="0"/>
          </a:p>
        </p:txBody>
      </p:sp>
    </p:spTree>
    <p:extLst>
      <p:ext uri="{BB962C8B-B14F-4D97-AF65-F5344CB8AC3E}">
        <p14:creationId xmlns:p14="http://schemas.microsoft.com/office/powerpoint/2010/main" val="31572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Oval 1"/>
          <p:cNvSpPr>
            <a:spLocks noChangeArrowheads="1"/>
          </p:cNvSpPr>
          <p:nvPr/>
        </p:nvSpPr>
        <p:spPr bwMode="auto">
          <a:xfrm>
            <a:off x="3635375" y="2420938"/>
            <a:ext cx="2089150" cy="10080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SimSun" panose="02010600030101010101" pitchFamily="2" charset="-122"/>
              <a:ea typeface="SimSun" panose="02010600030101010101" pitchFamily="2" charset="-122"/>
              <a:cs typeface="+mn-cs"/>
            </a:endParaRPr>
          </a:p>
        </p:txBody>
      </p:sp>
      <p:sp>
        <p:nvSpPr>
          <p:cNvPr id="23556" name="Oval 2"/>
          <p:cNvSpPr>
            <a:spLocks noChangeArrowheads="1"/>
          </p:cNvSpPr>
          <p:nvPr/>
        </p:nvSpPr>
        <p:spPr bwMode="auto">
          <a:xfrm>
            <a:off x="3635375" y="2420938"/>
            <a:ext cx="1944688" cy="10080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SimSun" panose="02010600030101010101" pitchFamily="2" charset="-122"/>
              <a:ea typeface="SimSun" panose="02010600030101010101" pitchFamily="2" charset="-122"/>
              <a:cs typeface="+mn-cs"/>
            </a:endParaRPr>
          </a:p>
        </p:txBody>
      </p:sp>
      <p:sp>
        <p:nvSpPr>
          <p:cNvPr id="23558" name="TextBox 5"/>
          <p:cNvSpPr txBox="1">
            <a:spLocks noChangeArrowheads="1"/>
          </p:cNvSpPr>
          <p:nvPr/>
        </p:nvSpPr>
        <p:spPr bwMode="auto">
          <a:xfrm>
            <a:off x="6876256" y="2012932"/>
            <a:ext cx="2003425" cy="1323439"/>
          </a:xfrm>
          <a:prstGeom prst="rect">
            <a:avLst/>
          </a:prstGeom>
          <a:solidFill>
            <a:srgbClr val="0070C0"/>
          </a:solidFill>
          <a:ln w="9525">
            <a:solidFill>
              <a:schemeClr val="tx1"/>
            </a:solidFill>
            <a:miter lim="800000"/>
            <a:headEnd/>
            <a:tailEnd/>
          </a:ln>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Calibri"/>
              </a:rPr>
              <a:t>欧洲建筑规范综合了所有常见建筑材料的结构设计规范</a:t>
            </a:r>
            <a:endParaRPr kumimoji="0" lang="en-US" altLang="zh-CN" sz="20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Calibri"/>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8" name="Rectangle 7"/>
          <p:cNvSpPr/>
          <p:nvPr/>
        </p:nvSpPr>
        <p:spPr>
          <a:xfrm>
            <a:off x="2602693" y="2686656"/>
            <a:ext cx="1848288" cy="729341"/>
          </a:xfrm>
          <a:prstGeom prst="rect">
            <a:avLst/>
          </a:prstGeom>
          <a:solidFill>
            <a:schemeClr val="tx2">
              <a:alpha val="32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3688" y="69563"/>
            <a:ext cx="6482873" cy="6389426"/>
          </a:xfrm>
          <a:prstGeom prst="rect">
            <a:avLst/>
          </a:prstGeom>
        </p:spPr>
      </p:pic>
    </p:spTree>
    <p:extLst>
      <p:ext uri="{BB962C8B-B14F-4D97-AF65-F5344CB8AC3E}">
        <p14:creationId xmlns:p14="http://schemas.microsoft.com/office/powerpoint/2010/main" val="3240459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zh-CN" altLang="en-US" dirty="0"/>
              <a:t>欧洲规范</a:t>
            </a:r>
            <a:r>
              <a:rPr lang="en-GB" altLang="en-US" dirty="0"/>
              <a:t>3: </a:t>
            </a:r>
            <a:r>
              <a:rPr lang="zh-CN" altLang="en-US" dirty="0"/>
              <a:t>第</a:t>
            </a:r>
            <a:r>
              <a:rPr lang="en-GB" altLang="en-US" dirty="0"/>
              <a:t>1</a:t>
            </a:r>
            <a:r>
              <a:rPr lang="zh-CN" altLang="en-US" dirty="0"/>
              <a:t>部分</a:t>
            </a:r>
            <a:r>
              <a:rPr lang="en-GB" altLang="en-US" dirty="0"/>
              <a:t> (EN 1993-1)</a:t>
            </a:r>
            <a:endParaRPr lang="en-GB" dirty="0"/>
          </a:p>
        </p:txBody>
      </p:sp>
      <p:sp>
        <p:nvSpPr>
          <p:cNvPr id="8" name="Content Placeholder 7"/>
          <p:cNvSpPr>
            <a:spLocks noGrp="1"/>
          </p:cNvSpPr>
          <p:nvPr>
            <p:ph idx="1"/>
          </p:nvPr>
        </p:nvSpPr>
        <p:spPr/>
        <p:txBody>
          <a:bodyPr>
            <a:noAutofit/>
          </a:bodyPr>
          <a:lstStyle/>
          <a:p>
            <a:pPr marL="0" indent="0">
              <a:buNone/>
            </a:pPr>
            <a:r>
              <a:rPr lang="en-GB" altLang="en-US" sz="2000" dirty="0"/>
              <a:t>EN 1993-1-1 </a:t>
            </a:r>
            <a:r>
              <a:rPr lang="zh-CN" altLang="en-US" sz="2000" dirty="0"/>
              <a:t>通用规定及建筑规定。</a:t>
            </a:r>
            <a:endParaRPr lang="en-GB" altLang="en-US" sz="2000" dirty="0"/>
          </a:p>
          <a:p>
            <a:pPr marL="0" indent="0">
              <a:buNone/>
            </a:pPr>
            <a:r>
              <a:rPr lang="en-GB" altLang="en-US" sz="2000" dirty="0"/>
              <a:t>EN 1993-1-2 </a:t>
            </a:r>
            <a:r>
              <a:rPr lang="zh-CN" altLang="en-US" sz="2000" dirty="0"/>
              <a:t>结构防火设计。</a:t>
            </a:r>
            <a:endParaRPr lang="en-GB" altLang="en-US" sz="2000" dirty="0"/>
          </a:p>
          <a:p>
            <a:pPr marL="0" indent="0">
              <a:buNone/>
            </a:pPr>
            <a:r>
              <a:rPr lang="en-GB" altLang="en-US" sz="2000" dirty="0"/>
              <a:t>EN 1993-1-3 </a:t>
            </a:r>
            <a:r>
              <a:rPr lang="zh-CN" altLang="en-US" sz="2000" dirty="0"/>
              <a:t>冷弯成型构件及钢板补充规定。</a:t>
            </a:r>
            <a:endParaRPr lang="en-GB" altLang="en-US" sz="2000" dirty="0"/>
          </a:p>
          <a:p>
            <a:pPr marL="0" indent="0">
              <a:buNone/>
            </a:pPr>
            <a:r>
              <a:rPr lang="en-GB" altLang="en-US" sz="2000" dirty="0"/>
              <a:t>EN 1993-1-4 </a:t>
            </a:r>
            <a:r>
              <a:rPr lang="zh-CN" altLang="en-US" sz="2000" dirty="0"/>
              <a:t>不锈钢补充规范。</a:t>
            </a:r>
            <a:endParaRPr lang="en-GB" altLang="en-US" sz="2000" dirty="0"/>
          </a:p>
          <a:p>
            <a:pPr marL="0" indent="0">
              <a:buNone/>
            </a:pPr>
            <a:r>
              <a:rPr lang="en-GB" altLang="en-US" sz="2000" dirty="0"/>
              <a:t>EN 1993-1-5 </a:t>
            </a:r>
            <a:r>
              <a:rPr lang="zh-CN" altLang="en-US" sz="2000" dirty="0"/>
              <a:t>电镀结构部件。</a:t>
            </a:r>
            <a:endParaRPr lang="en-GB" altLang="en-US" sz="2000" dirty="0"/>
          </a:p>
          <a:p>
            <a:pPr marL="0" indent="0">
              <a:buNone/>
            </a:pPr>
            <a:r>
              <a:rPr lang="en-GB" altLang="en-US" sz="2000" dirty="0"/>
              <a:t>EN 1993-1-6 </a:t>
            </a:r>
            <a:r>
              <a:rPr lang="zh-CN" altLang="en-US" sz="2000" dirty="0"/>
              <a:t>壳机构的强度和稳定性。</a:t>
            </a:r>
            <a:endParaRPr lang="en-GB" altLang="en-US" sz="2000" dirty="0"/>
          </a:p>
          <a:p>
            <a:pPr marL="0" indent="0">
              <a:buNone/>
            </a:pPr>
            <a:r>
              <a:rPr lang="en-GB" altLang="en-US" sz="2000" dirty="0"/>
              <a:t>EN 1993-1-7 </a:t>
            </a:r>
            <a:r>
              <a:rPr lang="zh-CN" altLang="en-US" sz="2000" dirty="0"/>
              <a:t>横向荷载的叠板结构构件的强度及稳定。</a:t>
            </a:r>
            <a:endParaRPr lang="en-GB" altLang="en-US" sz="2000" dirty="0"/>
          </a:p>
          <a:p>
            <a:pPr marL="0" indent="0">
              <a:buNone/>
            </a:pPr>
            <a:r>
              <a:rPr lang="en-GB" altLang="en-US" sz="2000" dirty="0"/>
              <a:t>EN 1993-1-8 </a:t>
            </a:r>
            <a:r>
              <a:rPr lang="zh-CN" altLang="en-US" sz="2000" dirty="0"/>
              <a:t>节点设计。</a:t>
            </a:r>
            <a:endParaRPr lang="en-GB" altLang="en-US" sz="2000" dirty="0"/>
          </a:p>
          <a:p>
            <a:pPr marL="0" indent="0">
              <a:buNone/>
            </a:pPr>
            <a:r>
              <a:rPr lang="en-GB" altLang="en-US" sz="2000" dirty="0"/>
              <a:t>EN 1993-1-9 </a:t>
            </a:r>
            <a:r>
              <a:rPr lang="zh-CN" altLang="en-US" sz="2000" dirty="0"/>
              <a:t>不锈钢的疲劳强度。</a:t>
            </a:r>
            <a:endParaRPr lang="en-GB" altLang="en-US" sz="2000" dirty="0"/>
          </a:p>
          <a:p>
            <a:pPr marL="0" indent="0">
              <a:buNone/>
            </a:pPr>
            <a:r>
              <a:rPr lang="en-GB" altLang="en-US" sz="2000" dirty="0"/>
              <a:t>EN 1993-1-10 </a:t>
            </a:r>
            <a:r>
              <a:rPr lang="zh-CN" altLang="en-US" sz="2000" dirty="0"/>
              <a:t>材料的韧性及全厚度属性。</a:t>
            </a:r>
            <a:endParaRPr lang="en-GB" altLang="en-US" sz="2000" dirty="0"/>
          </a:p>
          <a:p>
            <a:pPr marL="0" indent="0">
              <a:buNone/>
            </a:pPr>
            <a:r>
              <a:rPr lang="en-GB" altLang="en-US" sz="2000" dirty="0"/>
              <a:t>EN 1993-1-11 </a:t>
            </a:r>
            <a:r>
              <a:rPr lang="zh-CN" altLang="en-US" sz="2000" dirty="0"/>
              <a:t>受拉构件结构设计。</a:t>
            </a:r>
            <a:endParaRPr lang="en-GB" altLang="en-US" sz="2000" dirty="0"/>
          </a:p>
          <a:p>
            <a:pPr marL="0" indent="0">
              <a:buNone/>
            </a:pPr>
            <a:r>
              <a:rPr lang="en-GB" altLang="en-US" sz="2000" dirty="0"/>
              <a:t>EN 1993-1-12 </a:t>
            </a:r>
            <a:r>
              <a:rPr lang="zh-CN" altLang="en-US" sz="2000" dirty="0"/>
              <a:t>高强度钢的补充规范。</a:t>
            </a:r>
            <a:endParaRPr lang="en-GB" altLang="en-US" sz="20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959437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69865"/>
            <a:ext cx="3872272" cy="5398614"/>
          </a:xfrm>
          <a:prstGeom prst="rect">
            <a:avLst/>
          </a:prstGeom>
          <a:noFill/>
          <a:ln w="19050">
            <a:solidFill>
              <a:schemeClr val="bg2"/>
            </a:solidFill>
            <a:miter lim="800000"/>
            <a:headEnd/>
            <a:tailEnd/>
          </a:ln>
        </p:spPr>
      </p:pic>
      <p:sp>
        <p:nvSpPr>
          <p:cNvPr id="25602" name="Rectangle 2"/>
          <p:cNvSpPr>
            <a:spLocks noGrp="1" noChangeArrowheads="1"/>
          </p:cNvSpPr>
          <p:nvPr>
            <p:ph type="title"/>
          </p:nvPr>
        </p:nvSpPr>
        <p:spPr>
          <a:xfrm>
            <a:off x="250825" y="179388"/>
            <a:ext cx="8448675" cy="1169987"/>
          </a:xfrm>
        </p:spPr>
        <p:txBody>
          <a:bodyPr>
            <a:normAutofit/>
          </a:bodyPr>
          <a:lstStyle/>
          <a:p>
            <a:r>
              <a:rPr lang="zh-CN" altLang="en-US" sz="3200" dirty="0">
                <a:solidFill>
                  <a:prstClr val="black"/>
                </a:solidFill>
              </a:rPr>
              <a:t>欧洲规范</a:t>
            </a:r>
            <a:r>
              <a:rPr lang="en-GB" altLang="en-US" sz="3200" dirty="0">
                <a:solidFill>
                  <a:prstClr val="black"/>
                </a:solidFill>
              </a:rPr>
              <a:t>3: </a:t>
            </a:r>
            <a:r>
              <a:rPr lang="zh-CN" altLang="en-US" sz="3200" dirty="0">
                <a:solidFill>
                  <a:prstClr val="black"/>
                </a:solidFill>
              </a:rPr>
              <a:t>钢结构设计，</a:t>
            </a:r>
            <a:r>
              <a:rPr lang="en-GB" altLang="en-US" sz="3200" dirty="0">
                <a:solidFill>
                  <a:prstClr val="black"/>
                </a:solidFill>
              </a:rPr>
              <a:t> </a:t>
            </a:r>
            <a:br>
              <a:rPr lang="en-GB" altLang="en-US" sz="3200" dirty="0">
                <a:solidFill>
                  <a:prstClr val="black"/>
                </a:solidFill>
              </a:rPr>
            </a:br>
            <a:r>
              <a:rPr lang="zh-CN" altLang="en-US" sz="3200" dirty="0">
                <a:solidFill>
                  <a:prstClr val="black"/>
                </a:solidFill>
              </a:rPr>
              <a:t>第</a:t>
            </a:r>
            <a:r>
              <a:rPr lang="en-GB" altLang="en-US" sz="3000" dirty="0">
                <a:solidFill>
                  <a:prstClr val="black"/>
                </a:solidFill>
              </a:rPr>
              <a:t>1.4</a:t>
            </a:r>
            <a:r>
              <a:rPr lang="zh-CN" altLang="en-US" sz="3000" dirty="0">
                <a:solidFill>
                  <a:prstClr val="black"/>
                </a:solidFill>
              </a:rPr>
              <a:t>部分：不锈钢补充规范</a:t>
            </a:r>
            <a:endParaRPr lang="en-GB" altLang="en-US" dirty="0"/>
          </a:p>
        </p:txBody>
      </p:sp>
      <p:sp>
        <p:nvSpPr>
          <p:cNvPr id="24580" name="Rectangle 3"/>
          <p:cNvSpPr>
            <a:spLocks noGrp="1" noChangeArrowheads="1"/>
          </p:cNvSpPr>
          <p:nvPr>
            <p:ph type="body" idx="1"/>
          </p:nvPr>
        </p:nvSpPr>
        <p:spPr>
          <a:xfrm>
            <a:off x="4165600" y="1756305"/>
            <a:ext cx="4419600" cy="4373562"/>
          </a:xfrm>
        </p:spPr>
        <p:txBody>
          <a:bodyPr>
            <a:noAutofit/>
          </a:bodyPr>
          <a:lstStyle/>
          <a:p>
            <a:pPr marL="0" indent="0">
              <a:lnSpc>
                <a:spcPct val="90000"/>
              </a:lnSpc>
              <a:buFont typeface="Wingdings" pitchFamily="2" charset="2"/>
              <a:buNone/>
              <a:defRPr/>
            </a:pPr>
            <a:r>
              <a:rPr lang="zh-CN" altLang="en-US" sz="2400" dirty="0">
                <a:solidFill>
                  <a:srgbClr val="000000"/>
                </a:solidFill>
              </a:rPr>
              <a:t>钢结构的设计。</a:t>
            </a:r>
            <a:endParaRPr lang="en-GB" altLang="en-US" sz="2400" dirty="0">
              <a:solidFill>
                <a:srgbClr val="000000"/>
              </a:solidFill>
            </a:endParaRPr>
          </a:p>
          <a:p>
            <a:pPr marL="0" indent="0">
              <a:lnSpc>
                <a:spcPct val="90000"/>
              </a:lnSpc>
              <a:buFont typeface="Wingdings" pitchFamily="2" charset="2"/>
              <a:buNone/>
              <a:defRPr/>
            </a:pPr>
            <a:r>
              <a:rPr lang="zh-CN" altLang="en-US" sz="2400" dirty="0">
                <a:solidFill>
                  <a:srgbClr val="000000"/>
                </a:solidFill>
              </a:rPr>
              <a:t>不锈钢补充规范（</a:t>
            </a:r>
            <a:r>
              <a:rPr lang="en-GB" altLang="en-US" sz="2400" dirty="0">
                <a:solidFill>
                  <a:srgbClr val="000000"/>
                </a:solidFill>
              </a:rPr>
              <a:t>2006)</a:t>
            </a:r>
            <a:r>
              <a:rPr lang="zh-CN" altLang="en-US" sz="2400" dirty="0">
                <a:solidFill>
                  <a:srgbClr val="000000"/>
                </a:solidFill>
              </a:rPr>
              <a:t>）</a:t>
            </a:r>
            <a:endParaRPr lang="en-GB" altLang="en-US" sz="2400" b="1" dirty="0"/>
          </a:p>
          <a:p>
            <a:pPr>
              <a:lnSpc>
                <a:spcPct val="90000"/>
              </a:lnSpc>
              <a:defRPr/>
            </a:pPr>
            <a:r>
              <a:rPr lang="zh-CN" altLang="en-US" sz="2400" dirty="0"/>
              <a:t>欧洲规范</a:t>
            </a:r>
            <a:r>
              <a:rPr lang="en-US" altLang="zh-CN" sz="2400" dirty="0"/>
              <a:t>3</a:t>
            </a:r>
            <a:r>
              <a:rPr lang="zh-CN" altLang="en-US" sz="2400" dirty="0"/>
              <a:t>其他部分使用的修订及补充准则</a:t>
            </a:r>
            <a:endParaRPr lang="en-GB" altLang="en-US" sz="2400" dirty="0"/>
          </a:p>
          <a:p>
            <a:pPr>
              <a:lnSpc>
                <a:spcPct val="90000"/>
              </a:lnSpc>
              <a:defRPr/>
            </a:pPr>
            <a:endParaRPr lang="en-GB" altLang="en-US" sz="2400" dirty="0"/>
          </a:p>
          <a:p>
            <a:pPr>
              <a:lnSpc>
                <a:spcPct val="90000"/>
              </a:lnSpc>
              <a:defRPr/>
            </a:pPr>
            <a:r>
              <a:rPr lang="zh-CN" altLang="en-US" sz="2400" dirty="0"/>
              <a:t>适用于建筑、桥梁、储池等。</a:t>
            </a:r>
            <a:endParaRPr lang="en-GB" altLang="en-US"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3" name="文本框 2"/>
          <p:cNvSpPr txBox="1"/>
          <p:nvPr/>
        </p:nvSpPr>
        <p:spPr>
          <a:xfrm>
            <a:off x="0" y="3080443"/>
            <a:ext cx="38247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欧洲规范</a:t>
            </a:r>
            <a:r>
              <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3——</a:t>
            </a:r>
            <a:r>
              <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钢结构的设计</a:t>
            </a: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第</a:t>
            </a:r>
            <a:r>
              <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1-4</a:t>
            </a:r>
            <a:r>
              <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部分：一般规范－不锈钢的补充规范</a:t>
            </a:r>
          </a:p>
        </p:txBody>
      </p:sp>
    </p:spTree>
    <p:extLst>
      <p:ext uri="{BB962C8B-B14F-4D97-AF65-F5344CB8AC3E}">
        <p14:creationId xmlns:p14="http://schemas.microsoft.com/office/powerpoint/2010/main" val="3224866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p:txBody>
          <a:bodyPr>
            <a:normAutofit/>
          </a:bodyPr>
          <a:lstStyle/>
          <a:p>
            <a:pPr eaLnBrk="1" hangingPunct="1"/>
            <a:r>
              <a:rPr lang="zh-CN" altLang="en-US" sz="2400" dirty="0"/>
              <a:t>和碳钢的基本方法相同</a:t>
            </a:r>
            <a:endParaRPr lang="en-GB" altLang="en-US" sz="2400" dirty="0"/>
          </a:p>
          <a:p>
            <a:pPr eaLnBrk="1" hangingPunct="1"/>
            <a:endParaRPr lang="en-GB" altLang="en-US" sz="2400" dirty="0"/>
          </a:p>
          <a:p>
            <a:pPr eaLnBrk="1" hangingPunct="1"/>
            <a:r>
              <a:rPr lang="zh-CN" altLang="en-US" sz="2400" dirty="0"/>
              <a:t>与碳钢抗拉构件和约束梁有同样规定</a:t>
            </a:r>
            <a:endParaRPr lang="en-GB" altLang="en-US" sz="2400" dirty="0"/>
          </a:p>
          <a:p>
            <a:pPr eaLnBrk="1" hangingPunct="1"/>
            <a:r>
              <a:rPr lang="zh-CN" altLang="en-US" sz="2400" dirty="0"/>
              <a:t>由于下列原因，</a:t>
            </a:r>
            <a:r>
              <a:rPr lang="zh-CN" altLang="en-US" sz="2400" u="sng" dirty="0"/>
              <a:t>型材分类限制、局部屈曲及构件屈曲曲线应用</a:t>
            </a:r>
            <a:r>
              <a:rPr lang="zh-CN" altLang="en-US" sz="2400" dirty="0"/>
              <a:t>会有所差异：</a:t>
            </a:r>
            <a:endParaRPr lang="en-GB" altLang="en-US" sz="2400" dirty="0"/>
          </a:p>
          <a:p>
            <a:pPr lvl="1"/>
            <a:endParaRPr lang="en-GB" altLang="en-US" sz="2400" dirty="0"/>
          </a:p>
          <a:p>
            <a:pPr lvl="1"/>
            <a:r>
              <a:rPr lang="zh-CN" altLang="en-US" sz="2400" dirty="0"/>
              <a:t>非线性应力应变曲线</a:t>
            </a:r>
            <a:endParaRPr lang="en-GB" altLang="en-US" sz="2400" dirty="0"/>
          </a:p>
          <a:p>
            <a:pPr lvl="1"/>
            <a:r>
              <a:rPr lang="zh-CN" altLang="en-US" sz="2400" dirty="0"/>
              <a:t>应变硬化特点</a:t>
            </a:r>
            <a:endParaRPr lang="en-GB" altLang="en-US" sz="2400" dirty="0"/>
          </a:p>
          <a:p>
            <a:pPr lvl="1"/>
            <a:r>
              <a:rPr lang="zh-CN" altLang="en-US" sz="2400" dirty="0"/>
              <a:t>残余应力水平的差异</a:t>
            </a:r>
            <a:endParaRPr lang="en-GB" altLang="en-US"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5" name="Titre 4"/>
          <p:cNvSpPr>
            <a:spLocks noGrp="1"/>
          </p:cNvSpPr>
          <p:nvPr>
            <p:ph type="title"/>
          </p:nvPr>
        </p:nvSpPr>
        <p:spPr>
          <a:xfrm>
            <a:off x="457200" y="206906"/>
            <a:ext cx="8229600" cy="1143000"/>
          </a:xfrm>
        </p:spPr>
        <p:txBody>
          <a:bodyPr>
            <a:normAutofit/>
          </a:bodyPr>
          <a:lstStyle/>
          <a:p>
            <a:r>
              <a:rPr lang="zh-CN" altLang="en-US" sz="3200" dirty="0">
                <a:solidFill>
                  <a:prstClr val="black"/>
                </a:solidFill>
              </a:rPr>
              <a:t>欧洲建筑规范</a:t>
            </a:r>
            <a:r>
              <a:rPr lang="en-GB" altLang="en-US" sz="3200" dirty="0">
                <a:solidFill>
                  <a:prstClr val="black"/>
                </a:solidFill>
              </a:rPr>
              <a:t>3: </a:t>
            </a:r>
            <a:r>
              <a:rPr lang="zh-CN" altLang="en-US" sz="3200" dirty="0">
                <a:solidFill>
                  <a:prstClr val="black"/>
                </a:solidFill>
              </a:rPr>
              <a:t>钢结构设计，</a:t>
            </a:r>
            <a:r>
              <a:rPr lang="en-GB" altLang="en-US" sz="3200" dirty="0">
                <a:solidFill>
                  <a:prstClr val="black"/>
                </a:solidFill>
              </a:rPr>
              <a:t> </a:t>
            </a:r>
            <a:br>
              <a:rPr lang="en-GB" altLang="en-US" sz="3200" dirty="0">
                <a:solidFill>
                  <a:prstClr val="black"/>
                </a:solidFill>
              </a:rPr>
            </a:br>
            <a:r>
              <a:rPr lang="zh-CN" altLang="en-US" sz="3200" dirty="0">
                <a:solidFill>
                  <a:prstClr val="black"/>
                </a:solidFill>
              </a:rPr>
              <a:t>第</a:t>
            </a:r>
            <a:r>
              <a:rPr lang="en-GB" altLang="en-US" sz="3000" dirty="0">
                <a:solidFill>
                  <a:prstClr val="black"/>
                </a:solidFill>
              </a:rPr>
              <a:t>1.4</a:t>
            </a:r>
            <a:r>
              <a:rPr lang="zh-CN" altLang="en-US" sz="3000" dirty="0">
                <a:solidFill>
                  <a:prstClr val="black"/>
                </a:solidFill>
              </a:rPr>
              <a:t>部分：不锈钢补充规范</a:t>
            </a:r>
            <a:endParaRPr lang="fr-FR" dirty="0"/>
          </a:p>
        </p:txBody>
      </p:sp>
    </p:spTree>
    <p:extLst>
      <p:ext uri="{BB962C8B-B14F-4D97-AF65-F5344CB8AC3E}">
        <p14:creationId xmlns:p14="http://schemas.microsoft.com/office/powerpoint/2010/main" val="165473099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73051" y="179388"/>
            <a:ext cx="8640763" cy="1169987"/>
          </a:xfrm>
        </p:spPr>
        <p:txBody>
          <a:bodyPr>
            <a:normAutofit/>
          </a:bodyPr>
          <a:lstStyle/>
          <a:p>
            <a:r>
              <a:rPr lang="zh-CN" altLang="en-US" sz="3200" dirty="0"/>
              <a:t>欧洲规范</a:t>
            </a:r>
            <a:r>
              <a:rPr lang="en-GB" altLang="en-US" sz="3200" dirty="0"/>
              <a:t>3</a:t>
            </a:r>
            <a:r>
              <a:rPr lang="zh-CN" altLang="en-US" sz="3200" dirty="0"/>
              <a:t>：钢结构设计，</a:t>
            </a:r>
            <a:r>
              <a:rPr lang="en-GB" altLang="en-US" sz="3200" dirty="0"/>
              <a:t> </a:t>
            </a:r>
            <a:br>
              <a:rPr lang="en-GB" altLang="en-US" sz="3200" dirty="0"/>
            </a:br>
            <a:r>
              <a:rPr lang="zh-CN" altLang="en-US" sz="3200" dirty="0"/>
              <a:t>第</a:t>
            </a:r>
            <a:r>
              <a:rPr lang="en-GB" altLang="en-US" sz="3000" dirty="0"/>
              <a:t>1.4</a:t>
            </a:r>
            <a:r>
              <a:rPr lang="zh-CN" altLang="en-US" sz="3000" dirty="0"/>
              <a:t>部分：不锈钢补充规范</a:t>
            </a:r>
            <a:endParaRPr lang="en-GB" altLang="en-US" sz="3000" dirty="0"/>
          </a:p>
        </p:txBody>
      </p:sp>
      <p:sp>
        <p:nvSpPr>
          <p:cNvPr id="27651" name="Content Placeholder 2"/>
          <p:cNvSpPr>
            <a:spLocks noGrp="1"/>
          </p:cNvSpPr>
          <p:nvPr>
            <p:ph idx="1"/>
          </p:nvPr>
        </p:nvSpPr>
        <p:spPr>
          <a:xfrm>
            <a:off x="502710" y="2225675"/>
            <a:ext cx="4148138" cy="1881188"/>
          </a:xfrm>
        </p:spPr>
        <p:txBody>
          <a:bodyPr/>
          <a:lstStyle/>
          <a:p>
            <a:pPr>
              <a:defRPr/>
            </a:pPr>
            <a:r>
              <a:rPr lang="zh-CN" altLang="en-US" sz="2400" dirty="0">
                <a:solidFill>
                  <a:schemeClr val="bg1">
                    <a:lumMod val="50000"/>
                  </a:schemeClr>
                </a:solidFill>
              </a:rPr>
              <a:t>热轧焊接</a:t>
            </a:r>
            <a:endParaRPr lang="en-GB" altLang="en-US" sz="2400" dirty="0">
              <a:solidFill>
                <a:schemeClr val="bg1">
                  <a:lumMod val="50000"/>
                </a:schemeClr>
              </a:solidFill>
            </a:endParaRPr>
          </a:p>
          <a:p>
            <a:pPr>
              <a:defRPr/>
            </a:pPr>
            <a:r>
              <a:rPr lang="zh-CN" altLang="en-US" sz="2400" dirty="0">
                <a:solidFill>
                  <a:schemeClr val="bg1">
                    <a:lumMod val="50000"/>
                  </a:schemeClr>
                </a:solidFill>
              </a:rPr>
              <a:t>冷弯成型</a:t>
            </a:r>
            <a:endParaRPr lang="en-GB" altLang="en-US" sz="2400" dirty="0">
              <a:solidFill>
                <a:schemeClr val="bg1">
                  <a:lumMod val="50000"/>
                </a:schemeClr>
              </a:solidFill>
            </a:endParaRPr>
          </a:p>
          <a:p>
            <a:pPr>
              <a:defRPr/>
            </a:pPr>
            <a:r>
              <a:rPr lang="zh-CN" altLang="en-US" sz="2400" dirty="0">
                <a:solidFill>
                  <a:schemeClr val="bg1">
                    <a:lumMod val="50000"/>
                  </a:schemeClr>
                </a:solidFill>
              </a:rPr>
              <a:t>钢棒</a:t>
            </a:r>
            <a:endParaRPr lang="en-GB" altLang="en-US" sz="2400" dirty="0">
              <a:solidFill>
                <a:schemeClr val="bg1">
                  <a:lumMod val="50000"/>
                </a:schemeClr>
              </a:solidFill>
            </a:endParaRPr>
          </a:p>
        </p:txBody>
      </p:sp>
      <p:sp>
        <p:nvSpPr>
          <p:cNvPr id="26628" name="TextBox 1"/>
          <p:cNvSpPr txBox="1">
            <a:spLocks noChangeArrowheads="1"/>
          </p:cNvSpPr>
          <p:nvPr/>
        </p:nvSpPr>
        <p:spPr bwMode="auto">
          <a:xfrm>
            <a:off x="239185" y="1700213"/>
            <a:ext cx="4535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srgbClr val="002060"/>
                </a:solidFill>
                <a:effectLst/>
                <a:uLnTx/>
                <a:uFillTx/>
                <a:latin typeface="Arial" charset="0"/>
                <a:ea typeface="宋体" panose="02010600030101010101" pitchFamily="2" charset="-122"/>
                <a:cs typeface="+mn-cs"/>
              </a:rPr>
              <a:t>构件类型</a:t>
            </a:r>
            <a:endParaRPr kumimoji="0" lang="en-GB" altLang="en-US" sz="24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26629" name="TextBox 5"/>
          <p:cNvSpPr txBox="1">
            <a:spLocks noChangeArrowheads="1"/>
          </p:cNvSpPr>
          <p:nvPr/>
        </p:nvSpPr>
        <p:spPr bwMode="auto">
          <a:xfrm>
            <a:off x="391585" y="3959225"/>
            <a:ext cx="4535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srgbClr val="002060"/>
                </a:solidFill>
                <a:effectLst/>
                <a:uLnTx/>
                <a:uFillTx/>
                <a:latin typeface="Arial" charset="0"/>
                <a:ea typeface="宋体" panose="02010600030101010101" pitchFamily="2" charset="-122"/>
                <a:cs typeface="+mn-cs"/>
              </a:rPr>
              <a:t>范围</a:t>
            </a:r>
            <a:endParaRPr kumimoji="0" lang="en-GB" altLang="en-US" sz="24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27655" name="Content Placeholder 2"/>
          <p:cNvSpPr txBox="1">
            <a:spLocks/>
          </p:cNvSpPr>
          <p:nvPr/>
        </p:nvSpPr>
        <p:spPr bwMode="auto">
          <a:xfrm>
            <a:off x="536048" y="4471988"/>
            <a:ext cx="82296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marL="342900" indent="-342900" eaLnBrk="0" hangingPunct="0">
              <a:spcBef>
                <a:spcPct val="20000"/>
              </a:spcBef>
              <a:buClr>
                <a:srgbClr val="D4852E"/>
              </a:buClr>
              <a:buFont typeface="Wingdings" pitchFamily="2" charset="2"/>
              <a:buChar char="§"/>
              <a:defRPr sz="3200">
                <a:solidFill>
                  <a:srgbClr val="20336E"/>
                </a:solidFill>
                <a:latin typeface="Arial" pitchFamily="34" charset="0"/>
              </a:defRPr>
            </a:lvl1pPr>
            <a:lvl2pPr marL="742950" indent="-285750" eaLnBrk="0" hangingPunct="0">
              <a:spcBef>
                <a:spcPct val="20000"/>
              </a:spcBef>
              <a:buClr>
                <a:srgbClr val="D4852E"/>
              </a:buClr>
              <a:buChar char="•"/>
              <a:defRPr sz="2800">
                <a:solidFill>
                  <a:srgbClr val="20336E"/>
                </a:solidFill>
                <a:latin typeface="Arial" pitchFamily="34" charset="0"/>
              </a:defRPr>
            </a:lvl2pPr>
            <a:lvl3pPr marL="1143000" indent="-228600" eaLnBrk="0" hangingPunct="0">
              <a:spcBef>
                <a:spcPct val="20000"/>
              </a:spcBef>
              <a:buClr>
                <a:srgbClr val="D4852E"/>
              </a:buClr>
              <a:defRPr sz="2000">
                <a:solidFill>
                  <a:srgbClr val="20336E"/>
                </a:solidFill>
                <a:latin typeface="Arial" pitchFamily="34" charset="0"/>
              </a:defRPr>
            </a:lvl3pPr>
            <a:lvl4pPr marL="1600200" indent="-228600" eaLnBrk="0" hangingPunct="0">
              <a:spcBef>
                <a:spcPct val="20000"/>
              </a:spcBef>
              <a:buClr>
                <a:srgbClr val="D4852E"/>
              </a:buClr>
              <a:buChar char="•"/>
              <a:defRPr sz="2000">
                <a:solidFill>
                  <a:srgbClr val="20336E"/>
                </a:solidFill>
                <a:latin typeface="Arial" pitchFamily="34" charset="0"/>
              </a:defRPr>
            </a:lvl4pPr>
            <a:lvl5pPr marL="2057400" indent="-228600" eaLnBrk="0" hangingPunct="0">
              <a:spcBef>
                <a:spcPct val="20000"/>
              </a:spcBef>
              <a:buClr>
                <a:srgbClr val="D4852E"/>
              </a:buClr>
              <a:buChar char="•"/>
              <a:defRPr sz="2000">
                <a:solidFill>
                  <a:srgbClr val="20336E"/>
                </a:solidFill>
                <a:latin typeface="Arial" pitchFamily="34"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pitchFamily="34"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pitchFamily="34"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pitchFamily="34"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pitchFamily="34" charset="0"/>
              </a:defRPr>
            </a:lvl9pPr>
          </a:lstStyle>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zh-CN" altLang="en-US" sz="2400" b="0" i="0" u="none" strike="noStrike" kern="1200" cap="none" spc="0" normalizeH="0" baseline="0" noProof="0" dirty="0">
                <a:ln>
                  <a:noFill/>
                </a:ln>
                <a:solidFill>
                  <a:prstClr val="white">
                    <a:lumMod val="50000"/>
                  </a:prstClr>
                </a:solidFill>
                <a:effectLst/>
                <a:uLnTx/>
                <a:uFillTx/>
                <a:latin typeface="Arial" pitchFamily="34" charset="0"/>
                <a:ea typeface="宋体" panose="02010600030101010101" pitchFamily="2" charset="-122"/>
                <a:cs typeface="Arial" pitchFamily="34" charset="0"/>
              </a:rPr>
              <a:t>构件和连接件</a:t>
            </a:r>
            <a:endParaRPr kumimoji="0" lang="en-GB" alt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zh-CN" altLang="en-US" sz="2400" b="0" i="1" u="none" strike="noStrike" kern="1200" cap="none" spc="0" normalizeH="0" baseline="0" noProof="0" dirty="0">
                <a:ln>
                  <a:noFill/>
                </a:ln>
                <a:solidFill>
                  <a:prstClr val="white">
                    <a:lumMod val="50000"/>
                  </a:prstClr>
                </a:solidFill>
                <a:effectLst/>
                <a:uLnTx/>
                <a:uFillTx/>
                <a:latin typeface="Arial" pitchFamily="34" charset="0"/>
                <a:ea typeface="宋体" panose="02010600030101010101" pitchFamily="2" charset="-122"/>
                <a:cs typeface="Arial" pitchFamily="34" charset="0"/>
              </a:rPr>
              <a:t>耐火（参考</a:t>
            </a:r>
            <a:r>
              <a:rPr kumimoji="0" lang="en-GB" altLang="en-US" sz="2400" b="0" i="1"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EN 1993-1-2</a:t>
            </a:r>
            <a:r>
              <a:rPr kumimoji="0" lang="zh-CN" altLang="en-US" sz="2400" b="0" i="1" u="none" strike="noStrike" kern="1200" cap="none" spc="0" normalizeH="0" baseline="0" noProof="0" dirty="0">
                <a:ln>
                  <a:noFill/>
                </a:ln>
                <a:solidFill>
                  <a:prstClr val="white">
                    <a:lumMod val="50000"/>
                  </a:prstClr>
                </a:solidFill>
                <a:effectLst/>
                <a:uLnTx/>
                <a:uFillTx/>
                <a:latin typeface="Arial" pitchFamily="34" charset="0"/>
                <a:ea typeface="宋体" panose="02010600030101010101" pitchFamily="2" charset="-122"/>
                <a:cs typeface="Arial" pitchFamily="34" charset="0"/>
              </a:rPr>
              <a:t>）</a:t>
            </a:r>
            <a:endParaRPr kumimoji="0" lang="en-GB" altLang="en-US" sz="2400" b="0" i="1"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zh-CN" altLang="en-US" sz="2400" b="0" i="1" u="none" strike="noStrike" kern="1200" cap="none" spc="0" normalizeH="0" baseline="0" noProof="0" dirty="0">
                <a:ln>
                  <a:noFill/>
                </a:ln>
                <a:solidFill>
                  <a:prstClr val="white">
                    <a:lumMod val="50000"/>
                  </a:prstClr>
                </a:solidFill>
                <a:effectLst/>
                <a:uLnTx/>
                <a:uFillTx/>
                <a:latin typeface="Arial" pitchFamily="34" charset="0"/>
                <a:ea typeface="宋体" panose="02010600030101010101" pitchFamily="2" charset="-122"/>
                <a:cs typeface="Arial" pitchFamily="34" charset="0"/>
              </a:rPr>
              <a:t>疲劳（参考</a:t>
            </a:r>
            <a:r>
              <a:rPr kumimoji="0" lang="en-GB" altLang="en-US" sz="2400" b="0" i="1"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EN 1993-1-9</a:t>
            </a:r>
            <a:r>
              <a:rPr kumimoji="0" lang="zh-CN" altLang="en-US" sz="2400" b="0" i="1" u="none" strike="noStrike" kern="1200" cap="none" spc="0" normalizeH="0" baseline="0" noProof="0" dirty="0">
                <a:ln>
                  <a:noFill/>
                </a:ln>
                <a:solidFill>
                  <a:prstClr val="white">
                    <a:lumMod val="50000"/>
                  </a:prstClr>
                </a:solidFill>
                <a:effectLst/>
                <a:uLnTx/>
                <a:uFillTx/>
                <a:latin typeface="Arial" pitchFamily="34" charset="0"/>
                <a:ea typeface="宋体" panose="02010600030101010101" pitchFamily="2" charset="-122"/>
                <a:cs typeface="Arial" pitchFamily="34" charset="0"/>
              </a:rPr>
              <a:t>）</a:t>
            </a:r>
            <a:endParaRPr kumimoji="0" lang="en-GB" altLang="en-US" sz="2400" b="0" i="1"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26632" name="TextBox 5"/>
          <p:cNvSpPr txBox="1">
            <a:spLocks noChangeArrowheads="1"/>
          </p:cNvSpPr>
          <p:nvPr/>
        </p:nvSpPr>
        <p:spPr bwMode="auto">
          <a:xfrm>
            <a:off x="5011738" y="1666347"/>
            <a:ext cx="3520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1200" cap="none" spc="0" normalizeH="0" baseline="0" noProof="0" dirty="0">
                <a:ln>
                  <a:noFill/>
                </a:ln>
                <a:solidFill>
                  <a:srgbClr val="002060"/>
                </a:solidFill>
                <a:effectLst/>
                <a:uLnTx/>
                <a:uFillTx/>
                <a:latin typeface="Arial" charset="0"/>
                <a:ea typeface="宋体" panose="02010600030101010101" pitchFamily="2" charset="-122"/>
                <a:cs typeface="+mn-cs"/>
              </a:rPr>
              <a:t>等级的数量</a:t>
            </a:r>
            <a:endParaRPr kumimoji="0" lang="en-GB" altLang="en-US" sz="24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3" name="Tabel 2"/>
          <p:cNvGraphicFramePr>
            <a:graphicFrameLocks noGrp="1"/>
          </p:cNvGraphicFramePr>
          <p:nvPr/>
        </p:nvGraphicFramePr>
        <p:xfrm>
          <a:off x="4427984" y="2167467"/>
          <a:ext cx="4176465" cy="1808566"/>
        </p:xfrm>
        <a:graphic>
          <a:graphicData uri="http://schemas.openxmlformats.org/drawingml/2006/table">
            <a:tbl>
              <a:tblPr firstRow="1" bandRow="1">
                <a:tableStyleId>{5C22544A-7EE6-4342-B048-85BDC9FD1C3A}</a:tableStyleId>
              </a:tblPr>
              <a:tblGrid>
                <a:gridCol w="1392155">
                  <a:extLst>
                    <a:ext uri="{9D8B030D-6E8A-4147-A177-3AD203B41FA5}">
                      <a16:colId xmlns:a16="http://schemas.microsoft.com/office/drawing/2014/main" val="20000"/>
                    </a:ext>
                  </a:extLst>
                </a:gridCol>
                <a:gridCol w="1392155">
                  <a:extLst>
                    <a:ext uri="{9D8B030D-6E8A-4147-A177-3AD203B41FA5}">
                      <a16:colId xmlns:a16="http://schemas.microsoft.com/office/drawing/2014/main" val="20001"/>
                    </a:ext>
                  </a:extLst>
                </a:gridCol>
                <a:gridCol w="1392155">
                  <a:extLst>
                    <a:ext uri="{9D8B030D-6E8A-4147-A177-3AD203B41FA5}">
                      <a16:colId xmlns:a16="http://schemas.microsoft.com/office/drawing/2014/main" val="20002"/>
                    </a:ext>
                  </a:extLst>
                </a:gridCol>
              </a:tblGrid>
              <a:tr h="696046">
                <a:tc>
                  <a:txBody>
                    <a:bodyPr/>
                    <a:lstStyle/>
                    <a:p>
                      <a:r>
                        <a:rPr lang="zh-CN" altLang="en-US" b="0" dirty="0">
                          <a:latin typeface="SimSun" panose="02010600030101010101" pitchFamily="2" charset="-122"/>
                          <a:ea typeface="SimSun" panose="02010600030101010101" pitchFamily="2" charset="-122"/>
                        </a:rPr>
                        <a:t>类别</a:t>
                      </a:r>
                      <a:endParaRPr lang="nl-BE" b="0" dirty="0">
                        <a:latin typeface="SimSun" panose="02010600030101010101" pitchFamily="2" charset="-122"/>
                        <a:ea typeface="SimSun" panose="02010600030101010101" pitchFamily="2" charset="-122"/>
                      </a:endParaRPr>
                    </a:p>
                  </a:txBody>
                  <a:tcPr>
                    <a:solidFill>
                      <a:schemeClr val="accent1"/>
                    </a:solidFill>
                  </a:tcPr>
                </a:tc>
                <a:tc>
                  <a:txBody>
                    <a:bodyPr/>
                    <a:lstStyle/>
                    <a:p>
                      <a:r>
                        <a:rPr lang="nl-BE" b="0" dirty="0">
                          <a:latin typeface="SimSun" panose="02010600030101010101" pitchFamily="2" charset="-122"/>
                          <a:ea typeface="SimSun" panose="02010600030101010101" pitchFamily="2" charset="-122"/>
                        </a:rPr>
                        <a:t>EC3-1-4</a:t>
                      </a:r>
                    </a:p>
                  </a:txBody>
                  <a:tcPr/>
                </a:tc>
                <a:tc>
                  <a:txBody>
                    <a:bodyPr/>
                    <a:lstStyle/>
                    <a:p>
                      <a:r>
                        <a:rPr lang="zh-CN" altLang="en-US" b="0" dirty="0">
                          <a:latin typeface="SimSun" panose="02010600030101010101" pitchFamily="2" charset="-122"/>
                          <a:ea typeface="SimSun" panose="02010600030101010101" pitchFamily="2" charset="-122"/>
                        </a:rPr>
                        <a:t>未来修改</a:t>
                      </a:r>
                      <a:endParaRPr lang="nl-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370840">
                <a:tc>
                  <a:txBody>
                    <a:bodyPr/>
                    <a:lstStyle/>
                    <a:p>
                      <a:r>
                        <a:rPr lang="zh-CN" altLang="en-US" b="0" dirty="0">
                          <a:solidFill>
                            <a:schemeClr val="bg1"/>
                          </a:solidFill>
                          <a:latin typeface="SimSun" panose="02010600030101010101" pitchFamily="2" charset="-122"/>
                          <a:ea typeface="SimSun" panose="02010600030101010101" pitchFamily="2" charset="-122"/>
                        </a:rPr>
                        <a:t>铁素体</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ctr"/>
                      <a:r>
                        <a:rPr lang="nl-BE" b="0" dirty="0">
                          <a:latin typeface="SimSun" panose="02010600030101010101" pitchFamily="2" charset="-122"/>
                          <a:ea typeface="SimSun" panose="02010600030101010101" pitchFamily="2" charset="-122"/>
                        </a:rPr>
                        <a:t>3</a:t>
                      </a:r>
                    </a:p>
                  </a:txBody>
                  <a:tcPr/>
                </a:tc>
                <a:tc>
                  <a:txBody>
                    <a:bodyPr/>
                    <a:lstStyle/>
                    <a:p>
                      <a:pPr algn="ctr"/>
                      <a:r>
                        <a:rPr lang="nl-BE" b="0" dirty="0">
                          <a:latin typeface="SimSun" panose="02010600030101010101" pitchFamily="2" charset="-122"/>
                          <a:ea typeface="SimSun" panose="02010600030101010101" pitchFamily="2" charset="-122"/>
                        </a:rPr>
                        <a:t>3</a:t>
                      </a:r>
                    </a:p>
                  </a:txBody>
                  <a:tcPr/>
                </a:tc>
                <a:extLst>
                  <a:ext uri="{0D108BD9-81ED-4DB2-BD59-A6C34878D82A}">
                    <a16:rowId xmlns:a16="http://schemas.microsoft.com/office/drawing/2014/main" val="10001"/>
                  </a:ext>
                </a:extLst>
              </a:tr>
              <a:tr h="370840">
                <a:tc>
                  <a:txBody>
                    <a:bodyPr/>
                    <a:lstStyle/>
                    <a:p>
                      <a:r>
                        <a:rPr lang="zh-CN" altLang="en-US" b="0" dirty="0">
                          <a:solidFill>
                            <a:schemeClr val="bg1"/>
                          </a:solidFill>
                          <a:latin typeface="SimSun" panose="02010600030101010101" pitchFamily="2" charset="-122"/>
                          <a:ea typeface="SimSun" panose="02010600030101010101" pitchFamily="2" charset="-122"/>
                        </a:rPr>
                        <a:t>奥氏体</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ctr"/>
                      <a:r>
                        <a:rPr lang="nl-BE" b="0" dirty="0">
                          <a:latin typeface="SimSun" panose="02010600030101010101" pitchFamily="2" charset="-122"/>
                          <a:ea typeface="SimSun" panose="02010600030101010101" pitchFamily="2" charset="-122"/>
                        </a:rPr>
                        <a:t>16</a:t>
                      </a:r>
                    </a:p>
                  </a:txBody>
                  <a:tcPr/>
                </a:tc>
                <a:tc>
                  <a:txBody>
                    <a:bodyPr/>
                    <a:lstStyle/>
                    <a:p>
                      <a:pPr algn="ctr"/>
                      <a:r>
                        <a:rPr lang="nl-BE" b="0" dirty="0">
                          <a:latin typeface="SimSun" panose="02010600030101010101" pitchFamily="2" charset="-122"/>
                          <a:ea typeface="SimSun" panose="02010600030101010101" pitchFamily="2" charset="-122"/>
                        </a:rPr>
                        <a:t>16</a:t>
                      </a:r>
                    </a:p>
                  </a:txBody>
                  <a:tcPr/>
                </a:tc>
                <a:extLst>
                  <a:ext uri="{0D108BD9-81ED-4DB2-BD59-A6C34878D82A}">
                    <a16:rowId xmlns:a16="http://schemas.microsoft.com/office/drawing/2014/main" val="10002"/>
                  </a:ext>
                </a:extLst>
              </a:tr>
              <a:tr h="370840">
                <a:tc>
                  <a:txBody>
                    <a:bodyPr/>
                    <a:lstStyle/>
                    <a:p>
                      <a:r>
                        <a:rPr lang="zh-CN" altLang="en-US" b="0" dirty="0">
                          <a:solidFill>
                            <a:schemeClr val="bg1"/>
                          </a:solidFill>
                          <a:latin typeface="SimSun" panose="02010600030101010101" pitchFamily="2" charset="-122"/>
                          <a:ea typeface="SimSun" panose="02010600030101010101" pitchFamily="2" charset="-122"/>
                        </a:rPr>
                        <a:t>双相</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ctr"/>
                      <a:r>
                        <a:rPr lang="nl-BE" b="0" dirty="0">
                          <a:latin typeface="SimSun" panose="02010600030101010101" pitchFamily="2" charset="-122"/>
                          <a:ea typeface="SimSun" panose="02010600030101010101" pitchFamily="2" charset="-122"/>
                        </a:rPr>
                        <a:t>2</a:t>
                      </a:r>
                    </a:p>
                  </a:txBody>
                  <a:tcPr/>
                </a:tc>
                <a:tc>
                  <a:txBody>
                    <a:bodyPr/>
                    <a:lstStyle/>
                    <a:p>
                      <a:pPr algn="ctr"/>
                      <a:r>
                        <a:rPr lang="nl-BE" b="0" dirty="0">
                          <a:solidFill>
                            <a:srgbClr val="FF0000"/>
                          </a:solidFill>
                          <a:latin typeface="SimSun" panose="02010600030101010101" pitchFamily="2" charset="-122"/>
                          <a:ea typeface="SimSun" panose="02010600030101010101" pitchFamily="2" charset="-122"/>
                        </a:rPr>
                        <a:t>6</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37696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zh-CN" altLang="en-US" dirty="0"/>
              <a:t>其他设计规范</a:t>
            </a:r>
            <a:endParaRPr lang="en-GB" altLang="en-US" dirty="0"/>
          </a:p>
        </p:txBody>
      </p:sp>
      <p:sp>
        <p:nvSpPr>
          <p:cNvPr id="27651" name="Rectangle 3"/>
          <p:cNvSpPr>
            <a:spLocks noGrp="1" noChangeArrowheads="1"/>
          </p:cNvSpPr>
          <p:nvPr>
            <p:ph type="body" idx="1"/>
          </p:nvPr>
        </p:nvSpPr>
        <p:spPr>
          <a:xfrm>
            <a:off x="468313" y="1628775"/>
            <a:ext cx="8229600" cy="4525963"/>
          </a:xfrm>
        </p:spPr>
        <p:txBody>
          <a:bodyPr>
            <a:noAutofit/>
          </a:bodyPr>
          <a:lstStyle/>
          <a:p>
            <a:r>
              <a:rPr lang="zh-CN" altLang="en-US" sz="2400" dirty="0"/>
              <a:t>日本</a:t>
            </a:r>
            <a:r>
              <a:rPr lang="en-US" altLang="zh-CN" sz="2400" dirty="0"/>
              <a:t>——</a:t>
            </a:r>
            <a:r>
              <a:rPr lang="zh-CN" altLang="en-US" sz="2400" dirty="0"/>
              <a:t>两个规范，一个用于冷弯构件，另一个用于焊接不锈钢构件</a:t>
            </a:r>
            <a:endParaRPr lang="en-GB" altLang="en-US" sz="2400" dirty="0"/>
          </a:p>
          <a:p>
            <a:endParaRPr lang="en-GB" altLang="en-US" sz="2400" b="1" dirty="0"/>
          </a:p>
          <a:p>
            <a:r>
              <a:rPr lang="zh-CN" altLang="en-US" sz="2400" b="1" dirty="0"/>
              <a:t>南非、澳大利亚和新西兰</a:t>
            </a:r>
            <a:r>
              <a:rPr lang="en-US" altLang="zh-CN" sz="2400" b="1" dirty="0"/>
              <a:t>——</a:t>
            </a:r>
            <a:r>
              <a:rPr lang="zh-CN" altLang="en-US" sz="2400" dirty="0"/>
              <a:t>冷弯不锈钢构件的标准</a:t>
            </a:r>
            <a:endParaRPr lang="en-GB" altLang="en-US" sz="2400" dirty="0"/>
          </a:p>
          <a:p>
            <a:endParaRPr lang="en-GB" altLang="en-US" sz="2400" b="1" dirty="0"/>
          </a:p>
          <a:p>
            <a:r>
              <a:rPr lang="zh-CN" altLang="en-US" sz="2400" dirty="0"/>
              <a:t>中国</a:t>
            </a:r>
            <a:r>
              <a:rPr lang="en-US" altLang="zh-CN" sz="2400" dirty="0"/>
              <a:t>——</a:t>
            </a:r>
            <a:r>
              <a:rPr lang="en-GB" altLang="en-US" sz="2400" dirty="0"/>
              <a:t> </a:t>
            </a:r>
            <a:r>
              <a:rPr lang="zh-CN" altLang="en-US" sz="2400" dirty="0"/>
              <a:t>标准正在开发中</a:t>
            </a:r>
            <a:endParaRPr lang="en-GB" altLang="en-US" sz="2400" dirty="0"/>
          </a:p>
          <a:p>
            <a:endParaRPr lang="en-GB" altLang="en-US" sz="2400" b="1" dirty="0"/>
          </a:p>
          <a:p>
            <a:r>
              <a:rPr lang="zh-CN" altLang="en-US" sz="2400" b="1" dirty="0"/>
              <a:t>美国</a:t>
            </a:r>
            <a:r>
              <a:rPr lang="zh-CN" altLang="en-US" sz="2400" dirty="0"/>
              <a:t>——</a:t>
            </a:r>
            <a:r>
              <a:rPr lang="en-GB" altLang="en-US" sz="2400" dirty="0"/>
              <a:t>ASCE</a:t>
            </a:r>
            <a:r>
              <a:rPr lang="zh-CN" altLang="en-US" sz="2400" dirty="0"/>
              <a:t>冷弯构件规格，</a:t>
            </a:r>
            <a:r>
              <a:rPr lang="en-US" altLang="zh-CN" sz="2400" dirty="0"/>
              <a:t>AISC</a:t>
            </a:r>
            <a:r>
              <a:rPr lang="zh-CN" altLang="en-US" sz="2400" dirty="0"/>
              <a:t>热轧和焊接结构钢设计指南</a:t>
            </a:r>
            <a:endParaRPr lang="en-GB" altLang="en-US"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69112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468313" y="179388"/>
            <a:ext cx="8351837" cy="1169987"/>
          </a:xfrm>
        </p:spPr>
        <p:txBody>
          <a:bodyPr>
            <a:normAutofit/>
          </a:bodyPr>
          <a:lstStyle/>
          <a:p>
            <a:r>
              <a:rPr lang="zh-CN" altLang="en-US" sz="3200" dirty="0"/>
              <a:t>欧洲规范</a:t>
            </a:r>
            <a:r>
              <a:rPr lang="en-GB" altLang="en-US" sz="3200" dirty="0"/>
              <a:t>3: </a:t>
            </a:r>
            <a:r>
              <a:rPr lang="zh-CN" altLang="en-US" sz="3200" dirty="0"/>
              <a:t>钢结构设计，</a:t>
            </a:r>
            <a:br>
              <a:rPr lang="en-GB" altLang="en-US" sz="3200" dirty="0"/>
            </a:br>
            <a:r>
              <a:rPr lang="zh-CN" altLang="en-US" sz="3200" dirty="0"/>
              <a:t>第</a:t>
            </a:r>
            <a:r>
              <a:rPr lang="en-GB" altLang="en-US" sz="3000" dirty="0"/>
              <a:t>1.4</a:t>
            </a:r>
            <a:r>
              <a:rPr lang="zh-CN" altLang="en-US" sz="3000" dirty="0"/>
              <a:t>部分：不锈钢补充规范</a:t>
            </a:r>
            <a:endParaRPr lang="en-GB" altLang="en-US" sz="3000" dirty="0"/>
          </a:p>
        </p:txBody>
      </p:sp>
      <p:pic>
        <p:nvPicPr>
          <p:cNvPr id="6"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l="-2"/>
          <a:stretch>
            <a:fillRect/>
          </a:stretch>
        </p:blipFill>
        <p:spPr bwMode="auto">
          <a:xfrm>
            <a:off x="3606802" y="2128831"/>
            <a:ext cx="5111750" cy="309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7" name="TextBox 6"/>
          <p:cNvSpPr txBox="1">
            <a:spLocks noChangeArrowheads="1"/>
          </p:cNvSpPr>
          <p:nvPr/>
        </p:nvSpPr>
        <p:spPr bwMode="auto">
          <a:xfrm>
            <a:off x="4347642" y="5283723"/>
            <a:ext cx="4176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入口遮阳篷抗爆柱，纽约世贸中心七号大楼</a:t>
            </a:r>
            <a:endParaRPr kumimoji="0" lang="en-GB" altLang="en-US" sz="16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7" name="Content Placeholder 2"/>
          <p:cNvSpPr txBox="1">
            <a:spLocks/>
          </p:cNvSpPr>
          <p:nvPr/>
        </p:nvSpPr>
        <p:spPr>
          <a:xfrm>
            <a:off x="372533" y="2549525"/>
            <a:ext cx="2963333" cy="2276475"/>
          </a:xfrm>
          <a:prstGeom prst="rect">
            <a:avLst/>
          </a:prstGeom>
          <a:solidFill>
            <a:schemeClr val="accent6">
              <a:alpha val="22000"/>
            </a:schemeClr>
          </a:solidFill>
          <a:ln w="25400">
            <a:solidFill>
              <a:schemeClr val="tx1"/>
            </a:solidFill>
          </a:ln>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0070C0"/>
              </a:buClr>
              <a:buSzTx/>
              <a:buFontTx/>
              <a:buNone/>
              <a:tabLst/>
              <a:defRPr/>
            </a:pPr>
            <a:r>
              <a:rPr kumimoji="0" lang="zh-CN" altLang="en-US" sz="2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在</a:t>
            </a:r>
            <a:r>
              <a:rPr kumimoji="0" lang="en-GB" altLang="en-US" sz="2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EN 1993-1-4</a:t>
            </a:r>
            <a:r>
              <a:rPr kumimoji="0" lang="zh-CN" altLang="en-US" sz="2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中给定的不锈钢设计规则是什么，它与碳钢对应物的主要区别是什么？</a:t>
            </a:r>
            <a:endParaRPr kumimoji="0" lang="en-GB" altLang="en-US" sz="2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a:p>
            <a:pPr marL="0" marR="0" lvl="0" indent="0" algn="ctr"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endParaRPr kumimoji="0" lang="en-GB" altLang="en-US" sz="22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p:txBody>
      </p:sp>
    </p:spTree>
    <p:extLst>
      <p:ext uri="{BB962C8B-B14F-4D97-AF65-F5344CB8AC3E}">
        <p14:creationId xmlns:p14="http://schemas.microsoft.com/office/powerpoint/2010/main" val="3665676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zh-CN" altLang="en-US" sz="3600" dirty="0"/>
              <a:t>截面类型和局部屈曲</a:t>
            </a:r>
            <a:r>
              <a:rPr lang="en-GB" altLang="en-US" sz="3600" dirty="0"/>
              <a:t> </a:t>
            </a:r>
            <a:br>
              <a:rPr lang="en-GB" altLang="en-US" sz="3600" dirty="0"/>
            </a:br>
            <a:r>
              <a:rPr lang="en-GB" altLang="en-US" sz="3600" dirty="0"/>
              <a:t>EN 1993-1-</a:t>
            </a:r>
            <a:r>
              <a:rPr lang="zh-CN" altLang="en-US" sz="3600" dirty="0"/>
              <a:t>4中的表述</a:t>
            </a:r>
            <a:endParaRPr lang="en-GB" altLang="en-US" sz="3600" dirty="0"/>
          </a:p>
        </p:txBody>
      </p:sp>
      <p:sp>
        <p:nvSpPr>
          <p:cNvPr id="29699" name="Rectangle 3"/>
          <p:cNvSpPr>
            <a:spLocks noGrp="1" noChangeArrowheads="1"/>
          </p:cNvSpPr>
          <p:nvPr>
            <p:ph type="body" idx="1"/>
          </p:nvPr>
        </p:nvSpPr>
        <p:spPr>
          <a:xfrm>
            <a:off x="611188" y="1773238"/>
            <a:ext cx="7407287" cy="2464481"/>
          </a:xfrm>
        </p:spPr>
        <p:txBody>
          <a:bodyPr>
            <a:normAutofit/>
          </a:bodyPr>
          <a:lstStyle/>
          <a:p>
            <a:pPr eaLnBrk="1" hangingPunct="1"/>
            <a:r>
              <a:rPr lang="zh-CN" altLang="en-US" sz="2400" dirty="0"/>
              <a:t>宽厚比限值比碳钢的更低</a:t>
            </a:r>
            <a:endParaRPr lang="en-GB" altLang="en-US" sz="2400" dirty="0"/>
          </a:p>
          <a:p>
            <a:pPr eaLnBrk="1" hangingPunct="1"/>
            <a:endParaRPr lang="en-GB" altLang="en-US" sz="2400" dirty="0"/>
          </a:p>
          <a:p>
            <a:pPr eaLnBrk="1" hangingPunct="1"/>
            <a:endParaRPr lang="en-GB" altLang="en-US" sz="2400" dirty="0"/>
          </a:p>
          <a:p>
            <a:pPr eaLnBrk="1" hangingPunct="1"/>
            <a:r>
              <a:rPr lang="zh-CN" altLang="en-US" sz="2400" dirty="0">
                <a:solidFill>
                  <a:srgbClr val="FF0000"/>
                </a:solidFill>
              </a:rPr>
              <a:t>细长部件</a:t>
            </a:r>
            <a:r>
              <a:rPr lang="zh-CN" altLang="en-US" sz="2400" dirty="0">
                <a:solidFill>
                  <a:srgbClr val="000000"/>
                </a:solidFill>
              </a:rPr>
              <a:t>有效宽度的表达式稍有不同</a:t>
            </a:r>
            <a:endParaRPr lang="en-GB" altLang="en-US"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6" name="TextBox 6"/>
          <p:cNvSpPr txBox="1">
            <a:spLocks noChangeArrowheads="1"/>
          </p:cNvSpPr>
          <p:nvPr/>
        </p:nvSpPr>
        <p:spPr bwMode="auto">
          <a:xfrm>
            <a:off x="840317" y="4598687"/>
            <a:ext cx="7488238" cy="1015663"/>
          </a:xfrm>
          <a:prstGeom prst="rect">
            <a:avLst/>
          </a:prstGeom>
          <a:ln w="2540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itchFamily="34" charset="0"/>
              </a:rPr>
              <a:t>但是</a:t>
            </a:r>
            <a:r>
              <a:rPr kumimoji="0" lang="en-GB"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GB"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itchFamily="34" charset="0"/>
              </a:rPr>
            </a:br>
            <a:r>
              <a:rPr kumimoji="0" lang="en-GB"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itchFamily="34" charset="0"/>
              </a:rPr>
              <a:t>EN 1993-1-4</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itchFamily="34" charset="0"/>
              </a:rPr>
              <a:t>下一版对限值和有效宽度表达式会更大胆些。</a:t>
            </a:r>
            <a:endParaRPr kumimoji="0" lang="en-GB"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Arial" pitchFamily="34" charset="0"/>
            </a:endParaRPr>
          </a:p>
        </p:txBody>
      </p:sp>
    </p:spTree>
    <p:extLst>
      <p:ext uri="{BB962C8B-B14F-4D97-AF65-F5344CB8AC3E}">
        <p14:creationId xmlns:p14="http://schemas.microsoft.com/office/powerpoint/2010/main" val="398220069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截面分类及</a:t>
            </a:r>
            <a:r>
              <a:rPr lang="en-GB" altLang="en-US" sz="3200" dirty="0"/>
              <a:t>EN 1993-1-4</a:t>
            </a:r>
            <a:r>
              <a:rPr lang="zh-CN" altLang="en-US" sz="3200" dirty="0"/>
              <a:t>局部屈曲表达式</a:t>
            </a:r>
            <a:endParaRPr lang="nl-BE" sz="3200" dirty="0"/>
          </a:p>
        </p:txBody>
      </p:sp>
      <p:sp>
        <p:nvSpPr>
          <p:cNvPr id="3" name="Tijdelijke aanduiding voor inhoud 2"/>
          <p:cNvSpPr>
            <a:spLocks noGrp="1"/>
          </p:cNvSpPr>
          <p:nvPr>
            <p:ph idx="1"/>
          </p:nvPr>
        </p:nvSpPr>
        <p:spPr/>
        <p:txBody>
          <a:bodyPr/>
          <a:lstStyle/>
          <a:p>
            <a:r>
              <a:rPr lang="zh-CN" altLang="en-US" dirty="0"/>
              <a:t>内部压缩部件</a:t>
            </a: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6" name="Tijdelijke aanduiding voor inhoud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592" y="2571328"/>
            <a:ext cx="5230229" cy="1745444"/>
          </a:xfrm>
          <a:prstGeom prst="rect">
            <a:avLst/>
          </a:prstGeom>
        </p:spPr>
      </p:pic>
      <p:sp>
        <p:nvSpPr>
          <p:cNvPr id="7" name="Tekstvak 6"/>
          <p:cNvSpPr txBox="1">
            <a:spLocks noRot="1" noChangeAspect="1" noMove="1" noResize="1" noEditPoints="1" noAdjustHandles="1" noChangeArrowheads="1" noChangeShapeType="1" noTextEdit="1"/>
          </p:cNvSpPr>
          <p:nvPr/>
        </p:nvSpPr>
        <p:spPr>
          <a:xfrm>
            <a:off x="6701155" y="2406139"/>
            <a:ext cx="1899046" cy="818366"/>
          </a:xfrm>
          <a:prstGeom prst="rect">
            <a:avLst/>
          </a:prstGeom>
          <a:blipFill rotWithShape="0">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noFill/>
                <a:effectLst/>
                <a:uLnTx/>
                <a:uFillTx/>
                <a:latin typeface="Adobe Fangsong Std R" pitchFamily="18" charset="-128"/>
                <a:ea typeface="Adobe Fangsong Std R" pitchFamily="18" charset="-128"/>
                <a:cs typeface="+mn-cs"/>
              </a:rPr>
              <a:t> </a:t>
            </a:r>
          </a:p>
        </p:txBody>
      </p:sp>
      <p:graphicFrame>
        <p:nvGraphicFramePr>
          <p:cNvPr id="8" name="Tabel 7"/>
          <p:cNvGraphicFramePr>
            <a:graphicFrameLocks noGrp="1"/>
          </p:cNvGraphicFramePr>
          <p:nvPr/>
        </p:nvGraphicFramePr>
        <p:xfrm>
          <a:off x="457201" y="4613162"/>
          <a:ext cx="8229601" cy="1854200"/>
        </p:xfrm>
        <a:graphic>
          <a:graphicData uri="http://schemas.openxmlformats.org/drawingml/2006/table">
            <a:tbl>
              <a:tblPr firstRow="1" bandRow="1">
                <a:tableStyleId>{5C22544A-7EE6-4342-B048-85BDC9FD1C3A}</a:tableStyleId>
              </a:tblPr>
              <a:tblGrid>
                <a:gridCol w="615297">
                  <a:extLst>
                    <a:ext uri="{9D8B030D-6E8A-4147-A177-3AD203B41FA5}">
                      <a16:colId xmlns:a16="http://schemas.microsoft.com/office/drawing/2014/main" val="20000"/>
                    </a:ext>
                  </a:extLst>
                </a:gridCol>
                <a:gridCol w="1269051">
                  <a:extLst>
                    <a:ext uri="{9D8B030D-6E8A-4147-A177-3AD203B41FA5}">
                      <a16:colId xmlns:a16="http://schemas.microsoft.com/office/drawing/2014/main" val="20001"/>
                    </a:ext>
                  </a:extLst>
                </a:gridCol>
                <a:gridCol w="1269051">
                  <a:extLst>
                    <a:ext uri="{9D8B030D-6E8A-4147-A177-3AD203B41FA5}">
                      <a16:colId xmlns:a16="http://schemas.microsoft.com/office/drawing/2014/main" val="20002"/>
                    </a:ext>
                  </a:extLst>
                </a:gridCol>
                <a:gridCol w="1398642">
                  <a:extLst>
                    <a:ext uri="{9D8B030D-6E8A-4147-A177-3AD203B41FA5}">
                      <a16:colId xmlns:a16="http://schemas.microsoft.com/office/drawing/2014/main" val="20003"/>
                    </a:ext>
                  </a:extLst>
                </a:gridCol>
                <a:gridCol w="1355835">
                  <a:extLst>
                    <a:ext uri="{9D8B030D-6E8A-4147-A177-3AD203B41FA5}">
                      <a16:colId xmlns:a16="http://schemas.microsoft.com/office/drawing/2014/main" val="20004"/>
                    </a:ext>
                  </a:extLst>
                </a:gridCol>
                <a:gridCol w="1168487">
                  <a:extLst>
                    <a:ext uri="{9D8B030D-6E8A-4147-A177-3AD203B41FA5}">
                      <a16:colId xmlns:a16="http://schemas.microsoft.com/office/drawing/2014/main" val="20005"/>
                    </a:ext>
                  </a:extLst>
                </a:gridCol>
                <a:gridCol w="1153238">
                  <a:extLst>
                    <a:ext uri="{9D8B030D-6E8A-4147-A177-3AD203B41FA5}">
                      <a16:colId xmlns:a16="http://schemas.microsoft.com/office/drawing/2014/main" val="20006"/>
                    </a:ext>
                  </a:extLst>
                </a:gridCol>
              </a:tblGrid>
              <a:tr h="370840">
                <a:tc>
                  <a:txBody>
                    <a:bodyPr/>
                    <a:lstStyle/>
                    <a:p>
                      <a:endParaRPr lang="nl-BE"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r>
                        <a:rPr lang="nl-BE" sz="1600" b="0" dirty="0">
                          <a:latin typeface="SimSun" panose="02010600030101010101" pitchFamily="2" charset="-122"/>
                          <a:ea typeface="SimSun" panose="02010600030101010101" pitchFamily="2" charset="-122"/>
                        </a:rPr>
                        <a:t>EC3-1-1: </a:t>
                      </a:r>
                      <a:r>
                        <a:rPr lang="zh-CN" altLang="en-US" sz="1600" b="0" dirty="0">
                          <a:latin typeface="SimSun" panose="02010600030101010101" pitchFamily="2" charset="-122"/>
                          <a:ea typeface="SimSun" panose="02010600030101010101" pitchFamily="2" charset="-122"/>
                        </a:rPr>
                        <a:t>碳钢</a:t>
                      </a:r>
                      <a:endParaRPr lang="nl-BE" sz="16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nl-BE" dirty="0"/>
                    </a:p>
                  </a:txBody>
                  <a:tcPr/>
                </a:tc>
                <a:tc gridSpan="2">
                  <a:txBody>
                    <a:bodyPr/>
                    <a:lstStyle/>
                    <a:p>
                      <a:r>
                        <a:rPr lang="nl-BE" sz="1600" b="0" dirty="0">
                          <a:latin typeface="SimSun" panose="02010600030101010101" pitchFamily="2" charset="-122"/>
                          <a:ea typeface="SimSun" panose="02010600030101010101" pitchFamily="2" charset="-122"/>
                        </a:rPr>
                        <a:t>EC3-1-4: </a:t>
                      </a:r>
                      <a:r>
                        <a:rPr lang="zh-CN" altLang="en-US" sz="1600" b="0" dirty="0">
                          <a:latin typeface="SimSun" panose="02010600030101010101" pitchFamily="2" charset="-122"/>
                          <a:ea typeface="SimSun" panose="02010600030101010101" pitchFamily="2" charset="-122"/>
                        </a:rPr>
                        <a:t>不锈钢</a:t>
                      </a:r>
                      <a:endParaRPr lang="nl-BE" sz="16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nl-BE" dirty="0"/>
                    </a:p>
                  </a:txBody>
                  <a:tcPr/>
                </a:tc>
                <a:tc gridSpan="2">
                  <a:txBody>
                    <a:bodyPr/>
                    <a:lstStyle/>
                    <a:p>
                      <a:r>
                        <a:rPr lang="nl-BE" sz="1600" b="0" dirty="0">
                          <a:latin typeface="SimSun" panose="02010600030101010101" pitchFamily="2" charset="-122"/>
                          <a:ea typeface="SimSun" panose="02010600030101010101" pitchFamily="2" charset="-122"/>
                        </a:rPr>
                        <a:t>EC3-1-4: </a:t>
                      </a:r>
                      <a:r>
                        <a:rPr lang="zh-CN" altLang="en-US" sz="1600" b="0" dirty="0">
                          <a:latin typeface="SimSun" panose="02010600030101010101" pitchFamily="2" charset="-122"/>
                          <a:ea typeface="SimSun" panose="02010600030101010101" pitchFamily="2" charset="-122"/>
                        </a:rPr>
                        <a:t>未来修订</a:t>
                      </a:r>
                      <a:endParaRPr lang="nl-BE" sz="16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nl-BE" dirty="0"/>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类别</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弯曲</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压缩</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弯曲</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压缩</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弯曲</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压缩</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R w="381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1"/>
                  </a:ext>
                </a:extLst>
              </a:tr>
              <a:tr h="370840">
                <a:tc>
                  <a:txBody>
                    <a:bodyPr/>
                    <a:lstStyle/>
                    <a:p>
                      <a:pPr algn="ctr"/>
                      <a:r>
                        <a:rPr lang="nl-BE" sz="1400" b="0" dirty="0">
                          <a:solidFill>
                            <a:schemeClr val="bg1"/>
                          </a:solidFill>
                          <a:latin typeface="SimSun" panose="02010600030101010101" pitchFamily="2" charset="-122"/>
                          <a:ea typeface="SimSun" panose="02010600030101010101" pitchFamily="2" charset="-122"/>
                        </a:rPr>
                        <a:t>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nl-BE" sz="1400" b="0" dirty="0">
                          <a:latin typeface="SimSun" panose="02010600030101010101" pitchFamily="2" charset="-122"/>
                          <a:ea typeface="SimSun" panose="02010600030101010101" pitchFamily="2" charset="-122"/>
                        </a:rPr>
                        <a:t>c/t ≤ 72</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33</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a:t>
                      </a:r>
                      <a:r>
                        <a:rPr lang="el-GR" sz="1400" b="0" dirty="0">
                          <a:ea typeface="SimSun" panose="02010600030101010101" pitchFamily="2" charset="-122"/>
                        </a:rPr>
                        <a:t>56ε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25,7</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a:t>
                      </a:r>
                      <a:r>
                        <a:rPr lang="el-GR" sz="1400" b="0" dirty="0">
                          <a:ea typeface="SimSun" panose="02010600030101010101" pitchFamily="2" charset="-122"/>
                        </a:rPr>
                        <a:t>72ε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a:t>
                      </a:r>
                      <a:r>
                        <a:rPr lang="el-GR" sz="1400" b="0" dirty="0">
                          <a:ea typeface="SimSun" panose="02010600030101010101" pitchFamily="2" charset="-122"/>
                        </a:rPr>
                        <a:t>33ε</a:t>
                      </a:r>
                      <a:endParaRPr lang="nl-BE" sz="1400"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2"/>
                  </a:ext>
                </a:extLst>
              </a:tr>
              <a:tr h="370840">
                <a:tc>
                  <a:txBody>
                    <a:bodyPr/>
                    <a:lstStyle/>
                    <a:p>
                      <a:pPr algn="ctr"/>
                      <a:r>
                        <a:rPr lang="nl-BE" sz="1400" b="0" dirty="0">
                          <a:solidFill>
                            <a:schemeClr val="bg1"/>
                          </a:solidFill>
                          <a:latin typeface="SimSun" panose="02010600030101010101" pitchFamily="2" charset="-122"/>
                          <a:ea typeface="SimSun" panose="02010600030101010101" pitchFamily="2" charset="-122"/>
                        </a:rPr>
                        <a:t>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83</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38</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58,</a:t>
                      </a:r>
                      <a:r>
                        <a:rPr lang="el-GR" sz="1400" b="0" dirty="0">
                          <a:ea typeface="SimSun" panose="02010600030101010101" pitchFamily="2" charset="-122"/>
                        </a:rPr>
                        <a:t>2ε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26,7</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a:t>
                      </a:r>
                      <a:r>
                        <a:rPr lang="el-GR" sz="1400" b="0" dirty="0">
                          <a:ea typeface="SimSun" panose="02010600030101010101" pitchFamily="2" charset="-122"/>
                        </a:rPr>
                        <a:t>76ε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a:t>
                      </a:r>
                      <a:r>
                        <a:rPr lang="el-GR" sz="1400" b="0" dirty="0">
                          <a:ea typeface="SimSun" panose="02010600030101010101" pitchFamily="2" charset="-122"/>
                        </a:rPr>
                        <a:t>35ε</a:t>
                      </a:r>
                      <a:endParaRPr lang="nl-BE" sz="1400"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3"/>
                  </a:ext>
                </a:extLst>
              </a:tr>
              <a:tr h="370840">
                <a:tc>
                  <a:txBody>
                    <a:bodyPr/>
                    <a:lstStyle/>
                    <a:p>
                      <a:pPr algn="ctr"/>
                      <a:r>
                        <a:rPr lang="nl-BE" sz="1400" b="0" dirty="0">
                          <a:solidFill>
                            <a:schemeClr val="bg1"/>
                          </a:solidFill>
                          <a:latin typeface="SimSun" panose="02010600030101010101" pitchFamily="2" charset="-122"/>
                          <a:ea typeface="SimSun" panose="02010600030101010101" pitchFamily="2" charset="-122"/>
                        </a:rPr>
                        <a:t>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124</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42</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74,8</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30,7</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90</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37</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0205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截面分类及</a:t>
            </a:r>
            <a:r>
              <a:rPr lang="en-GB" altLang="en-US" sz="3200" dirty="0"/>
              <a:t>EN 1993-1-4</a:t>
            </a:r>
            <a:r>
              <a:rPr lang="zh-CN" altLang="en-US" sz="3200" dirty="0"/>
              <a:t>局部屈曲表达式</a:t>
            </a:r>
            <a:endParaRPr lang="nl-BE" sz="3200" dirty="0"/>
          </a:p>
        </p:txBody>
      </p:sp>
      <p:sp>
        <p:nvSpPr>
          <p:cNvPr id="3" name="Tijdelijke aanduiding voor inhoud 2"/>
          <p:cNvSpPr>
            <a:spLocks noGrp="1"/>
          </p:cNvSpPr>
          <p:nvPr>
            <p:ph idx="1"/>
          </p:nvPr>
        </p:nvSpPr>
        <p:spPr/>
        <p:txBody>
          <a:bodyPr/>
          <a:lstStyle/>
          <a:p>
            <a:r>
              <a:rPr lang="zh-CN" altLang="en-US" dirty="0"/>
              <a:t>外压部件</a:t>
            </a: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7" name="Tekstvak 6"/>
              <p:cNvSpPr txBox="1"/>
              <p:nvPr/>
            </p:nvSpPr>
            <p:spPr>
              <a:xfrm>
                <a:off x="6701155" y="2406139"/>
                <a:ext cx="1899046" cy="8183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𝐸</m:t>
                              </m:r>
                            </m:num>
                            <m:den>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210000</m:t>
                              </m:r>
                            </m:den>
                          </m:f>
                        </m:e>
                      </m:rad>
                    </m:oMath>
                  </m:oMathPara>
                </a14:m>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xmlns:mv="urn:schemas-microsoft-com:mac:vml">
          <p:sp>
            <p:nvSpPr>
              <p:cNvPr id="7" name="Tekstvak 6"/>
              <p:cNvSpPr txBox="1">
                <a:spLocks noRot="1" noChangeAspect="1" noMove="1" noResize="1" noEditPoints="1" noAdjustHandles="1" noChangeArrowheads="1" noChangeShapeType="1" noTextEdit="1"/>
              </p:cNvSpPr>
              <p:nvPr/>
            </p:nvSpPr>
            <p:spPr>
              <a:xfrm>
                <a:off x="6701155" y="2406139"/>
                <a:ext cx="1899046" cy="818366"/>
              </a:xfrm>
              <a:prstGeom prst="rect">
                <a:avLst/>
              </a:prstGeom>
              <a:blipFill rotWithShape="0">
                <a:blip r:embed="rId2"/>
                <a:stretch>
                  <a:fillRect/>
                </a:stretch>
              </a:blipFill>
            </p:spPr>
            <p:txBody>
              <a:bodyPr/>
              <a:lstStyle/>
              <a:p>
                <a:r>
                  <a:rPr lang="nl-BE">
                    <a:noFill/>
                  </a:rPr>
                  <a:t> </a:t>
                </a:r>
              </a:p>
            </p:txBody>
          </p:sp>
        </mc:Fallback>
      </mc:AlternateContent>
      <p:pic>
        <p:nvPicPr>
          <p:cNvPr id="9" name="Tijdelijke aanduiding voor inhoud 3"/>
          <p:cNvPicPr>
            <a:picLocks noChangeAspect="1"/>
          </p:cNvPicPr>
          <p:nvPr/>
        </p:nvPicPr>
        <p:blipFill>
          <a:blip r:embed="rId3"/>
          <a:stretch>
            <a:fillRect/>
          </a:stretch>
        </p:blipFill>
        <p:spPr>
          <a:xfrm>
            <a:off x="2236236" y="2276872"/>
            <a:ext cx="4124325" cy="1714500"/>
          </a:xfrm>
          <a:prstGeom prst="rect">
            <a:avLst/>
          </a:prstGeom>
        </p:spPr>
      </p:pic>
      <p:pic>
        <p:nvPicPr>
          <p:cNvPr id="10" name="Afbeelding 9"/>
          <p:cNvPicPr>
            <a:picLocks noChangeAspect="1"/>
          </p:cNvPicPr>
          <p:nvPr/>
        </p:nvPicPr>
        <p:blipFill>
          <a:blip r:embed="rId4"/>
          <a:stretch>
            <a:fillRect/>
          </a:stretch>
        </p:blipFill>
        <p:spPr>
          <a:xfrm>
            <a:off x="607884" y="2276872"/>
            <a:ext cx="1123950" cy="1762125"/>
          </a:xfrm>
          <a:prstGeom prst="rect">
            <a:avLst/>
          </a:prstGeom>
        </p:spPr>
      </p:pic>
      <p:graphicFrame>
        <p:nvGraphicFramePr>
          <p:cNvPr id="11" name="Tabel 10"/>
          <p:cNvGraphicFramePr>
            <a:graphicFrameLocks noGrp="1"/>
          </p:cNvGraphicFramePr>
          <p:nvPr/>
        </p:nvGraphicFramePr>
        <p:xfrm>
          <a:off x="646924" y="4395528"/>
          <a:ext cx="7473127" cy="2209800"/>
        </p:xfrm>
        <a:graphic>
          <a:graphicData uri="http://schemas.openxmlformats.org/drawingml/2006/table">
            <a:tbl>
              <a:tblPr firstRow="1" bandRow="1">
                <a:tableStyleId>{5C22544A-7EE6-4342-B048-85BDC9FD1C3A}</a:tableStyleId>
              </a:tblPr>
              <a:tblGrid>
                <a:gridCol w="651294">
                  <a:extLst>
                    <a:ext uri="{9D8B030D-6E8A-4147-A177-3AD203B41FA5}">
                      <a16:colId xmlns:a16="http://schemas.microsoft.com/office/drawing/2014/main" val="20000"/>
                    </a:ext>
                  </a:extLst>
                </a:gridCol>
                <a:gridCol w="1659614">
                  <a:extLst>
                    <a:ext uri="{9D8B030D-6E8A-4147-A177-3AD203B41FA5}">
                      <a16:colId xmlns:a16="http://schemas.microsoft.com/office/drawing/2014/main" val="20001"/>
                    </a:ext>
                  </a:extLst>
                </a:gridCol>
                <a:gridCol w="1659614">
                  <a:extLst>
                    <a:ext uri="{9D8B030D-6E8A-4147-A177-3AD203B41FA5}">
                      <a16:colId xmlns:a16="http://schemas.microsoft.com/office/drawing/2014/main" val="20002"/>
                    </a:ext>
                  </a:extLst>
                </a:gridCol>
                <a:gridCol w="1659614">
                  <a:extLst>
                    <a:ext uri="{9D8B030D-6E8A-4147-A177-3AD203B41FA5}">
                      <a16:colId xmlns:a16="http://schemas.microsoft.com/office/drawing/2014/main" val="20003"/>
                    </a:ext>
                  </a:extLst>
                </a:gridCol>
                <a:gridCol w="1842991">
                  <a:extLst>
                    <a:ext uri="{9D8B030D-6E8A-4147-A177-3AD203B41FA5}">
                      <a16:colId xmlns:a16="http://schemas.microsoft.com/office/drawing/2014/main" val="20004"/>
                    </a:ext>
                  </a:extLst>
                </a:gridCol>
              </a:tblGrid>
              <a:tr h="370840">
                <a:tc>
                  <a:txBody>
                    <a:bodyPr/>
                    <a:lstStyle/>
                    <a:p>
                      <a:endParaRPr lang="nl-BE"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r>
                        <a:rPr lang="nl-BE" sz="1600" b="0" dirty="0">
                          <a:latin typeface="SimSun" panose="02010600030101010101" pitchFamily="2" charset="-122"/>
                          <a:ea typeface="SimSun" panose="02010600030101010101" pitchFamily="2" charset="-122"/>
                        </a:rPr>
                        <a:t>EC3-1-1: </a:t>
                      </a:r>
                      <a:r>
                        <a:rPr lang="zh-CN" altLang="en-US" sz="1600" b="0" dirty="0">
                          <a:latin typeface="SimSun" panose="02010600030101010101" pitchFamily="2" charset="-122"/>
                          <a:ea typeface="SimSun" panose="02010600030101010101" pitchFamily="2" charset="-122"/>
                        </a:rPr>
                        <a:t>碳钢</a:t>
                      </a:r>
                      <a:endParaRPr lang="nl-BE" sz="16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r>
                        <a:rPr lang="nl-BE" sz="1600" b="0" dirty="0">
                          <a:latin typeface="SimSun" panose="02010600030101010101" pitchFamily="2" charset="-122"/>
                          <a:ea typeface="SimSun" panose="02010600030101010101" pitchFamily="2" charset="-122"/>
                        </a:rPr>
                        <a:t>EC3-1-4: </a:t>
                      </a:r>
                      <a:r>
                        <a:rPr lang="zh-CN" altLang="en-US" sz="1600" b="0" dirty="0">
                          <a:latin typeface="SimSun" panose="02010600030101010101" pitchFamily="2" charset="-122"/>
                          <a:ea typeface="SimSun" panose="02010600030101010101" pitchFamily="2" charset="-122"/>
                        </a:rPr>
                        <a:t>不锈钢</a:t>
                      </a:r>
                      <a:endParaRPr lang="nl-BE" sz="16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nl-BE"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r>
                        <a:rPr lang="nl-BE" sz="1600" b="0" dirty="0">
                          <a:latin typeface="SimSun" panose="02010600030101010101" pitchFamily="2" charset="-122"/>
                          <a:ea typeface="SimSun" panose="02010600030101010101" pitchFamily="2" charset="-122"/>
                        </a:rPr>
                        <a:t>EC3-1-4: </a:t>
                      </a:r>
                      <a:r>
                        <a:rPr lang="zh-CN" altLang="en-US" sz="1600" b="0" dirty="0">
                          <a:latin typeface="SimSun" panose="02010600030101010101" pitchFamily="2" charset="-122"/>
                          <a:ea typeface="SimSun" panose="02010600030101010101" pitchFamily="2" charset="-122"/>
                        </a:rPr>
                        <a:t>未来修订</a:t>
                      </a:r>
                      <a:endParaRPr lang="nl-BE" sz="16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类别</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压缩</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压缩</a:t>
                      </a:r>
                      <a:br>
                        <a:rPr lang="nl-BE" sz="1400" b="0" kern="1200" dirty="0">
                          <a:solidFill>
                            <a:schemeClr val="lt1"/>
                          </a:solidFill>
                          <a:latin typeface="SimSun" panose="02010600030101010101" pitchFamily="2" charset="-122"/>
                          <a:ea typeface="SimSun" panose="02010600030101010101" pitchFamily="2" charset="-122"/>
                          <a:cs typeface="+mn-cs"/>
                        </a:rPr>
                      </a:br>
                      <a:r>
                        <a:rPr lang="zh-CN" altLang="en-US" sz="1400" b="0" kern="1200" dirty="0">
                          <a:solidFill>
                            <a:schemeClr val="lt1"/>
                          </a:solidFill>
                          <a:latin typeface="SimSun" panose="02010600030101010101" pitchFamily="2" charset="-122"/>
                          <a:ea typeface="SimSun" panose="02010600030101010101" pitchFamily="2" charset="-122"/>
                          <a:cs typeface="+mn-cs"/>
                        </a:rPr>
                        <a:t>焊接</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压缩</a:t>
                      </a:r>
                    </a:p>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冷弯成型</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zh-CN" altLang="en-US" sz="1400" b="0" kern="1200" dirty="0">
                          <a:solidFill>
                            <a:schemeClr val="lt1"/>
                          </a:solidFill>
                          <a:latin typeface="SimSun" panose="02010600030101010101" pitchFamily="2" charset="-122"/>
                          <a:ea typeface="SimSun" panose="02010600030101010101" pitchFamily="2" charset="-122"/>
                          <a:cs typeface="+mn-cs"/>
                        </a:rPr>
                        <a:t>压缩</a:t>
                      </a:r>
                      <a:endParaRPr lang="nl-BE" sz="1400" b="0" kern="1200" dirty="0">
                        <a:solidFill>
                          <a:schemeClr val="lt1"/>
                        </a:solidFill>
                        <a:latin typeface="SimSun" panose="02010600030101010101" pitchFamily="2" charset="-122"/>
                        <a:ea typeface="SimSun" panose="02010600030101010101" pitchFamily="2" charset="-122"/>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1"/>
                  </a:ext>
                </a:extLst>
              </a:tr>
              <a:tr h="370840">
                <a:tc>
                  <a:txBody>
                    <a:bodyPr/>
                    <a:lstStyle/>
                    <a:p>
                      <a:pPr algn="ctr"/>
                      <a:r>
                        <a:rPr lang="nl-BE" sz="1400" b="0" dirty="0">
                          <a:solidFill>
                            <a:schemeClr val="bg1"/>
                          </a:solidFill>
                          <a:latin typeface="SimSun" panose="02010600030101010101" pitchFamily="2" charset="-122"/>
                          <a:ea typeface="SimSun" panose="02010600030101010101" pitchFamily="2" charset="-122"/>
                        </a:rPr>
                        <a:t>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9</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a:t>
                      </a:r>
                      <a:r>
                        <a:rPr lang="nl-BE" sz="1400" b="0">
                          <a:latin typeface="SimSun" panose="02010600030101010101" pitchFamily="2" charset="-122"/>
                          <a:ea typeface="SimSun" panose="02010600030101010101" pitchFamily="2" charset="-122"/>
                        </a:rPr>
                        <a:t>≤ </a:t>
                      </a:r>
                      <a:r>
                        <a:rPr lang="el-GR" sz="1400" b="0">
                          <a:ea typeface="SimSun" panose="02010600030101010101" pitchFamily="2" charset="-122"/>
                        </a:rPr>
                        <a:t>9ε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10</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a:t>
                      </a:r>
                      <a:r>
                        <a:rPr lang="el-GR" sz="1400" b="0" dirty="0">
                          <a:ea typeface="SimSun" panose="02010600030101010101" pitchFamily="2" charset="-122"/>
                        </a:rPr>
                        <a:t>9ε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2"/>
                  </a:ext>
                </a:extLst>
              </a:tr>
              <a:tr h="370840">
                <a:tc>
                  <a:txBody>
                    <a:bodyPr/>
                    <a:lstStyle/>
                    <a:p>
                      <a:pPr algn="ctr"/>
                      <a:r>
                        <a:rPr lang="nl-BE" sz="1400" b="0" dirty="0">
                          <a:solidFill>
                            <a:schemeClr val="bg1"/>
                          </a:solidFill>
                          <a:latin typeface="SimSun" panose="02010600030101010101" pitchFamily="2" charset="-122"/>
                          <a:ea typeface="SimSun" panose="02010600030101010101" pitchFamily="2" charset="-122"/>
                        </a:rPr>
                        <a:t>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10</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a:t>
                      </a:r>
                      <a:r>
                        <a:rPr lang="nl-BE" sz="1400" b="0">
                          <a:latin typeface="SimSun" panose="02010600030101010101" pitchFamily="2" charset="-122"/>
                          <a:ea typeface="SimSun" panose="02010600030101010101" pitchFamily="2" charset="-122"/>
                        </a:rPr>
                        <a:t>≤ 9,</a:t>
                      </a:r>
                      <a:r>
                        <a:rPr lang="el-GR" sz="1400" b="0">
                          <a:ea typeface="SimSun" panose="02010600030101010101" pitchFamily="2" charset="-122"/>
                        </a:rPr>
                        <a:t>4ε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10,4</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a:t>
                      </a:r>
                      <a:r>
                        <a:rPr lang="nl-BE" sz="1400" b="0">
                          <a:latin typeface="SimSun" panose="02010600030101010101" pitchFamily="2" charset="-122"/>
                          <a:ea typeface="SimSun" panose="02010600030101010101" pitchFamily="2" charset="-122"/>
                        </a:rPr>
                        <a:t>≤ </a:t>
                      </a:r>
                      <a:r>
                        <a:rPr lang="el-GR" sz="1400" b="0">
                          <a:ea typeface="SimSun" panose="02010600030101010101" pitchFamily="2" charset="-122"/>
                        </a:rPr>
                        <a:t>10ε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3"/>
                  </a:ext>
                </a:extLst>
              </a:tr>
              <a:tr h="370840">
                <a:tc>
                  <a:txBody>
                    <a:bodyPr/>
                    <a:lstStyle/>
                    <a:p>
                      <a:pPr algn="ctr"/>
                      <a:r>
                        <a:rPr lang="nl-BE" sz="1400" b="0" dirty="0">
                          <a:solidFill>
                            <a:schemeClr val="bg1"/>
                          </a:solidFill>
                          <a:latin typeface="SimSun" panose="02010600030101010101" pitchFamily="2" charset="-122"/>
                          <a:ea typeface="SimSun" panose="02010600030101010101" pitchFamily="2" charset="-122"/>
                        </a:rPr>
                        <a:t>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14</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11</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11,9</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b="0" dirty="0">
                          <a:latin typeface="SimSun" panose="02010600030101010101" pitchFamily="2" charset="-122"/>
                          <a:ea typeface="SimSun" panose="02010600030101010101" pitchFamily="2" charset="-122"/>
                        </a:rPr>
                        <a:t>c/t ≤ 14</a:t>
                      </a:r>
                      <a:r>
                        <a:rPr lang="el-GR" sz="1400" b="0" dirty="0">
                          <a:ea typeface="SimSun" panose="02010600030101010101" pitchFamily="2" charset="-122"/>
                        </a:rPr>
                        <a:t>ε</a:t>
                      </a:r>
                      <a:endParaRPr lang="nl-BE" sz="1400" b="0" dirty="0">
                        <a:latin typeface="SimSun" panose="02010600030101010101" pitchFamily="2" charset="-122"/>
                        <a:ea typeface="SimSun" panose="02010600030101010101" pitchFamily="2" charset="-122"/>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6573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3200" dirty="0"/>
              <a:t>腐蚀离子（通常是氯化物）在混凝土中的扩散</a:t>
            </a:r>
            <a:endParaRPr lang="nl-BE" sz="3200" dirty="0"/>
          </a:p>
        </p:txBody>
      </p:sp>
      <p:sp>
        <p:nvSpPr>
          <p:cNvPr id="4" name="Content Placeholder 3"/>
          <p:cNvSpPr>
            <a:spLocks noGrp="1"/>
          </p:cNvSpPr>
          <p:nvPr>
            <p:ph sz="half" idx="1"/>
          </p:nvPr>
        </p:nvSpPr>
        <p:spPr>
          <a:xfrm>
            <a:off x="251520" y="1600200"/>
            <a:ext cx="2880320" cy="4925144"/>
          </a:xfrm>
        </p:spPr>
        <p:txBody>
          <a:bodyPr>
            <a:noAutofit/>
          </a:bodyPr>
          <a:lstStyle/>
          <a:p>
            <a:pPr marL="0" indent="0" algn="just">
              <a:buNone/>
            </a:pPr>
            <a:r>
              <a:rPr lang="zh-CN" altLang="en-US" sz="1600" dirty="0"/>
              <a:t>步骤</a:t>
            </a:r>
            <a:r>
              <a:rPr lang="nl-BE" sz="1600" baseline="50000" dirty="0"/>
              <a:t>3</a:t>
            </a:r>
            <a:r>
              <a:rPr lang="nl-BE" sz="1600" dirty="0"/>
              <a:t>:</a:t>
            </a:r>
          </a:p>
          <a:p>
            <a:pPr marL="514350" indent="-514350" algn="just">
              <a:buFont typeface="+mj-lt"/>
              <a:buAutoNum type="arabicPeriod"/>
            </a:pPr>
            <a:r>
              <a:rPr lang="zh-CN" altLang="en-US" sz="1600" dirty="0"/>
              <a:t>一旦腐蚀离子到达碳钢筋（</a:t>
            </a:r>
            <a:r>
              <a:rPr lang="en-US" altLang="zh-CN" sz="1600" dirty="0"/>
              <a:t>t</a:t>
            </a:r>
            <a:r>
              <a:rPr lang="zh-CN" altLang="en-US" sz="1600" dirty="0"/>
              <a:t>0），腐蚀就出现了</a:t>
            </a:r>
            <a:endParaRPr lang="en-US" altLang="zh-CN" sz="1600" dirty="0"/>
          </a:p>
          <a:p>
            <a:pPr marL="514350" indent="-514350" algn="just">
              <a:buFont typeface="+mj-lt"/>
              <a:buAutoNum type="arabicPeriod"/>
            </a:pPr>
            <a:endParaRPr lang="nl-BE" sz="1600" dirty="0"/>
          </a:p>
          <a:p>
            <a:pPr marL="514350" indent="-514350" algn="just">
              <a:buFont typeface="+mj-lt"/>
              <a:buAutoNum type="arabicPeriod"/>
            </a:pPr>
            <a:r>
              <a:rPr lang="zh-CN" altLang="en-US" sz="1600" dirty="0"/>
              <a:t>腐蚀产物的体积要大于钢，会产生向外的压力</a:t>
            </a:r>
            <a:endParaRPr lang="en-US" altLang="zh-CN" sz="1600" dirty="0"/>
          </a:p>
          <a:p>
            <a:pPr marL="514350" indent="-514350" algn="just">
              <a:buFont typeface="+mj-lt"/>
              <a:buAutoNum type="arabicPeriod"/>
            </a:pPr>
            <a:r>
              <a:rPr lang="zh-CN" altLang="en-US" sz="1600" dirty="0"/>
              <a:t>混凝土出现开裂（</a:t>
            </a:r>
            <a:r>
              <a:rPr lang="en-US" altLang="zh-CN" sz="1600" dirty="0"/>
              <a:t>t1</a:t>
            </a:r>
            <a:r>
              <a:rPr lang="zh-CN" altLang="en-US" sz="1600" dirty="0"/>
              <a:t>），氯离子容易进入</a:t>
            </a:r>
            <a:endParaRPr lang="en-US" altLang="zh-CN" sz="1600" dirty="0"/>
          </a:p>
          <a:p>
            <a:pPr marL="514350" indent="-514350" algn="just">
              <a:buFont typeface="+mj-lt"/>
              <a:buAutoNum type="arabicPeriod"/>
            </a:pPr>
            <a:endParaRPr lang="nl-BE" sz="1600" dirty="0"/>
          </a:p>
          <a:p>
            <a:pPr marL="514350" indent="-514350" algn="just">
              <a:buFont typeface="+mj-lt"/>
              <a:buAutoNum type="arabicPeriod"/>
            </a:pPr>
            <a:r>
              <a:rPr lang="zh-CN" altLang="en-US" sz="1600" dirty="0"/>
              <a:t>混凝土层开裂（剥落）（</a:t>
            </a:r>
            <a:r>
              <a:rPr lang="en-US" altLang="zh-CN" sz="1600" dirty="0"/>
              <a:t>t3</a:t>
            </a:r>
            <a:r>
              <a:rPr lang="zh-CN" altLang="en-US" sz="1600" dirty="0"/>
              <a:t>），露出钢筋</a:t>
            </a:r>
            <a:endParaRPr lang="en-US" altLang="zh-CN" sz="1600" dirty="0"/>
          </a:p>
          <a:p>
            <a:pPr marL="514350" indent="-514350" algn="just">
              <a:buFont typeface="+mj-lt"/>
              <a:buAutoNum type="arabicPeriod"/>
            </a:pPr>
            <a:endParaRPr lang="nl-BE" sz="1600" dirty="0"/>
          </a:p>
          <a:p>
            <a:pPr marL="514350" indent="-514350" algn="just">
              <a:buFont typeface="+mj-lt"/>
              <a:buAutoNum type="arabicPeriod"/>
            </a:pPr>
            <a:r>
              <a:rPr lang="zh-CN" altLang="en-US" sz="1600" dirty="0"/>
              <a:t>如果不管它，会继续腐蚀，知道钢筋无法支撑产生的拉伸应力，于是结构会坍塌（</a:t>
            </a:r>
            <a:r>
              <a:rPr lang="en-US" altLang="zh-CN" sz="1600" dirty="0"/>
              <a:t>t4</a:t>
            </a:r>
            <a:r>
              <a:rPr lang="zh-CN" altLang="en-US" sz="1600" dirty="0"/>
              <a:t>）</a:t>
            </a:r>
            <a:endParaRPr lang="en-US" altLang="zh-CN" sz="16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2709249"/>
            <a:ext cx="4051300" cy="2951247"/>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7438" y="1627918"/>
            <a:ext cx="1062000" cy="1062000"/>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37438" y="4601074"/>
            <a:ext cx="1060174" cy="1060174"/>
          </a:xfrm>
          <a:prstGeom prst="rect">
            <a:avLst/>
          </a:prstGeom>
          <a:ln>
            <a:solidFill>
              <a:schemeClr val="tx1"/>
            </a:solidFill>
          </a:ln>
        </p:spPr>
      </p:pic>
      <p:pic>
        <p:nvPicPr>
          <p:cNvPr id="10" name="Picture 9"/>
          <p:cNvPicPr preferRelativeResize="0">
            <a:picLocks/>
          </p:cNvPicPr>
          <p:nvPr/>
        </p:nvPicPr>
        <p:blipFill>
          <a:blip r:embed="rId5">
            <a:extLst>
              <a:ext uri="{28A0092B-C50C-407E-A947-70E740481C1C}">
                <a14:useLocalDpi xmlns:a14="http://schemas.microsoft.com/office/drawing/2010/main"/>
              </a:ext>
            </a:extLst>
          </a:blip>
          <a:stretch>
            <a:fillRect/>
          </a:stretch>
        </p:blipFill>
        <p:spPr>
          <a:xfrm>
            <a:off x="7437438" y="3114496"/>
            <a:ext cx="1062000" cy="1062000"/>
          </a:xfrm>
          <a:prstGeom prst="rect">
            <a:avLst/>
          </a:prstGeom>
          <a:ln>
            <a:solidFill>
              <a:schemeClr val="tx1"/>
            </a:solidFill>
          </a:ln>
        </p:spPr>
      </p:pic>
      <p:cxnSp>
        <p:nvCxnSpPr>
          <p:cNvPr id="12" name="Straight Arrow Connector 11"/>
          <p:cNvCxnSpPr/>
          <p:nvPr/>
        </p:nvCxnSpPr>
        <p:spPr>
          <a:xfrm flipH="1">
            <a:off x="6588224" y="2689918"/>
            <a:ext cx="849214" cy="595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1"/>
          </p:cNvCxnSpPr>
          <p:nvPr/>
        </p:nvCxnSpPr>
        <p:spPr>
          <a:xfrm flipH="1" flipV="1">
            <a:off x="6588224" y="3501008"/>
            <a:ext cx="849214" cy="144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228184" y="4221088"/>
            <a:ext cx="1440160"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4093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zh-CN" altLang="en-US" sz="3600" dirty="0"/>
              <a:t>柱与梁的设计</a:t>
            </a:r>
            <a:endParaRPr lang="en-GB" altLang="en-US" sz="3600" dirty="0"/>
          </a:p>
        </p:txBody>
      </p:sp>
      <p:sp>
        <p:nvSpPr>
          <p:cNvPr id="30723" name="Rectangle 3"/>
          <p:cNvSpPr>
            <a:spLocks noGrp="1" noChangeArrowheads="1"/>
          </p:cNvSpPr>
          <p:nvPr>
            <p:ph type="body" idx="1"/>
          </p:nvPr>
        </p:nvSpPr>
        <p:spPr>
          <a:xfrm>
            <a:off x="611188" y="1557338"/>
            <a:ext cx="7772400" cy="4365625"/>
          </a:xfrm>
        </p:spPr>
        <p:txBody>
          <a:bodyPr>
            <a:normAutofit/>
          </a:bodyPr>
          <a:lstStyle/>
          <a:p>
            <a:endParaRPr lang="en-GB" altLang="en-US" sz="2600" dirty="0"/>
          </a:p>
          <a:p>
            <a:r>
              <a:rPr lang="zh-CN" altLang="en-US" sz="2600" dirty="0"/>
              <a:t>总体上与碳钢使用同样的方法</a:t>
            </a:r>
            <a:endParaRPr lang="en-GB" altLang="en-US" sz="2600" dirty="0"/>
          </a:p>
          <a:p>
            <a:endParaRPr lang="en-GB" altLang="en-US" sz="2600" dirty="0"/>
          </a:p>
          <a:p>
            <a:r>
              <a:rPr lang="zh-CN" altLang="en-US" sz="2600" u="sng" dirty="0"/>
              <a:t>但是</a:t>
            </a:r>
            <a:r>
              <a:rPr lang="zh-CN" altLang="en-US" sz="2600" dirty="0"/>
              <a:t>柱与</a:t>
            </a:r>
            <a:r>
              <a:rPr lang="en-US" altLang="zh-CN" sz="2600" dirty="0"/>
              <a:t>LTB</a:t>
            </a:r>
            <a:r>
              <a:rPr lang="zh-CN" altLang="en-US" sz="2600" dirty="0"/>
              <a:t>却有着</a:t>
            </a:r>
            <a:r>
              <a:rPr lang="zh-CN" altLang="en-US" sz="2600" u="sng" dirty="0"/>
              <a:t>不同的屈曲曲线</a:t>
            </a:r>
            <a:endParaRPr lang="en-GB" altLang="en-US" sz="2600" dirty="0"/>
          </a:p>
          <a:p>
            <a:endParaRPr lang="en-GB" altLang="en-US" sz="2600" dirty="0"/>
          </a:p>
          <a:p>
            <a:r>
              <a:rPr lang="zh-CN" altLang="en-US" sz="2600" dirty="0"/>
              <a:t>确保对该等级钢使用了正确的</a:t>
            </a:r>
            <a:r>
              <a:rPr lang="en-GB" altLang="en-US" sz="2600" i="1" dirty="0"/>
              <a:t> </a:t>
            </a:r>
            <a:r>
              <a:rPr lang="en-GB" altLang="en-US" sz="2600" i="1" dirty="0" err="1"/>
              <a:t>f</a:t>
            </a:r>
            <a:r>
              <a:rPr lang="en-GB" altLang="en-US" sz="2600" baseline="-25000" dirty="0" err="1"/>
              <a:t>y</a:t>
            </a:r>
            <a:r>
              <a:rPr lang="en-GB" altLang="en-US" sz="2600" dirty="0"/>
              <a:t> </a:t>
            </a:r>
            <a:r>
              <a:rPr lang="zh-CN" altLang="en-US" sz="2600" dirty="0"/>
              <a:t>（</a:t>
            </a:r>
            <a:r>
              <a:rPr lang="en-GB" altLang="en-US" sz="2600" dirty="0"/>
              <a:t>EN 10088-4 </a:t>
            </a:r>
            <a:r>
              <a:rPr lang="zh-CN" altLang="en-US" sz="2600" dirty="0"/>
              <a:t>和</a:t>
            </a:r>
            <a:r>
              <a:rPr lang="en-GB" altLang="en-US" sz="2600" dirty="0"/>
              <a:t>-5</a:t>
            </a:r>
            <a:r>
              <a:rPr lang="zh-CN" altLang="en-US" sz="2600" dirty="0"/>
              <a:t>中给定的最低值）</a:t>
            </a:r>
            <a:endParaRPr lang="en-GB" altLang="en-US" sz="26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50980599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Freeform 2"/>
          <p:cNvSpPr>
            <a:spLocks/>
          </p:cNvSpPr>
          <p:nvPr/>
        </p:nvSpPr>
        <p:spPr bwMode="auto">
          <a:xfrm>
            <a:off x="2401236" y="2882900"/>
            <a:ext cx="3403600" cy="2781300"/>
          </a:xfrm>
          <a:custGeom>
            <a:avLst/>
            <a:gdLst/>
            <a:ahLst/>
            <a:cxnLst>
              <a:cxn ang="0">
                <a:pos x="0" y="8"/>
              </a:cxn>
              <a:cxn ang="0">
                <a:pos x="2144" y="0"/>
              </a:cxn>
              <a:cxn ang="0">
                <a:pos x="2144" y="1752"/>
              </a:cxn>
              <a:cxn ang="0">
                <a:pos x="1808" y="1704"/>
              </a:cxn>
              <a:cxn ang="0">
                <a:pos x="1504" y="1648"/>
              </a:cxn>
              <a:cxn ang="0">
                <a:pos x="1200" y="1576"/>
              </a:cxn>
              <a:cxn ang="0">
                <a:pos x="1016" y="1504"/>
              </a:cxn>
              <a:cxn ang="0">
                <a:pos x="872" y="1440"/>
              </a:cxn>
              <a:cxn ang="0">
                <a:pos x="728" y="1352"/>
              </a:cxn>
              <a:cxn ang="0">
                <a:pos x="608" y="1240"/>
              </a:cxn>
              <a:cxn ang="0">
                <a:pos x="488" y="1104"/>
              </a:cxn>
              <a:cxn ang="0">
                <a:pos x="400" y="984"/>
              </a:cxn>
              <a:cxn ang="0">
                <a:pos x="304" y="816"/>
              </a:cxn>
              <a:cxn ang="0">
                <a:pos x="240" y="672"/>
              </a:cxn>
              <a:cxn ang="0">
                <a:pos x="176" y="512"/>
              </a:cxn>
              <a:cxn ang="0">
                <a:pos x="120" y="360"/>
              </a:cxn>
              <a:cxn ang="0">
                <a:pos x="64" y="200"/>
              </a:cxn>
              <a:cxn ang="0">
                <a:pos x="0" y="8"/>
              </a:cxn>
            </a:cxnLst>
            <a:rect l="0" t="0" r="r" b="b"/>
            <a:pathLst>
              <a:path w="2144" h="1752">
                <a:moveTo>
                  <a:pt x="0" y="8"/>
                </a:moveTo>
                <a:lnTo>
                  <a:pt x="2144" y="0"/>
                </a:lnTo>
                <a:lnTo>
                  <a:pt x="2144" y="1752"/>
                </a:lnTo>
                <a:lnTo>
                  <a:pt x="1808" y="1704"/>
                </a:lnTo>
                <a:lnTo>
                  <a:pt x="1504" y="1648"/>
                </a:lnTo>
                <a:lnTo>
                  <a:pt x="1200" y="1576"/>
                </a:lnTo>
                <a:lnTo>
                  <a:pt x="1016" y="1504"/>
                </a:lnTo>
                <a:lnTo>
                  <a:pt x="872" y="1440"/>
                </a:lnTo>
                <a:lnTo>
                  <a:pt x="728" y="1352"/>
                </a:lnTo>
                <a:lnTo>
                  <a:pt x="608" y="1240"/>
                </a:lnTo>
                <a:lnTo>
                  <a:pt x="488" y="1104"/>
                </a:lnTo>
                <a:lnTo>
                  <a:pt x="400" y="984"/>
                </a:lnTo>
                <a:lnTo>
                  <a:pt x="304" y="816"/>
                </a:lnTo>
                <a:lnTo>
                  <a:pt x="240" y="672"/>
                </a:lnTo>
                <a:lnTo>
                  <a:pt x="176" y="512"/>
                </a:lnTo>
                <a:lnTo>
                  <a:pt x="120" y="360"/>
                </a:lnTo>
                <a:lnTo>
                  <a:pt x="64" y="200"/>
                </a:lnTo>
                <a:lnTo>
                  <a:pt x="0" y="8"/>
                </a:lnTo>
                <a:close/>
              </a:path>
            </a:pathLst>
          </a:custGeom>
          <a:solidFill>
            <a:schemeClr val="tx2">
              <a:lumMod val="60000"/>
              <a:lumOff val="40000"/>
            </a:schemeClr>
          </a:solidFill>
          <a:ln w="9525">
            <a:no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35" name="Rectangle 3"/>
          <p:cNvSpPr>
            <a:spLocks noChangeArrowheads="1"/>
          </p:cNvSpPr>
          <p:nvPr/>
        </p:nvSpPr>
        <p:spPr bwMode="auto">
          <a:xfrm>
            <a:off x="1588436" y="2590800"/>
            <a:ext cx="4216400" cy="990600"/>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68612" name="Rectangle 4"/>
          <p:cNvSpPr>
            <a:spLocks noGrp="1" noChangeArrowheads="1"/>
          </p:cNvSpPr>
          <p:nvPr>
            <p:ph type="title"/>
          </p:nvPr>
        </p:nvSpPr>
        <p:spPr/>
        <p:txBody>
          <a:bodyPr>
            <a:normAutofit/>
          </a:bodyPr>
          <a:lstStyle/>
          <a:p>
            <a:r>
              <a:rPr lang="zh-CN" altLang="en-US" dirty="0"/>
              <a:t>“完美”的钢柱性能</a:t>
            </a:r>
            <a:endParaRPr lang="en-GB" dirty="0"/>
          </a:p>
        </p:txBody>
      </p:sp>
      <p:sp>
        <p:nvSpPr>
          <p:cNvPr id="38" name="Espace réservé du contenu 37"/>
          <p:cNvSpPr>
            <a:spLocks noGrp="1"/>
          </p:cNvSpPr>
          <p:nvPr>
            <p:ph idx="1"/>
          </p:nvPr>
        </p:nvSpPr>
        <p:spPr/>
        <p:txBody>
          <a:bodyPr/>
          <a:lstStyle/>
          <a:p>
            <a:r>
              <a:rPr lang="zh-CN" altLang="en-US" sz="2800" dirty="0">
                <a:solidFill>
                  <a:srgbClr val="000000"/>
                </a:solidFill>
                <a:cs typeface="Calibri"/>
              </a:rPr>
              <a:t>两个范畴：屈服和屈曲：</a:t>
            </a:r>
            <a:endParaRPr lang="en-GB" sz="2800" dirty="0">
              <a:solidFill>
                <a:srgbClr val="000000"/>
              </a:solidFill>
              <a:cs typeface="Calibri"/>
            </a:endParaRPr>
          </a:p>
          <a:p>
            <a:endParaRPr lang="fr-FR" dirty="0"/>
          </a:p>
        </p:txBody>
      </p:sp>
      <p:sp>
        <p:nvSpPr>
          <p:cNvPr id="888838"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39" name="Rectangle 7"/>
          <p:cNvSpPr>
            <a:spLocks noChangeArrowheads="1"/>
          </p:cNvSpPr>
          <p:nvPr/>
        </p:nvSpPr>
        <p:spPr bwMode="auto">
          <a:xfrm>
            <a:off x="0" y="3020497"/>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40" name="Rectangle 8"/>
          <p:cNvSpPr>
            <a:spLocks noChangeArrowheads="1"/>
          </p:cNvSpPr>
          <p:nvPr/>
        </p:nvSpPr>
        <p:spPr bwMode="auto">
          <a:xfrm>
            <a:off x="0" y="3020497"/>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41" name="Rectangle 9"/>
          <p:cNvSpPr>
            <a:spLocks noChangeArrowheads="1"/>
          </p:cNvSpPr>
          <p:nvPr/>
        </p:nvSpPr>
        <p:spPr bwMode="auto">
          <a:xfrm>
            <a:off x="0" y="3020497"/>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42" name="Rectangle 10"/>
          <p:cNvSpPr>
            <a:spLocks noChangeArrowheads="1"/>
          </p:cNvSpPr>
          <p:nvPr/>
        </p:nvSpPr>
        <p:spPr bwMode="auto">
          <a:xfrm>
            <a:off x="0" y="3020497"/>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nvGrpSpPr>
          <p:cNvPr id="2" name="Group 11"/>
          <p:cNvGrpSpPr>
            <a:grpSpLocks/>
          </p:cNvGrpSpPr>
          <p:nvPr/>
        </p:nvGrpSpPr>
        <p:grpSpPr bwMode="auto">
          <a:xfrm>
            <a:off x="712136" y="2701925"/>
            <a:ext cx="7556500" cy="3944938"/>
            <a:chOff x="1000" y="1702"/>
            <a:chExt cx="4760" cy="2485"/>
          </a:xfrm>
        </p:grpSpPr>
        <p:sp>
          <p:nvSpPr>
            <p:cNvPr id="888844" name="Line 12"/>
            <p:cNvSpPr>
              <a:spLocks noChangeShapeType="1"/>
            </p:cNvSpPr>
            <p:nvPr/>
          </p:nvSpPr>
          <p:spPr bwMode="auto">
            <a:xfrm flipV="1">
              <a:off x="1551" y="1745"/>
              <a:ext cx="0" cy="2121"/>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45" name="Line 13"/>
            <p:cNvSpPr>
              <a:spLocks noChangeShapeType="1"/>
            </p:cNvSpPr>
            <p:nvPr/>
          </p:nvSpPr>
          <p:spPr bwMode="auto">
            <a:xfrm>
              <a:off x="1474" y="3794"/>
              <a:ext cx="2813" cy="0"/>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46" name="Line 14"/>
            <p:cNvSpPr>
              <a:spLocks noChangeShapeType="1"/>
            </p:cNvSpPr>
            <p:nvPr/>
          </p:nvSpPr>
          <p:spPr bwMode="auto">
            <a:xfrm>
              <a:off x="1474" y="2257"/>
              <a:ext cx="1141" cy="0"/>
            </a:xfrm>
            <a:prstGeom prst="line">
              <a:avLst/>
            </a:prstGeom>
            <a:noFill/>
            <a:ln w="38100">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47" name="Freeform 15"/>
            <p:cNvSpPr>
              <a:spLocks/>
            </p:cNvSpPr>
            <p:nvPr/>
          </p:nvSpPr>
          <p:spPr bwMode="auto">
            <a:xfrm>
              <a:off x="2063" y="1809"/>
              <a:ext cx="2129" cy="1756"/>
            </a:xfrm>
            <a:custGeom>
              <a:avLst/>
              <a:gdLst/>
              <a:ahLst/>
              <a:cxnLst>
                <a:cxn ang="0">
                  <a:pos x="0" y="0"/>
                </a:cxn>
                <a:cxn ang="0">
                  <a:pos x="1080" y="2160"/>
                </a:cxn>
                <a:cxn ang="0">
                  <a:pos x="3360" y="2880"/>
                </a:cxn>
              </a:cxnLst>
              <a:rect l="0" t="0" r="r" b="b"/>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48" name="Text Box 16"/>
            <p:cNvSpPr txBox="1">
              <a:spLocks noChangeArrowheads="1"/>
            </p:cNvSpPr>
            <p:nvPr/>
          </p:nvSpPr>
          <p:spPr bwMode="auto">
            <a:xfrm>
              <a:off x="1040" y="2110"/>
              <a:ext cx="491" cy="440"/>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rPr>
                <a:t>Af</a:t>
              </a:r>
              <a:r>
                <a:rPr kumimoji="0" lang="en-GB" sz="1800" b="0"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mn-cs"/>
                </a:rPr>
                <a:t>y</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sp>
          <p:nvSpPr>
            <p:cNvPr id="888849" name="Text Box 17"/>
            <p:cNvSpPr txBox="1">
              <a:spLocks noChangeArrowheads="1"/>
            </p:cNvSpPr>
            <p:nvPr/>
          </p:nvSpPr>
          <p:spPr bwMode="auto">
            <a:xfrm>
              <a:off x="2462" y="3895"/>
              <a:ext cx="2640" cy="292"/>
            </a:xfrm>
            <a:prstGeom prst="rect">
              <a:avLst/>
            </a:prstGeom>
            <a:noFill/>
            <a:ln w="38100">
              <a:noFill/>
              <a:miter lim="800000"/>
              <a:headEnd/>
              <a:tailEnd/>
            </a:ln>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rPr>
                <a:t>长径比</a:t>
              </a:r>
              <a:endParaRPr kumimoji="0" lang="en-GB"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sp>
          <p:nvSpPr>
            <p:cNvPr id="888850" name="Line 18"/>
            <p:cNvSpPr>
              <a:spLocks noChangeShapeType="1"/>
            </p:cNvSpPr>
            <p:nvPr/>
          </p:nvSpPr>
          <p:spPr bwMode="auto">
            <a:xfrm flipH="1">
              <a:off x="2434" y="1955"/>
              <a:ext cx="304" cy="293"/>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51" name="Line 19"/>
            <p:cNvSpPr>
              <a:spLocks noChangeShapeType="1"/>
            </p:cNvSpPr>
            <p:nvPr/>
          </p:nvSpPr>
          <p:spPr bwMode="auto">
            <a:xfrm flipH="1">
              <a:off x="2767" y="2843"/>
              <a:ext cx="304" cy="292"/>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52" name="Text Box 20"/>
            <p:cNvSpPr txBox="1">
              <a:spLocks noChangeArrowheads="1"/>
            </p:cNvSpPr>
            <p:nvPr/>
          </p:nvSpPr>
          <p:spPr bwMode="auto">
            <a:xfrm>
              <a:off x="2734" y="1745"/>
              <a:ext cx="1368" cy="365"/>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材料屈服（压碎）</a:t>
              </a:r>
              <a:endParaRPr kumimoji="0" lang="en-GB" sz="18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sp>
          <p:nvSpPr>
            <p:cNvPr id="888853" name="Text Box 21"/>
            <p:cNvSpPr txBox="1">
              <a:spLocks noChangeArrowheads="1"/>
            </p:cNvSpPr>
            <p:nvPr/>
          </p:nvSpPr>
          <p:spPr bwMode="auto">
            <a:xfrm>
              <a:off x="3075" y="2723"/>
              <a:ext cx="1112" cy="367"/>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欧拉（临界）屈曲</a:t>
              </a:r>
              <a:r>
                <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r>
                <a:rPr kumimoji="0" lang="en-GB" sz="1800" b="1"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mn-cs"/>
                </a:rPr>
                <a:t>N</a:t>
              </a:r>
              <a:r>
                <a:rPr kumimoji="0" lang="en-GB" sz="1800" b="1"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mn-cs"/>
                </a:rPr>
                <a:t>cr</a:t>
              </a:r>
              <a:endParaRPr kumimoji="0" lang="en-GB" sz="18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sp>
          <p:nvSpPr>
            <p:cNvPr id="888854" name="Oval 22"/>
            <p:cNvSpPr>
              <a:spLocks noChangeArrowheads="1"/>
            </p:cNvSpPr>
            <p:nvPr/>
          </p:nvSpPr>
          <p:spPr bwMode="auto">
            <a:xfrm>
              <a:off x="4819" y="2029"/>
              <a:ext cx="75" cy="72"/>
            </a:xfrm>
            <a:prstGeom prst="ellips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55" name="Oval 23"/>
            <p:cNvSpPr>
              <a:spLocks noChangeArrowheads="1"/>
            </p:cNvSpPr>
            <p:nvPr/>
          </p:nvSpPr>
          <p:spPr bwMode="auto">
            <a:xfrm>
              <a:off x="4819" y="2980"/>
              <a:ext cx="75" cy="73"/>
            </a:xfrm>
            <a:prstGeom prst="ellips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56" name="Line 24"/>
            <p:cNvSpPr>
              <a:spLocks noChangeShapeType="1"/>
            </p:cNvSpPr>
            <p:nvPr/>
          </p:nvSpPr>
          <p:spPr bwMode="auto">
            <a:xfrm>
              <a:off x="4856" y="2101"/>
              <a:ext cx="0" cy="879"/>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57" name="Line 25"/>
            <p:cNvSpPr>
              <a:spLocks noChangeShapeType="1"/>
            </p:cNvSpPr>
            <p:nvPr/>
          </p:nvSpPr>
          <p:spPr bwMode="auto">
            <a:xfrm>
              <a:off x="4856" y="1736"/>
              <a:ext cx="0" cy="293"/>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58" name="Line 26"/>
            <p:cNvSpPr>
              <a:spLocks noChangeShapeType="1"/>
            </p:cNvSpPr>
            <p:nvPr/>
          </p:nvSpPr>
          <p:spPr bwMode="auto">
            <a:xfrm flipV="1">
              <a:off x="4856" y="3053"/>
              <a:ext cx="0" cy="293"/>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59" name="Text Box 27"/>
            <p:cNvSpPr txBox="1">
              <a:spLocks noChangeArrowheads="1"/>
            </p:cNvSpPr>
            <p:nvPr/>
          </p:nvSpPr>
          <p:spPr bwMode="auto">
            <a:xfrm>
              <a:off x="4866" y="1708"/>
              <a:ext cx="478" cy="366"/>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rPr>
                <a:t>N</a:t>
              </a:r>
              <a:r>
                <a:rPr kumimoji="0" lang="en-GB" sz="1800" b="0"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mn-cs"/>
                </a:rPr>
                <a:t>Ed</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sp>
          <p:nvSpPr>
            <p:cNvPr id="888860" name="Text Box 28"/>
            <p:cNvSpPr txBox="1">
              <a:spLocks noChangeArrowheads="1"/>
            </p:cNvSpPr>
            <p:nvPr/>
          </p:nvSpPr>
          <p:spPr bwMode="auto">
            <a:xfrm>
              <a:off x="4866" y="3126"/>
              <a:ext cx="459" cy="366"/>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rPr>
                <a:t>N</a:t>
              </a:r>
              <a:r>
                <a:rPr kumimoji="0" lang="en-GB" sz="1800" b="0"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mn-cs"/>
                </a:rPr>
                <a:t>Ed</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sp>
          <p:nvSpPr>
            <p:cNvPr id="888861" name="Line 29"/>
            <p:cNvSpPr>
              <a:spLocks noChangeShapeType="1"/>
            </p:cNvSpPr>
            <p:nvPr/>
          </p:nvSpPr>
          <p:spPr bwMode="auto">
            <a:xfrm>
              <a:off x="5274" y="2065"/>
              <a:ext cx="152" cy="0"/>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62" name="Line 30"/>
            <p:cNvSpPr>
              <a:spLocks noChangeShapeType="1"/>
            </p:cNvSpPr>
            <p:nvPr/>
          </p:nvSpPr>
          <p:spPr bwMode="auto">
            <a:xfrm flipV="1">
              <a:off x="5274" y="3007"/>
              <a:ext cx="152" cy="0"/>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63" name="Line 31"/>
            <p:cNvSpPr>
              <a:spLocks noChangeShapeType="1"/>
            </p:cNvSpPr>
            <p:nvPr/>
          </p:nvSpPr>
          <p:spPr bwMode="auto">
            <a:xfrm>
              <a:off x="5351" y="2055"/>
              <a:ext cx="0" cy="952"/>
            </a:xfrm>
            <a:prstGeom prst="line">
              <a:avLst/>
            </a:prstGeom>
            <a:noFill/>
            <a:ln w="38100">
              <a:solidFill>
                <a:schemeClr val="tx1"/>
              </a:solidFill>
              <a:round/>
              <a:headEnd type="triangle" w="med" len="me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64" name="Text Box 32"/>
            <p:cNvSpPr txBox="1">
              <a:spLocks noChangeArrowheads="1"/>
            </p:cNvSpPr>
            <p:nvPr/>
          </p:nvSpPr>
          <p:spPr bwMode="auto">
            <a:xfrm>
              <a:off x="5360" y="2412"/>
              <a:ext cx="400" cy="365"/>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rPr>
                <a:t>L</a:t>
              </a:r>
              <a:r>
                <a:rPr kumimoji="0" lang="en-GB" sz="1800" b="0"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mn-cs"/>
                </a:rPr>
                <a:t>cr</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sp>
          <p:nvSpPr>
            <p:cNvPr id="888865" name="Text Box 33"/>
            <p:cNvSpPr txBox="1">
              <a:spLocks noChangeArrowheads="1"/>
            </p:cNvSpPr>
            <p:nvPr/>
          </p:nvSpPr>
          <p:spPr bwMode="auto">
            <a:xfrm>
              <a:off x="1000" y="1702"/>
              <a:ext cx="491" cy="440"/>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rPr>
                <a:t>负荷</a:t>
              </a:r>
              <a:endParaRPr kumimoji="0" lang="en-GB" sz="18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grpSp>
      <p:sp>
        <p:nvSpPr>
          <p:cNvPr id="888866" name="Line 34"/>
          <p:cNvSpPr>
            <a:spLocks noChangeShapeType="1"/>
          </p:cNvSpPr>
          <p:nvPr/>
        </p:nvSpPr>
        <p:spPr bwMode="auto">
          <a:xfrm flipH="1" flipV="1">
            <a:off x="2642535" y="3581400"/>
            <a:ext cx="0" cy="2447758"/>
          </a:xfrm>
          <a:prstGeom prst="line">
            <a:avLst/>
          </a:prstGeom>
          <a:noFill/>
          <a:ln w="57150">
            <a:solidFill>
              <a:srgbClr val="FF9900"/>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67" name="Text Box 35"/>
          <p:cNvSpPr txBox="1">
            <a:spLocks noChangeArrowheads="1"/>
          </p:cNvSpPr>
          <p:nvPr/>
        </p:nvSpPr>
        <p:spPr bwMode="auto">
          <a:xfrm>
            <a:off x="1461436" y="5435600"/>
            <a:ext cx="1181100" cy="366713"/>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屈服</a:t>
            </a:r>
            <a:endPar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88868" name="Text Box 36"/>
          <p:cNvSpPr txBox="1">
            <a:spLocks noChangeArrowheads="1"/>
          </p:cNvSpPr>
          <p:nvPr/>
        </p:nvSpPr>
        <p:spPr bwMode="auto">
          <a:xfrm>
            <a:off x="2731436" y="5448300"/>
            <a:ext cx="1447800" cy="366713"/>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屈曲</a:t>
            </a:r>
            <a:endPar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graphicFrame>
        <p:nvGraphicFramePr>
          <p:cNvPr id="39" name="Object 2"/>
          <p:cNvGraphicFramePr>
            <a:graphicFrameLocks noChangeAspect="1"/>
          </p:cNvGraphicFramePr>
          <p:nvPr/>
        </p:nvGraphicFramePr>
        <p:xfrm>
          <a:off x="5878064" y="6084888"/>
          <a:ext cx="358534" cy="561478"/>
        </p:xfrm>
        <a:graphic>
          <a:graphicData uri="http://schemas.openxmlformats.org/presentationml/2006/ole">
            <mc:AlternateContent xmlns:mc="http://schemas.openxmlformats.org/markup-compatibility/2006">
              <mc:Choice xmlns:v="urn:schemas-microsoft-com:vml" Requires="v">
                <p:oleObj spid="_x0000_s2050" name="Equation" r:id="rId4" imgW="139700" imgH="215900" progId="Equation.DSMT4">
                  <p:embed/>
                </p:oleObj>
              </mc:Choice>
              <mc:Fallback>
                <p:oleObj name="Equation" r:id="rId4" imgW="139700" imgH="215900" progId="Equation.DSMT4">
                  <p:embed/>
                  <p:pic>
                    <p:nvPicPr>
                      <p:cNvPr id="3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064" y="6084888"/>
                        <a:ext cx="358534" cy="561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jdelijke aanduiding voor dia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2570074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9" name="Rectangle 3"/>
          <p:cNvSpPr>
            <a:spLocks noChangeArrowheads="1"/>
          </p:cNvSpPr>
          <p:nvPr/>
        </p:nvSpPr>
        <p:spPr bwMode="auto">
          <a:xfrm>
            <a:off x="0" y="-184666"/>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aphicFrame>
        <p:nvGraphicFramePr>
          <p:cNvPr id="70658" name="Object 2"/>
          <p:cNvGraphicFramePr>
            <a:graphicFrameLocks noChangeAspect="1"/>
          </p:cNvGraphicFramePr>
          <p:nvPr/>
        </p:nvGraphicFramePr>
        <p:xfrm>
          <a:off x="863600" y="2749550"/>
          <a:ext cx="2381250" cy="1270000"/>
        </p:xfrm>
        <a:graphic>
          <a:graphicData uri="http://schemas.openxmlformats.org/presentationml/2006/ole">
            <mc:AlternateContent xmlns:mc="http://schemas.openxmlformats.org/markup-compatibility/2006">
              <mc:Choice xmlns:v="urn:schemas-microsoft-com:vml" Requires="v">
                <p:oleObj spid="_x0000_s3074" name="Equation" r:id="rId4" imgW="1270000" imgH="673100" progId="Equation.DSMT4">
                  <p:embed/>
                </p:oleObj>
              </mc:Choice>
              <mc:Fallback>
                <p:oleObj name="Equation" r:id="rId4" imgW="1270000" imgH="673100" progId="Equation.DSMT4">
                  <p:embed/>
                  <p:pic>
                    <p:nvPicPr>
                      <p:cNvPr id="7065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2749550"/>
                        <a:ext cx="238125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59" name="Object 3"/>
          <p:cNvGraphicFramePr>
            <a:graphicFrameLocks noChangeAspect="1"/>
          </p:cNvGraphicFramePr>
          <p:nvPr/>
        </p:nvGraphicFramePr>
        <p:xfrm>
          <a:off x="903288" y="4751388"/>
          <a:ext cx="2622550" cy="1249362"/>
        </p:xfrm>
        <a:graphic>
          <a:graphicData uri="http://schemas.openxmlformats.org/presentationml/2006/ole">
            <mc:AlternateContent xmlns:mc="http://schemas.openxmlformats.org/markup-compatibility/2006">
              <mc:Choice xmlns:v="urn:schemas-microsoft-com:vml" Requires="v">
                <p:oleObj spid="_x0000_s3075" name="Equation" r:id="rId6" imgW="1422400" imgH="673100" progId="Equation.DSMT4">
                  <p:embed/>
                </p:oleObj>
              </mc:Choice>
              <mc:Fallback>
                <p:oleObj name="Equation" r:id="rId6" imgW="1422400" imgH="673100" progId="Equation.DSMT4">
                  <p:embed/>
                  <p:pic>
                    <p:nvPicPr>
                      <p:cNvPr id="7065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288" y="4751388"/>
                        <a:ext cx="2622550"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2" name="Rectangle 7"/>
          <p:cNvSpPr>
            <a:spLocks noGrp="1" noChangeArrowheads="1"/>
          </p:cNvSpPr>
          <p:nvPr>
            <p:ph type="title"/>
          </p:nvPr>
        </p:nvSpPr>
        <p:spPr/>
        <p:txBody>
          <a:bodyPr/>
          <a:lstStyle/>
          <a:p>
            <a:r>
              <a:rPr lang="zh-CN" altLang="en-US" dirty="0"/>
              <a:t>柱的屈曲</a:t>
            </a:r>
            <a:endParaRPr lang="en-GB" dirty="0"/>
          </a:p>
        </p:txBody>
      </p:sp>
      <p:sp>
        <p:nvSpPr>
          <p:cNvPr id="17" name="Espace réservé du contenu 16"/>
          <p:cNvSpPr>
            <a:spLocks noGrp="1"/>
          </p:cNvSpPr>
          <p:nvPr>
            <p:ph idx="1"/>
          </p:nvPr>
        </p:nvSpPr>
        <p:spPr/>
        <p:txBody>
          <a:bodyPr/>
          <a:lstStyle/>
          <a:p>
            <a:r>
              <a:rPr lang="zh-CN" altLang="en-US" dirty="0"/>
              <a:t>压力屈抗</a:t>
            </a:r>
            <a:r>
              <a:rPr lang="en-GB" dirty="0"/>
              <a:t> </a:t>
            </a:r>
            <a:r>
              <a:rPr lang="en-GB" dirty="0" err="1"/>
              <a:t>N</a:t>
            </a:r>
            <a:r>
              <a:rPr lang="en-GB" baseline="-25000" dirty="0" err="1"/>
              <a:t>b,Rd</a:t>
            </a:r>
            <a:r>
              <a:rPr lang="en-GB" dirty="0"/>
              <a:t>:</a:t>
            </a:r>
          </a:p>
          <a:p>
            <a:endParaRPr lang="fr-FR" dirty="0"/>
          </a:p>
        </p:txBody>
      </p:sp>
      <p:sp>
        <p:nvSpPr>
          <p:cNvPr id="572430" name="Text Box 14"/>
          <p:cNvSpPr txBox="1">
            <a:spLocks noChangeArrowheads="1"/>
          </p:cNvSpPr>
          <p:nvPr/>
        </p:nvSpPr>
        <p:spPr bwMode="auto">
          <a:xfrm>
            <a:off x="4419088" y="3094802"/>
            <a:ext cx="2770187" cy="430887"/>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对</a:t>
            </a:r>
            <a:r>
              <a:rPr kumimoji="0" lang="en-US" altLang="zh-CN"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1</a:t>
            </a:r>
            <a:r>
              <a:rPr kumimoji="0" lang="zh-CN" altLang="en-US"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r>
              <a:rPr kumimoji="0" lang="en-US" altLang="zh-CN"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2</a:t>
            </a:r>
            <a:r>
              <a:rPr kumimoji="0" lang="zh-CN" altLang="en-US"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a:t>
            </a:r>
            <a:r>
              <a:rPr kumimoji="0" lang="en-US" altLang="zh-CN"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3</a:t>
            </a:r>
            <a:r>
              <a:rPr kumimoji="0" lang="zh-CN" altLang="en-US"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类横断面</a:t>
            </a:r>
            <a:endParaRPr kumimoji="0" lang="en-GB" sz="22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sp>
        <p:nvSpPr>
          <p:cNvPr id="572431" name="Text Box 15"/>
          <p:cNvSpPr txBox="1">
            <a:spLocks noChangeArrowheads="1"/>
          </p:cNvSpPr>
          <p:nvPr/>
        </p:nvSpPr>
        <p:spPr bwMode="auto">
          <a:xfrm>
            <a:off x="4363525" y="5099814"/>
            <a:ext cx="3335338" cy="430887"/>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对第</a:t>
            </a:r>
            <a:r>
              <a:rPr kumimoji="0" lang="en-US" altLang="zh-CN"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4</a:t>
            </a:r>
            <a:r>
              <a:rPr kumimoji="0" lang="zh-CN" altLang="en-US" sz="22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类横断面（对称）</a:t>
            </a:r>
            <a:endParaRPr kumimoji="0" lang="en-GB" sz="22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grpSp>
        <p:nvGrpSpPr>
          <p:cNvPr id="2" name="Group 21"/>
          <p:cNvGrpSpPr>
            <a:grpSpLocks/>
          </p:cNvGrpSpPr>
          <p:nvPr/>
        </p:nvGrpSpPr>
        <p:grpSpPr bwMode="auto">
          <a:xfrm>
            <a:off x="831338" y="2726502"/>
            <a:ext cx="2374900" cy="2736850"/>
            <a:chOff x="1366" y="1631"/>
            <a:chExt cx="1496" cy="1724"/>
          </a:xfrm>
        </p:grpSpPr>
        <p:grpSp>
          <p:nvGrpSpPr>
            <p:cNvPr id="3" name="Group 13"/>
            <p:cNvGrpSpPr>
              <a:grpSpLocks/>
            </p:cNvGrpSpPr>
            <p:nvPr/>
          </p:nvGrpSpPr>
          <p:grpSpPr bwMode="auto">
            <a:xfrm>
              <a:off x="2240" y="1631"/>
              <a:ext cx="395" cy="1724"/>
              <a:chOff x="2240" y="1631"/>
              <a:chExt cx="395" cy="1724"/>
            </a:xfrm>
          </p:grpSpPr>
          <p:sp>
            <p:nvSpPr>
              <p:cNvPr id="572427" name="Oval 11"/>
              <p:cNvSpPr>
                <a:spLocks noChangeArrowheads="1"/>
              </p:cNvSpPr>
              <p:nvPr/>
            </p:nvSpPr>
            <p:spPr bwMode="auto">
              <a:xfrm>
                <a:off x="2240" y="1631"/>
                <a:ext cx="390" cy="460"/>
              </a:xfrm>
              <a:prstGeom prst="ellipse">
                <a:avLst/>
              </a:prstGeom>
              <a:noFill/>
              <a:ln w="57150">
                <a:solidFill>
                  <a:srgbClr val="FE9914">
                    <a:alpha val="52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572428" name="Oval 12"/>
              <p:cNvSpPr>
                <a:spLocks noChangeArrowheads="1"/>
              </p:cNvSpPr>
              <p:nvPr/>
            </p:nvSpPr>
            <p:spPr bwMode="auto">
              <a:xfrm>
                <a:off x="2245" y="2895"/>
                <a:ext cx="390" cy="460"/>
              </a:xfrm>
              <a:prstGeom prst="ellipse">
                <a:avLst/>
              </a:prstGeom>
              <a:noFill/>
              <a:ln w="57150">
                <a:solidFill>
                  <a:srgbClr val="FE9914">
                    <a:alpha val="49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sp>
          <p:nvSpPr>
            <p:cNvPr id="572434" name="Line 18"/>
            <p:cNvSpPr>
              <a:spLocks noChangeShapeType="1"/>
            </p:cNvSpPr>
            <p:nvPr/>
          </p:nvSpPr>
          <p:spPr bwMode="auto">
            <a:xfrm flipV="1">
              <a:off x="2031" y="2030"/>
              <a:ext cx="291" cy="344"/>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79646"/>
                </a:solidFill>
                <a:effectLst/>
                <a:uLnTx/>
                <a:uFillTx/>
                <a:latin typeface="SimSun" panose="02010600030101010101" pitchFamily="2" charset="-122"/>
                <a:ea typeface="SimSun" panose="02010600030101010101" pitchFamily="2" charset="-122"/>
                <a:cs typeface="+mn-cs"/>
              </a:endParaRPr>
            </a:p>
          </p:txBody>
        </p:sp>
        <p:sp>
          <p:nvSpPr>
            <p:cNvPr id="70669" name="Rectangle 19"/>
            <p:cNvSpPr>
              <a:spLocks noChangeArrowheads="1"/>
            </p:cNvSpPr>
            <p:nvPr/>
          </p:nvSpPr>
          <p:spPr bwMode="auto">
            <a:xfrm>
              <a:off x="1366" y="2465"/>
              <a:ext cx="1496" cy="347"/>
            </a:xfrm>
            <a:prstGeom prst="rect">
              <a:avLst/>
            </a:prstGeom>
            <a:noFill/>
            <a:ln w="9525">
              <a:noFill/>
              <a:miter lim="800000"/>
              <a:headEnd/>
              <a:tailEnd/>
            </a:ln>
          </p:spPr>
          <p:txBody>
            <a:bodyPr>
              <a:prstTxWarp prst="textNoShape">
                <a:avLst/>
              </a:prstTxWarp>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zh-CN" altLang="en-US" sz="1800" b="1" i="0" u="none" strike="noStrike" kern="1200" cap="none" spc="0" normalizeH="0" baseline="0" noProof="0" dirty="0">
                  <a:ln>
                    <a:noFill/>
                  </a:ln>
                  <a:solidFill>
                    <a:srgbClr val="F79646"/>
                  </a:solidFill>
                  <a:effectLst/>
                  <a:uLnTx/>
                  <a:uFillTx/>
                  <a:latin typeface="SimSun" panose="02010600030101010101" pitchFamily="2" charset="-122"/>
                  <a:ea typeface="SimSun" panose="02010600030101010101" pitchFamily="2" charset="-122"/>
                  <a:cs typeface="+mn-cs"/>
                </a:rPr>
                <a:t>折减系数</a:t>
              </a:r>
              <a:endParaRPr kumimoji="0" lang="en-GB" sz="1800" b="1" i="0" u="none" strike="noStrike" kern="1200" cap="none" spc="0" normalizeH="0" baseline="0" noProof="0" dirty="0">
                <a:ln>
                  <a:noFill/>
                </a:ln>
                <a:solidFill>
                  <a:srgbClr val="F79646"/>
                </a:solidFill>
                <a:effectLst/>
                <a:uLnTx/>
                <a:uFillTx/>
                <a:latin typeface="SimSun" panose="02010600030101010101" pitchFamily="2" charset="-122"/>
                <a:ea typeface="SimSun" panose="02010600030101010101" pitchFamily="2" charset="-122"/>
                <a:cs typeface="+mn-cs"/>
              </a:endParaRPr>
            </a:p>
          </p:txBody>
        </p:sp>
        <p:sp>
          <p:nvSpPr>
            <p:cNvPr id="572436" name="Line 20"/>
            <p:cNvSpPr>
              <a:spLocks noChangeShapeType="1"/>
            </p:cNvSpPr>
            <p:nvPr/>
          </p:nvSpPr>
          <p:spPr bwMode="auto">
            <a:xfrm>
              <a:off x="1990" y="2758"/>
              <a:ext cx="264" cy="312"/>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79646"/>
                </a:solidFill>
                <a:effectLst/>
                <a:uLnTx/>
                <a:uFillTx/>
                <a:latin typeface="SimSun" panose="02010600030101010101" pitchFamily="2" charset="-122"/>
                <a:ea typeface="SimSun" panose="02010600030101010101" pitchFamily="2" charset="-122"/>
                <a:cs typeface="+mn-cs"/>
              </a:endParaRPr>
            </a:p>
          </p:txBody>
        </p:sp>
      </p:gr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4202241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2"/>
          <p:cNvSpPr>
            <a:spLocks noGrp="1" noChangeArrowheads="1"/>
          </p:cNvSpPr>
          <p:nvPr>
            <p:ph type="title"/>
          </p:nvPr>
        </p:nvSpPr>
        <p:spPr/>
        <p:txBody>
          <a:bodyPr/>
          <a:lstStyle/>
          <a:p>
            <a:r>
              <a:rPr lang="zh-CN" altLang="en-US" dirty="0"/>
              <a:t>柱的屈曲</a:t>
            </a:r>
            <a:endParaRPr lang="en-GB" dirty="0"/>
          </a:p>
        </p:txBody>
      </p:sp>
      <p:sp>
        <p:nvSpPr>
          <p:cNvPr id="19" name="Espace réservé du contenu 18"/>
          <p:cNvSpPr>
            <a:spLocks noGrp="1"/>
          </p:cNvSpPr>
          <p:nvPr>
            <p:ph idx="1"/>
          </p:nvPr>
        </p:nvSpPr>
        <p:spPr/>
        <p:txBody>
          <a:bodyPr>
            <a:noAutofit/>
          </a:bodyPr>
          <a:lstStyle/>
          <a:p>
            <a:r>
              <a:rPr lang="zh-CN" altLang="en-US" sz="2800" dirty="0"/>
              <a:t>无量纲的长细比：</a:t>
            </a:r>
            <a:r>
              <a:rPr lang="en-GB" sz="2800" dirty="0"/>
              <a:t> </a:t>
            </a:r>
          </a:p>
          <a:p>
            <a:endParaRPr lang="en-GB" sz="2800" dirty="0"/>
          </a:p>
          <a:p>
            <a:pPr>
              <a:buNone/>
            </a:pPr>
            <a:r>
              <a:rPr lang="en-GB" sz="2800" dirty="0"/>
              <a:t>		=  		</a:t>
            </a:r>
            <a:r>
              <a:rPr lang="zh-CN" altLang="en-US" sz="2800" dirty="0"/>
              <a:t>第</a:t>
            </a:r>
            <a:r>
              <a:rPr lang="en-US" altLang="zh-CN" sz="2800" dirty="0"/>
              <a:t>1</a:t>
            </a:r>
            <a:r>
              <a:rPr lang="zh-CN" altLang="en-US" sz="2800" dirty="0"/>
              <a:t>、</a:t>
            </a:r>
            <a:r>
              <a:rPr lang="en-US" altLang="zh-CN" sz="2800" dirty="0"/>
              <a:t>2</a:t>
            </a:r>
            <a:r>
              <a:rPr lang="zh-CN" altLang="en-US" sz="2800" dirty="0"/>
              <a:t>和</a:t>
            </a:r>
            <a:r>
              <a:rPr lang="en-US" altLang="zh-CN" sz="2800" dirty="0"/>
              <a:t>3</a:t>
            </a:r>
            <a:r>
              <a:rPr lang="zh-CN" altLang="en-US" sz="2800" dirty="0"/>
              <a:t>类横断面</a:t>
            </a:r>
            <a:endParaRPr lang="en-GB" sz="2800" dirty="0"/>
          </a:p>
          <a:p>
            <a:endParaRPr lang="en-GB" sz="2800" dirty="0"/>
          </a:p>
          <a:p>
            <a:endParaRPr lang="en-GB" sz="2800" dirty="0"/>
          </a:p>
          <a:p>
            <a:pPr>
              <a:buNone/>
            </a:pPr>
            <a:r>
              <a:rPr lang="en-GB" sz="2800" dirty="0"/>
              <a:t>		=  		</a:t>
            </a:r>
            <a:r>
              <a:rPr lang="zh-CN" altLang="en-US" sz="2800" dirty="0"/>
              <a:t>第四类横断面</a:t>
            </a:r>
            <a:endParaRPr lang="en-US" altLang="zh-CN" sz="2800" dirty="0"/>
          </a:p>
          <a:p>
            <a:pPr>
              <a:buNone/>
            </a:pPr>
            <a:endParaRPr lang="en-GB" sz="2800" dirty="0"/>
          </a:p>
          <a:p>
            <a:r>
              <a:rPr lang="zh-CN" altLang="en-US" sz="2800" dirty="0"/>
              <a:t>根据横断面的总体特点，</a:t>
            </a:r>
            <a:r>
              <a:rPr lang="en-GB" sz="2800" dirty="0" err="1"/>
              <a:t>N</a:t>
            </a:r>
            <a:r>
              <a:rPr lang="en-GB" sz="2800" baseline="-25000" dirty="0" err="1"/>
              <a:t>cr</a:t>
            </a:r>
            <a:r>
              <a:rPr lang="zh-CN" altLang="en-US" sz="2800" dirty="0"/>
              <a:t>是相关屈曲模式的弹性屈曲临界负荷</a:t>
            </a:r>
            <a:endParaRPr lang="en-GB" sz="2800" dirty="0"/>
          </a:p>
          <a:p>
            <a:endParaRPr lang="en-GB" sz="2800" dirty="0"/>
          </a:p>
          <a:p>
            <a:endParaRPr lang="en-GB" sz="2800" dirty="0"/>
          </a:p>
          <a:p>
            <a:endParaRPr lang="fr-FR" sz="2800" dirty="0"/>
          </a:p>
        </p:txBody>
      </p:sp>
      <p:sp>
        <p:nvSpPr>
          <p:cNvPr id="57344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72707" name="Object 3"/>
          <p:cNvGraphicFramePr>
            <a:graphicFrameLocks noChangeAspect="1"/>
          </p:cNvGraphicFramePr>
          <p:nvPr/>
        </p:nvGraphicFramePr>
        <p:xfrm>
          <a:off x="939289" y="2479100"/>
          <a:ext cx="400050" cy="560387"/>
        </p:xfrm>
        <a:graphic>
          <a:graphicData uri="http://schemas.openxmlformats.org/presentationml/2006/ole">
            <mc:AlternateContent xmlns:mc="http://schemas.openxmlformats.org/markup-compatibility/2006">
              <mc:Choice xmlns:v="urn:schemas-microsoft-com:vml" Requires="v">
                <p:oleObj spid="_x0000_s4098" name="Equation" r:id="rId4" imgW="4470400" imgH="6502400" progId="Equation.3">
                  <p:embed/>
                </p:oleObj>
              </mc:Choice>
              <mc:Fallback>
                <p:oleObj name="Equation" r:id="rId4" imgW="4470400" imgH="6502400" progId="Equation.3">
                  <p:embed/>
                  <p:pic>
                    <p:nvPicPr>
                      <p:cNvPr id="727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289" y="2479100"/>
                        <a:ext cx="400050"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4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72708" name="Object 4"/>
          <p:cNvGraphicFramePr>
            <a:graphicFrameLocks noChangeAspect="1"/>
          </p:cNvGraphicFramePr>
          <p:nvPr/>
        </p:nvGraphicFramePr>
        <p:xfrm>
          <a:off x="1863725" y="2420938"/>
          <a:ext cx="822325" cy="1141412"/>
        </p:xfrm>
        <a:graphic>
          <a:graphicData uri="http://schemas.openxmlformats.org/presentationml/2006/ole">
            <mc:AlternateContent xmlns:mc="http://schemas.openxmlformats.org/markup-compatibility/2006">
              <mc:Choice xmlns:v="urn:schemas-microsoft-com:vml" Requires="v">
                <p:oleObj spid="_x0000_s4099" name="Equation" r:id="rId6" imgW="520700" imgH="723900" progId="Equation.DSMT4">
                  <p:embed/>
                </p:oleObj>
              </mc:Choice>
              <mc:Fallback>
                <p:oleObj name="Equation" r:id="rId6" imgW="520700" imgH="723900" progId="Equation.DSMT4">
                  <p:embed/>
                  <p:pic>
                    <p:nvPicPr>
                      <p:cNvPr id="7270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3725" y="2420938"/>
                        <a:ext cx="822325"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49"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72709" name="Object 5"/>
          <p:cNvGraphicFramePr>
            <a:graphicFrameLocks noChangeAspect="1"/>
          </p:cNvGraphicFramePr>
          <p:nvPr/>
        </p:nvGraphicFramePr>
        <p:xfrm>
          <a:off x="1839913" y="3802063"/>
          <a:ext cx="1006475" cy="1069975"/>
        </p:xfrm>
        <a:graphic>
          <a:graphicData uri="http://schemas.openxmlformats.org/presentationml/2006/ole">
            <mc:AlternateContent xmlns:mc="http://schemas.openxmlformats.org/markup-compatibility/2006">
              <mc:Choice xmlns:v="urn:schemas-microsoft-com:vml" Requires="v">
                <p:oleObj spid="_x0000_s4100" name="Equation" r:id="rId8" imgW="673100" imgH="723900" progId="Equation.DSMT4">
                  <p:embed/>
                </p:oleObj>
              </mc:Choice>
              <mc:Fallback>
                <p:oleObj name="Equation" r:id="rId8" imgW="673100" imgH="723900" progId="Equation.DSMT4">
                  <p:embed/>
                  <p:pic>
                    <p:nvPicPr>
                      <p:cNvPr id="7270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9913" y="3802063"/>
                        <a:ext cx="1006475"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84240673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ChangeArrowheads="1"/>
          </p:cNvSpPr>
          <p:nvPr>
            <p:ph type="title"/>
          </p:nvPr>
        </p:nvSpPr>
        <p:spPr/>
        <p:txBody>
          <a:bodyPr/>
          <a:lstStyle/>
          <a:p>
            <a:r>
              <a:rPr lang="zh-CN" altLang="en-US" dirty="0"/>
              <a:t>柱的屈曲</a:t>
            </a:r>
            <a:endParaRPr lang="en-GB" dirty="0"/>
          </a:p>
        </p:txBody>
      </p:sp>
      <p:sp>
        <p:nvSpPr>
          <p:cNvPr id="74756" name="Rectangle 2"/>
          <p:cNvSpPr>
            <a:spLocks noGrp="1" noChangeArrowheads="1"/>
          </p:cNvSpPr>
          <p:nvPr>
            <p:ph type="body" idx="1"/>
          </p:nvPr>
        </p:nvSpPr>
        <p:spPr/>
        <p:txBody>
          <a:bodyPr>
            <a:normAutofit/>
          </a:bodyPr>
          <a:lstStyle/>
          <a:p>
            <a:r>
              <a:rPr lang="zh-CN" altLang="en-US" sz="2800" dirty="0"/>
              <a:t>折减系数：</a:t>
            </a:r>
            <a:r>
              <a:rPr lang="en-GB" sz="2800" dirty="0"/>
              <a:t>  </a:t>
            </a:r>
          </a:p>
        </p:txBody>
      </p:sp>
      <p:sp>
        <p:nvSpPr>
          <p:cNvPr id="574467" name="Rectangle 3"/>
          <p:cNvSpPr>
            <a:spLocks noChangeArrowheads="1"/>
          </p:cNvSpPr>
          <p:nvPr/>
        </p:nvSpPr>
        <p:spPr bwMode="auto">
          <a:xfrm>
            <a:off x="3671888" y="3200400"/>
            <a:ext cx="9144000" cy="369332"/>
          </a:xfrm>
          <a:prstGeom prst="rect">
            <a:avLst/>
          </a:prstGeom>
          <a:noFill/>
          <a:ln w="12700" cap="sq">
            <a:noFill/>
            <a:miter lim="800000"/>
            <a:headEnd type="none" w="sm" len="sm"/>
            <a:tailEnd type="none" w="sm" len="sm"/>
          </a:ln>
          <a:effectLst/>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graphicFrame>
        <p:nvGraphicFramePr>
          <p:cNvPr id="74754" name="Object 2"/>
          <p:cNvGraphicFramePr>
            <a:graphicFrameLocks noChangeAspect="1"/>
          </p:cNvGraphicFramePr>
          <p:nvPr/>
        </p:nvGraphicFramePr>
        <p:xfrm>
          <a:off x="1852613" y="2613025"/>
          <a:ext cx="4581525" cy="1270000"/>
        </p:xfrm>
        <a:graphic>
          <a:graphicData uri="http://schemas.openxmlformats.org/presentationml/2006/ole">
            <mc:AlternateContent xmlns:mc="http://schemas.openxmlformats.org/markup-compatibility/2006">
              <mc:Choice xmlns:v="urn:schemas-microsoft-com:vml" Requires="v">
                <p:oleObj spid="_x0000_s5122" name="Equation" r:id="rId4" imgW="2070100" imgH="609600" progId="Equation.DSMT4">
                  <p:embed/>
                </p:oleObj>
              </mc:Choice>
              <mc:Fallback>
                <p:oleObj name="Equation" r:id="rId4" imgW="2070100" imgH="609600" progId="Equation.DSMT4">
                  <p:embed/>
                  <p:pic>
                    <p:nvPicPr>
                      <p:cNvPr id="747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613" y="2613025"/>
                        <a:ext cx="4581525" cy="12700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74755" name="Object 3"/>
          <p:cNvGraphicFramePr>
            <a:graphicFrameLocks noChangeAspect="1"/>
          </p:cNvGraphicFramePr>
          <p:nvPr/>
        </p:nvGraphicFramePr>
        <p:xfrm>
          <a:off x="1851025" y="4221163"/>
          <a:ext cx="4413250" cy="774700"/>
        </p:xfrm>
        <a:graphic>
          <a:graphicData uri="http://schemas.openxmlformats.org/presentationml/2006/ole">
            <mc:AlternateContent xmlns:mc="http://schemas.openxmlformats.org/markup-compatibility/2006">
              <mc:Choice xmlns:v="urn:schemas-microsoft-com:vml" Requires="v">
                <p:oleObj spid="_x0000_s5123" name="Equation" r:id="rId6" imgW="2070100" imgH="355600" progId="Equation.DSMT4">
                  <p:embed/>
                </p:oleObj>
              </mc:Choice>
              <mc:Fallback>
                <p:oleObj name="Equation" r:id="rId6" imgW="2070100" imgH="355600" progId="Equation.DSMT4">
                  <p:embed/>
                  <p:pic>
                    <p:nvPicPr>
                      <p:cNvPr id="7475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1025" y="4221163"/>
                        <a:ext cx="4413250" cy="7747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pSp>
        <p:nvGrpSpPr>
          <p:cNvPr id="2" name="Group 16"/>
          <p:cNvGrpSpPr>
            <a:grpSpLocks/>
          </p:cNvGrpSpPr>
          <p:nvPr/>
        </p:nvGrpSpPr>
        <p:grpSpPr bwMode="auto">
          <a:xfrm>
            <a:off x="2141616" y="4294263"/>
            <a:ext cx="2586037" cy="1481138"/>
            <a:chOff x="1910" y="2686"/>
            <a:chExt cx="1630" cy="933"/>
          </a:xfrm>
        </p:grpSpPr>
        <p:sp>
          <p:nvSpPr>
            <p:cNvPr id="574474" name="Oval 10"/>
            <p:cNvSpPr>
              <a:spLocks noChangeArrowheads="1"/>
            </p:cNvSpPr>
            <p:nvPr/>
          </p:nvSpPr>
          <p:spPr bwMode="auto">
            <a:xfrm>
              <a:off x="2757" y="2686"/>
              <a:ext cx="408" cy="461"/>
            </a:xfrm>
            <a:prstGeom prst="ellipse">
              <a:avLst/>
            </a:prstGeom>
            <a:noFill/>
            <a:ln w="57150">
              <a:solidFill>
                <a:srgbClr val="FE9914">
                  <a:alpha val="49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574476" name="Line 12"/>
            <p:cNvSpPr>
              <a:spLocks noChangeShapeType="1"/>
            </p:cNvSpPr>
            <p:nvPr/>
          </p:nvSpPr>
          <p:spPr bwMode="auto">
            <a:xfrm flipV="1">
              <a:off x="2596" y="3101"/>
              <a:ext cx="194" cy="257"/>
            </a:xfrm>
            <a:prstGeom prst="line">
              <a:avLst/>
            </a:prstGeom>
            <a:noFill/>
            <a:ln w="57150">
              <a:solidFill>
                <a:srgbClr val="FE9914"/>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574477" name="Text Box 13"/>
            <p:cNvSpPr txBox="1">
              <a:spLocks noChangeArrowheads="1"/>
            </p:cNvSpPr>
            <p:nvPr/>
          </p:nvSpPr>
          <p:spPr bwMode="auto">
            <a:xfrm>
              <a:off x="1910" y="3386"/>
              <a:ext cx="1630" cy="233"/>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800" b="1" i="0" u="none" strike="noStrike" kern="1200" cap="none" spc="0" normalizeH="0" baseline="0" noProof="0" dirty="0">
                  <a:ln>
                    <a:noFill/>
                  </a:ln>
                  <a:solidFill>
                    <a:srgbClr val="FE9914"/>
                  </a:solidFill>
                  <a:effectLst/>
                  <a:uLnTx/>
                  <a:uFillTx/>
                  <a:latin typeface="SimSun" panose="02010600030101010101" pitchFamily="2" charset="-122"/>
                  <a:ea typeface="SimSun" panose="02010600030101010101" pitchFamily="2" charset="-122"/>
                  <a:cs typeface="+mn-cs"/>
                </a:rPr>
                <a:t>缺陷系数</a:t>
              </a:r>
              <a:endParaRPr kumimoji="0" lang="en-GB" sz="18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grpSp>
      <p:grpSp>
        <p:nvGrpSpPr>
          <p:cNvPr id="3" name="Group 17"/>
          <p:cNvGrpSpPr>
            <a:grpSpLocks/>
          </p:cNvGrpSpPr>
          <p:nvPr/>
        </p:nvGrpSpPr>
        <p:grpSpPr bwMode="auto">
          <a:xfrm>
            <a:off x="4643516" y="4240288"/>
            <a:ext cx="3157537" cy="1465263"/>
            <a:chOff x="3487" y="2652"/>
            <a:chExt cx="1989" cy="923"/>
          </a:xfrm>
        </p:grpSpPr>
        <p:sp>
          <p:nvSpPr>
            <p:cNvPr id="574475" name="Oval 11"/>
            <p:cNvSpPr>
              <a:spLocks noChangeArrowheads="1"/>
            </p:cNvSpPr>
            <p:nvPr/>
          </p:nvSpPr>
          <p:spPr bwMode="auto">
            <a:xfrm>
              <a:off x="3487" y="2652"/>
              <a:ext cx="497" cy="505"/>
            </a:xfrm>
            <a:prstGeom prst="ellipse">
              <a:avLst/>
            </a:prstGeom>
            <a:noFill/>
            <a:ln w="57150">
              <a:solidFill>
                <a:srgbClr val="FE9914">
                  <a:alpha val="47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574478" name="Line 14"/>
            <p:cNvSpPr>
              <a:spLocks noChangeShapeType="1"/>
            </p:cNvSpPr>
            <p:nvPr/>
          </p:nvSpPr>
          <p:spPr bwMode="auto">
            <a:xfrm flipH="1" flipV="1">
              <a:off x="3917" y="3112"/>
              <a:ext cx="302" cy="204"/>
            </a:xfrm>
            <a:prstGeom prst="line">
              <a:avLst/>
            </a:prstGeom>
            <a:noFill/>
            <a:ln w="57150">
              <a:solidFill>
                <a:srgbClr val="FE9914"/>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574479" name="Text Box 15"/>
            <p:cNvSpPr txBox="1">
              <a:spLocks noChangeArrowheads="1"/>
            </p:cNvSpPr>
            <p:nvPr/>
          </p:nvSpPr>
          <p:spPr bwMode="auto">
            <a:xfrm>
              <a:off x="3846" y="3342"/>
              <a:ext cx="1630" cy="233"/>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800" b="1" i="0" u="none" strike="noStrike" kern="1200" cap="none" spc="0" normalizeH="0" baseline="0" noProof="0" dirty="0">
                  <a:ln>
                    <a:noFill/>
                  </a:ln>
                  <a:solidFill>
                    <a:srgbClr val="FE9914"/>
                  </a:solidFill>
                  <a:effectLst/>
                  <a:uLnTx/>
                  <a:uFillTx/>
                  <a:latin typeface="SimSun" panose="02010600030101010101" pitchFamily="2" charset="-122"/>
                  <a:ea typeface="SimSun" panose="02010600030101010101" pitchFamily="2" charset="-122"/>
                  <a:cs typeface="+mn-cs"/>
                </a:rPr>
                <a:t>坪长</a:t>
              </a:r>
              <a:endParaRPr kumimoji="0" lang="en-GB" sz="18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gr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763096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zh-CN" altLang="en-US" dirty="0"/>
              <a:t>柱的屈曲</a:t>
            </a:r>
            <a:endParaRPr lang="en-GB" altLang="en-US" dirty="0"/>
          </a:p>
        </p:txBody>
      </p:sp>
      <p:sp>
        <p:nvSpPr>
          <p:cNvPr id="4" name="Content Placeholder 3"/>
          <p:cNvSpPr>
            <a:spLocks noGrp="1"/>
          </p:cNvSpPr>
          <p:nvPr>
            <p:ph idx="1"/>
          </p:nvPr>
        </p:nvSpPr>
        <p:spPr/>
        <p:txBody>
          <a:bodyPr/>
          <a:lstStyle/>
          <a:p>
            <a:r>
              <a:rPr lang="zh-CN" altLang="en-US" sz="2800" dirty="0"/>
              <a:t>根据横断面、生产路径和轴线来选择屈曲曲线</a:t>
            </a:r>
            <a:r>
              <a:rPr lang="en-GB" altLang="en-US" sz="2800" dirty="0"/>
              <a:t>:</a:t>
            </a:r>
          </a:p>
          <a:p>
            <a:endParaRPr lang="en-GB" dirty="0"/>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22182" y="2965616"/>
            <a:ext cx="7953517" cy="2887662"/>
          </a:xfrm>
          <a:prstGeom prst="rect">
            <a:avLst/>
          </a:prstGeom>
          <a:noFill/>
          <a:ln w="254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812220" y="5897624"/>
            <a:ext cx="268695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“节选”自</a:t>
            </a:r>
            <a:r>
              <a:rPr kumimoji="0" lang="en-GB" altLang="en-US"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EN 1993-1-4</a:t>
            </a:r>
            <a:endParaRPr kumimoji="0" lang="fr-FR"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p:txBody>
      </p:sp>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2022708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388" y="0"/>
            <a:ext cx="8640762" cy="1143000"/>
          </a:xfrm>
        </p:spPr>
        <p:txBody>
          <a:bodyPr/>
          <a:lstStyle/>
          <a:p>
            <a:r>
              <a:rPr lang="zh-CN" altLang="en-US" dirty="0"/>
              <a:t>欧洲规范</a:t>
            </a:r>
            <a:r>
              <a:rPr lang="en-GB" altLang="en-US" dirty="0"/>
              <a:t>3 </a:t>
            </a:r>
            <a:r>
              <a:rPr lang="zh-CN" altLang="en-US" dirty="0"/>
              <a:t>屈曲曲线</a:t>
            </a:r>
            <a:endParaRPr lang="en-GB" altLang="en-US" dirty="0"/>
          </a:p>
        </p:txBody>
      </p:sp>
      <p:pic>
        <p:nvPicPr>
          <p:cNvPr id="3277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577" y="989299"/>
            <a:ext cx="7989391" cy="564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340100" y="5410200"/>
            <a:ext cx="3340100"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各欧洲规范间的联系</a:t>
            </a:r>
          </a:p>
        </p:txBody>
      </p:sp>
      <p:sp>
        <p:nvSpPr>
          <p:cNvPr id="6" name="Tekstvak 5"/>
          <p:cNvSpPr txBox="1"/>
          <p:nvPr/>
        </p:nvSpPr>
        <p:spPr>
          <a:xfrm rot="16200000">
            <a:off x="-229864" y="3182253"/>
            <a:ext cx="1770085"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1" i="0" u="none" strike="noStrike" kern="1200" cap="none" spc="0" normalizeH="0" baseline="0" noProof="0" dirty="0">
              <a:ln>
                <a:noFill/>
              </a:ln>
              <a:solidFill>
                <a:prstClr val="black"/>
              </a:solidFill>
              <a:effectLst/>
              <a:uLnTx/>
              <a:uFill>
                <a:solidFill>
                  <a:prstClr val="black"/>
                </a:solidFill>
              </a:uFill>
              <a:latin typeface="SimSun" panose="02010600030101010101" pitchFamily="2" charset="-122"/>
              <a:ea typeface="SimSun" panose="02010600030101010101" pitchFamily="2" charset="-122"/>
              <a:cs typeface="+mn-cs"/>
            </a:endParaRPr>
          </a:p>
        </p:txBody>
      </p:sp>
      <p:sp>
        <p:nvSpPr>
          <p:cNvPr id="3" name="Tekstvak 2"/>
          <p:cNvSpPr txBox="1"/>
          <p:nvPr/>
        </p:nvSpPr>
        <p:spPr>
          <a:xfrm>
            <a:off x="2133600" y="5666295"/>
            <a:ext cx="6228000" cy="964367"/>
          </a:xfrm>
          <a:prstGeom prst="rect">
            <a:avLst/>
          </a:prstGeom>
          <a:solidFill>
            <a:schemeClr val="bg1"/>
          </a:solid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不锈钢：空心型材（焊接＋无缝焊接），冷弯渠道</a:t>
            </a:r>
            <a:endPar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不锈钢：工字形焊接截面</a:t>
            </a:r>
            <a:endPar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碳钢：工字形焊接截面，冷弯空心型材，冷弯渠道</a:t>
            </a:r>
            <a:endPar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碳钢：热加工空心型材</a:t>
            </a:r>
            <a:endPar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7" name="Tijdelijke aanduiding voor dianummer 1"/>
          <p:cNvSpPr txBox="1">
            <a:spLocks/>
          </p:cNvSpPr>
          <p:nvPr/>
        </p:nvSpPr>
        <p:spPr>
          <a:xfrm>
            <a:off x="8820472" y="6638448"/>
            <a:ext cx="3960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654590293"/>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9122" y="1356157"/>
            <a:ext cx="2657678" cy="5400000"/>
          </a:xfrm>
          <a:prstGeom prst="rect">
            <a:avLst/>
          </a:prstGeom>
        </p:spPr>
      </p:pic>
      <p:sp>
        <p:nvSpPr>
          <p:cNvPr id="2" name="Titel 1"/>
          <p:cNvSpPr>
            <a:spLocks noGrp="1"/>
          </p:cNvSpPr>
          <p:nvPr>
            <p:ph type="title"/>
          </p:nvPr>
        </p:nvSpPr>
        <p:spPr/>
        <p:txBody>
          <a:bodyPr>
            <a:normAutofit/>
          </a:bodyPr>
          <a:lstStyle/>
          <a:p>
            <a:r>
              <a:rPr lang="zh-CN" altLang="en-US" dirty="0"/>
              <a:t>欧洲规范</a:t>
            </a:r>
            <a:r>
              <a:rPr lang="nl-BE" dirty="0"/>
              <a:t>3 </a:t>
            </a:r>
            <a:r>
              <a:rPr lang="zh-CN" altLang="en-US" dirty="0"/>
              <a:t>屈曲示例</a:t>
            </a:r>
            <a:endParaRPr lang="nl-BE" dirty="0"/>
          </a:p>
        </p:txBody>
      </p:sp>
      <p:sp>
        <p:nvSpPr>
          <p:cNvPr id="10" name="Tijdelijke aanduiding voor inhoud 9"/>
          <p:cNvSpPr>
            <a:spLocks noGrp="1"/>
          </p:cNvSpPr>
          <p:nvPr>
            <p:ph idx="1"/>
          </p:nvPr>
        </p:nvSpPr>
        <p:spPr/>
        <p:txBody>
          <a:bodyPr>
            <a:normAutofit/>
          </a:bodyPr>
          <a:lstStyle/>
          <a:p>
            <a:r>
              <a:rPr lang="zh-CN" altLang="en-US" sz="2400" dirty="0"/>
              <a:t>经过同心压缩的冷弯矩形空心型材</a:t>
            </a:r>
            <a:endParaRPr lang="nl-BE" sz="2400" dirty="0"/>
          </a:p>
        </p:txBody>
      </p:sp>
      <p:graphicFrame>
        <p:nvGraphicFramePr>
          <p:cNvPr id="7" name="Tabel 6"/>
          <p:cNvGraphicFramePr>
            <a:graphicFrameLocks noGrp="1"/>
          </p:cNvGraphicFramePr>
          <p:nvPr/>
        </p:nvGraphicFramePr>
        <p:xfrm>
          <a:off x="704212" y="2637608"/>
          <a:ext cx="5266929" cy="146304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530625">
                  <a:extLst>
                    <a:ext uri="{9D8B030D-6E8A-4147-A177-3AD203B41FA5}">
                      <a16:colId xmlns:a16="http://schemas.microsoft.com/office/drawing/2014/main" val="20002"/>
                    </a:ext>
                  </a:extLst>
                </a:gridCol>
              </a:tblGrid>
              <a:tr h="360000">
                <a:tc>
                  <a:txBody>
                    <a:bodyPr/>
                    <a:lstStyle/>
                    <a:p>
                      <a:endParaRPr lang="nl-BE" b="0" dirty="0">
                        <a:latin typeface="SimSun" panose="02010600030101010101" pitchFamily="2" charset="-122"/>
                        <a:ea typeface="SimSun" panose="02010600030101010101" pitchFamily="2" charset="-122"/>
                      </a:endParaRPr>
                    </a:p>
                  </a:txBody>
                  <a:tcPr>
                    <a:noFill/>
                  </a:tcPr>
                </a:tc>
                <a:tc>
                  <a:txBody>
                    <a:bodyPr/>
                    <a:lstStyle/>
                    <a:p>
                      <a:r>
                        <a:rPr lang="zh-CN" altLang="en-US" b="0" dirty="0">
                          <a:latin typeface="SimSun" panose="02010600030101010101" pitchFamily="2" charset="-122"/>
                          <a:ea typeface="SimSun" panose="02010600030101010101" pitchFamily="2" charset="-122"/>
                        </a:rPr>
                        <a:t>碳钢</a:t>
                      </a:r>
                      <a:endParaRPr lang="nl-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奥氏体不锈钢</a:t>
                      </a:r>
                      <a:endParaRPr lang="nl-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360000">
                <a:tc>
                  <a:txBody>
                    <a:bodyPr/>
                    <a:lstStyle/>
                    <a:p>
                      <a:r>
                        <a:rPr lang="zh-CN" altLang="en-US" b="0" dirty="0">
                          <a:solidFill>
                            <a:schemeClr val="bg1"/>
                          </a:solidFill>
                          <a:latin typeface="SimSun" panose="02010600030101010101" pitchFamily="2" charset="-122"/>
                          <a:ea typeface="SimSun" panose="02010600030101010101" pitchFamily="2" charset="-122"/>
                        </a:rPr>
                        <a:t>材料</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b="0" dirty="0">
                          <a:latin typeface="SimSun" panose="02010600030101010101" pitchFamily="2" charset="-122"/>
                          <a:ea typeface="SimSun" panose="02010600030101010101" pitchFamily="2" charset="-122"/>
                        </a:rPr>
                        <a:t>S235</a:t>
                      </a:r>
                    </a:p>
                  </a:txBody>
                  <a:tcPr/>
                </a:tc>
                <a:tc>
                  <a:txBody>
                    <a:bodyPr/>
                    <a:lstStyle/>
                    <a:p>
                      <a:pPr algn="r"/>
                      <a:r>
                        <a:rPr lang="nl-BE" b="0" dirty="0">
                          <a:latin typeface="SimSun" panose="02010600030101010101" pitchFamily="2" charset="-122"/>
                          <a:ea typeface="SimSun" panose="02010600030101010101" pitchFamily="2" charset="-122"/>
                        </a:rPr>
                        <a:t>EN 1.4301</a:t>
                      </a:r>
                    </a:p>
                  </a:txBody>
                  <a:tcPr/>
                </a:tc>
                <a:extLst>
                  <a:ext uri="{0D108BD9-81ED-4DB2-BD59-A6C34878D82A}">
                    <a16:rowId xmlns:a16="http://schemas.microsoft.com/office/drawing/2014/main" val="10001"/>
                  </a:ext>
                </a:extLst>
              </a:tr>
              <a:tr h="360000">
                <a:tc>
                  <a:txBody>
                    <a:bodyPr/>
                    <a:lstStyle/>
                    <a:p>
                      <a:r>
                        <a:rPr lang="nl-BE" b="0" dirty="0" err="1">
                          <a:solidFill>
                            <a:schemeClr val="bg1"/>
                          </a:solidFill>
                          <a:latin typeface="SimSun" panose="02010600030101010101" pitchFamily="2" charset="-122"/>
                          <a:ea typeface="SimSun" panose="02010600030101010101" pitchFamily="2" charset="-122"/>
                        </a:rPr>
                        <a:t>f</a:t>
                      </a:r>
                      <a:r>
                        <a:rPr lang="nl-BE" b="0" baseline="-25000" dirty="0" err="1">
                          <a:solidFill>
                            <a:schemeClr val="bg1"/>
                          </a:solidFill>
                          <a:latin typeface="SimSun" panose="02010600030101010101" pitchFamily="2" charset="-122"/>
                          <a:ea typeface="SimSun" panose="02010600030101010101" pitchFamily="2" charset="-122"/>
                        </a:rPr>
                        <a:t>y</a:t>
                      </a:r>
                      <a:r>
                        <a:rPr lang="nl-BE" b="0" baseline="0" dirty="0">
                          <a:solidFill>
                            <a:schemeClr val="bg1"/>
                          </a:solidFill>
                          <a:latin typeface="SimSun" panose="02010600030101010101" pitchFamily="2" charset="-122"/>
                          <a:ea typeface="SimSun" panose="02010600030101010101" pitchFamily="2" charset="-122"/>
                        </a:rPr>
                        <a:t> [N/mm²]</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b="0" dirty="0">
                          <a:latin typeface="SimSun" panose="02010600030101010101" pitchFamily="2" charset="-122"/>
                          <a:ea typeface="SimSun" panose="02010600030101010101" pitchFamily="2" charset="-122"/>
                        </a:rPr>
                        <a:t>235</a:t>
                      </a:r>
                    </a:p>
                  </a:txBody>
                  <a:tcPr/>
                </a:tc>
                <a:tc>
                  <a:txBody>
                    <a:bodyPr/>
                    <a:lstStyle/>
                    <a:p>
                      <a:pPr algn="r"/>
                      <a:r>
                        <a:rPr lang="nl-BE" b="0" dirty="0">
                          <a:latin typeface="SimSun" panose="02010600030101010101" pitchFamily="2" charset="-122"/>
                          <a:ea typeface="SimSun" panose="02010600030101010101" pitchFamily="2" charset="-122"/>
                        </a:rPr>
                        <a:t>230</a:t>
                      </a:r>
                    </a:p>
                  </a:txBody>
                  <a:tcPr/>
                </a:tc>
                <a:extLst>
                  <a:ext uri="{0D108BD9-81ED-4DB2-BD59-A6C34878D82A}">
                    <a16:rowId xmlns:a16="http://schemas.microsoft.com/office/drawing/2014/main" val="10002"/>
                  </a:ext>
                </a:extLst>
              </a:tr>
              <a:tr h="360000">
                <a:tc>
                  <a:txBody>
                    <a:bodyPr/>
                    <a:lstStyle/>
                    <a:p>
                      <a:r>
                        <a:rPr lang="nl-BE" b="0" dirty="0">
                          <a:solidFill>
                            <a:schemeClr val="bg1"/>
                          </a:solidFill>
                          <a:latin typeface="SimSun" panose="02010600030101010101" pitchFamily="2" charset="-122"/>
                          <a:ea typeface="SimSun" panose="02010600030101010101" pitchFamily="2" charset="-122"/>
                        </a:rPr>
                        <a:t>E [N/mm²]</a:t>
                      </a:r>
                    </a:p>
                  </a:txBody>
                  <a:tcPr>
                    <a:solidFill>
                      <a:schemeClr val="accent1"/>
                    </a:solidFill>
                  </a:tcPr>
                </a:tc>
                <a:tc>
                  <a:txBody>
                    <a:bodyPr/>
                    <a:lstStyle/>
                    <a:p>
                      <a:pPr algn="r"/>
                      <a:r>
                        <a:rPr lang="nl-BE" b="0" dirty="0">
                          <a:latin typeface="SimSun" panose="02010600030101010101" pitchFamily="2" charset="-122"/>
                          <a:ea typeface="SimSun" panose="02010600030101010101" pitchFamily="2" charset="-122"/>
                        </a:rPr>
                        <a:t>210000</a:t>
                      </a:r>
                    </a:p>
                  </a:txBody>
                  <a:tcPr/>
                </a:tc>
                <a:tc>
                  <a:txBody>
                    <a:bodyPr/>
                    <a:lstStyle/>
                    <a:p>
                      <a:pPr algn="r"/>
                      <a:r>
                        <a:rPr lang="nl-BE" b="0" dirty="0">
                          <a:latin typeface="SimSun" panose="02010600030101010101" pitchFamily="2" charset="-122"/>
                          <a:ea typeface="SimSun" panose="02010600030101010101" pitchFamily="2" charset="-122"/>
                        </a:rPr>
                        <a:t>200000</a:t>
                      </a:r>
                    </a:p>
                  </a:txBody>
                  <a:tcPr/>
                </a:tc>
                <a:extLst>
                  <a:ext uri="{0D108BD9-81ED-4DB2-BD59-A6C34878D82A}">
                    <a16:rowId xmlns:a16="http://schemas.microsoft.com/office/drawing/2014/main" val="10003"/>
                  </a:ext>
                </a:extLst>
              </a:tr>
            </a:tbl>
          </a:graphicData>
        </a:graphic>
      </p:graphicFrame>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4188468"/>
            <a:ext cx="3096344" cy="2650403"/>
          </a:xfrm>
          <a:prstGeom prst="rect">
            <a:avLst/>
          </a:prstGeom>
        </p:spPr>
      </p:pic>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976155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欧洲规范</a:t>
            </a:r>
            <a:r>
              <a:rPr lang="nl-BE" altLang="zh-CN" sz="3200" dirty="0"/>
              <a:t>3 </a:t>
            </a:r>
            <a:r>
              <a:rPr lang="zh-CN" altLang="en-US" sz="3200" dirty="0"/>
              <a:t>屈曲示例</a:t>
            </a:r>
            <a:endParaRPr lang="nl-BE" sz="3200" dirty="0"/>
          </a:p>
        </p:txBody>
      </p:sp>
      <p:sp>
        <p:nvSpPr>
          <p:cNvPr id="9" name="Tijdelijke aanduiding voor tekst 8"/>
          <p:cNvSpPr>
            <a:spLocks noGrp="1"/>
          </p:cNvSpPr>
          <p:nvPr>
            <p:ph type="body" idx="1"/>
          </p:nvPr>
        </p:nvSpPr>
        <p:spPr>
          <a:xfrm>
            <a:off x="428004" y="1195763"/>
            <a:ext cx="4040188" cy="639762"/>
          </a:xfrm>
        </p:spPr>
        <p:txBody>
          <a:bodyPr/>
          <a:lstStyle/>
          <a:p>
            <a:r>
              <a:rPr lang="nl-BE" dirty="0"/>
              <a:t>EC 3-1-1: S235</a:t>
            </a:r>
          </a:p>
        </p:txBody>
      </p:sp>
      <p:sp>
        <p:nvSpPr>
          <p:cNvPr id="3" name="Tijdelijke aanduiding voor inhoud 2"/>
          <p:cNvSpPr>
            <a:spLocks noGrp="1"/>
          </p:cNvSpPr>
          <p:nvPr>
            <p:ph sz="half" idx="2"/>
          </p:nvPr>
        </p:nvSpPr>
        <p:spPr>
          <a:xfrm>
            <a:off x="457200" y="1908522"/>
            <a:ext cx="4040188" cy="4472806"/>
          </a:xfrm>
        </p:spPr>
        <p:txBody>
          <a:bodyPr/>
          <a:lstStyle/>
          <a:p>
            <a:r>
              <a:rPr lang="zh-CN" altLang="en-US" dirty="0"/>
              <a:t>分类</a:t>
            </a:r>
            <a:endParaRPr lang="nl-BE" dirty="0"/>
          </a:p>
          <a:p>
            <a:pPr lvl="1"/>
            <a:endParaRPr lang="nl-BE" dirty="0"/>
          </a:p>
          <a:p>
            <a:pPr lvl="1"/>
            <a:endParaRPr lang="nl-BE" dirty="0"/>
          </a:p>
          <a:p>
            <a:pPr lvl="1"/>
            <a:endParaRPr lang="nl-BE" dirty="0"/>
          </a:p>
          <a:p>
            <a:pPr lvl="1"/>
            <a:r>
              <a:rPr lang="zh-CN" altLang="en-US" dirty="0"/>
              <a:t>所有内部部件</a:t>
            </a:r>
            <a:endParaRPr lang="nl-BE" dirty="0"/>
          </a:p>
          <a:p>
            <a:pPr marL="457200" lvl="1" indent="0">
              <a:buNone/>
            </a:pPr>
            <a:r>
              <a:rPr lang="nl-BE" dirty="0"/>
              <a:t>	</a:t>
            </a:r>
          </a:p>
          <a:p>
            <a:pPr marL="457200" lvl="1" indent="0">
              <a:buNone/>
            </a:pPr>
            <a:r>
              <a:rPr lang="nl-BE" dirty="0"/>
              <a:t>	Class 1</a:t>
            </a:r>
          </a:p>
          <a:p>
            <a:pPr marL="57150" indent="0">
              <a:buNone/>
            </a:pPr>
            <a:r>
              <a:rPr lang="zh-CN" altLang="en-US" dirty="0"/>
              <a:t>横断面</a:t>
            </a:r>
            <a:r>
              <a:rPr lang="nl-BE" dirty="0"/>
              <a:t>= 1</a:t>
            </a:r>
            <a:r>
              <a:rPr lang="zh-CN" altLang="en-US" dirty="0"/>
              <a:t>类</a:t>
            </a:r>
            <a:endParaRPr lang="nl-BE" dirty="0"/>
          </a:p>
        </p:txBody>
      </p:sp>
      <p:sp>
        <p:nvSpPr>
          <p:cNvPr id="10" name="Tijdelijke aanduiding voor tekst 9"/>
          <p:cNvSpPr>
            <a:spLocks noGrp="1"/>
          </p:cNvSpPr>
          <p:nvPr>
            <p:ph type="body" sz="quarter" idx="3"/>
          </p:nvPr>
        </p:nvSpPr>
        <p:spPr>
          <a:xfrm>
            <a:off x="4645025" y="1268760"/>
            <a:ext cx="4041775" cy="639762"/>
          </a:xfrm>
        </p:spPr>
        <p:txBody>
          <a:bodyPr/>
          <a:lstStyle/>
          <a:p>
            <a:r>
              <a:rPr lang="nl-BE" dirty="0"/>
              <a:t>EC 3-1-4: </a:t>
            </a:r>
            <a:r>
              <a:rPr lang="zh-CN" altLang="en-US" dirty="0"/>
              <a:t>奥氏体</a:t>
            </a:r>
            <a:endParaRPr lang="nl-BE" dirty="0"/>
          </a:p>
        </p:txBody>
      </p:sp>
      <p:sp>
        <p:nvSpPr>
          <p:cNvPr id="11" name="Tijdelijke aanduiding voor inhoud 10"/>
          <p:cNvSpPr>
            <a:spLocks noGrp="1"/>
          </p:cNvSpPr>
          <p:nvPr>
            <p:ph sz="quarter" idx="4"/>
          </p:nvPr>
        </p:nvSpPr>
        <p:spPr>
          <a:xfrm>
            <a:off x="4645025" y="1908522"/>
            <a:ext cx="4041775" cy="4472806"/>
          </a:xfrm>
        </p:spPr>
        <p:txBody>
          <a:bodyPr>
            <a:normAutofit/>
          </a:bodyPr>
          <a:lstStyle/>
          <a:p>
            <a:r>
              <a:rPr lang="zh-CN" altLang="en-US" dirty="0"/>
              <a:t>分类</a:t>
            </a:r>
            <a:endParaRPr lang="nl-BE" dirty="0"/>
          </a:p>
          <a:p>
            <a:pPr lvl="1"/>
            <a:endParaRPr lang="nl-BE" dirty="0"/>
          </a:p>
          <a:p>
            <a:pPr lvl="1"/>
            <a:endParaRPr lang="nl-BE" dirty="0"/>
          </a:p>
          <a:p>
            <a:pPr lvl="1"/>
            <a:endParaRPr lang="nl-BE" dirty="0"/>
          </a:p>
          <a:p>
            <a:pPr lvl="1"/>
            <a:r>
              <a:rPr lang="zh-CN" altLang="en-US" dirty="0"/>
              <a:t>所有内部部件</a:t>
            </a:r>
            <a:endParaRPr lang="nl-BE" dirty="0"/>
          </a:p>
          <a:p>
            <a:pPr marL="457200" lvl="1" indent="0">
              <a:buNone/>
            </a:pPr>
            <a:r>
              <a:rPr lang="nl-BE" dirty="0"/>
              <a:t>	</a:t>
            </a:r>
          </a:p>
          <a:p>
            <a:pPr marL="457200" lvl="1" indent="0">
              <a:buNone/>
            </a:pPr>
            <a:r>
              <a:rPr lang="nl-BE" dirty="0"/>
              <a:t>	Class 1</a:t>
            </a:r>
          </a:p>
          <a:p>
            <a:pPr marL="57150" indent="0">
              <a:buNone/>
            </a:pPr>
            <a:r>
              <a:rPr lang="zh-CN" altLang="en-US" dirty="0"/>
              <a:t>横断面</a:t>
            </a:r>
            <a:r>
              <a:rPr lang="nl-BE" dirty="0"/>
              <a:t> = 1</a:t>
            </a:r>
            <a:r>
              <a:rPr lang="zh-CN" altLang="en-US" dirty="0"/>
              <a:t>类</a:t>
            </a:r>
            <a:endParaRPr lang="nl-BE" dirty="0"/>
          </a:p>
          <a:p>
            <a:pPr marL="0" indent="0">
              <a:buNone/>
            </a:pP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12" name="Tekstvak 11"/>
              <p:cNvSpPr txBox="1"/>
              <p:nvPr/>
            </p:nvSpPr>
            <p:spPr>
              <a:xfrm>
                <a:off x="1187624" y="2344281"/>
                <a:ext cx="1509516" cy="8183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rad>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oMath>
                  </m:oMathPara>
                </a14:m>
                <a:endParaRPr kumimoji="0" lang="nl-BE"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endParaRPr>
              </a:p>
            </p:txBody>
          </p:sp>
        </mc:Choice>
        <mc:Fallback xmlns="">
          <p:sp>
            <p:nvSpPr>
              <p:cNvPr id="12" name="Tekstvak 11"/>
              <p:cNvSpPr txBox="1">
                <a:spLocks noRot="1" noChangeAspect="1" noMove="1" noResize="1" noEditPoints="1" noAdjustHandles="1" noChangeArrowheads="1" noChangeShapeType="1" noTextEdit="1"/>
              </p:cNvSpPr>
              <p:nvPr/>
            </p:nvSpPr>
            <p:spPr>
              <a:xfrm>
                <a:off x="1187624" y="2344281"/>
                <a:ext cx="1509516" cy="818366"/>
              </a:xfrm>
              <a:prstGeom prst="rect">
                <a:avLst/>
              </a:prstGeom>
              <a:blipFill rotWithShape="1">
                <a:blip r:embed="rId2"/>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3" name="Tekstvak 12"/>
              <p:cNvSpPr txBox="1"/>
              <p:nvPr/>
            </p:nvSpPr>
            <p:spPr>
              <a:xfrm>
                <a:off x="5436096" y="2344281"/>
                <a:ext cx="2267672" cy="56368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𝐸</m:t>
                            </m:r>
                          </m:num>
                          <m:den>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210000</m:t>
                            </m:r>
                          </m:den>
                        </m:f>
                      </m:e>
                    </m:rad>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nl-BE" sz="1800" b="0" i="0" u="none" strike="noStrike" kern="1200" cap="none" spc="0" normalizeH="0" baseline="0" noProof="0" dirty="0">
                    <a:ln>
                      <a:noFill/>
                    </a:ln>
                    <a:solidFill>
                      <a:prstClr val="black"/>
                    </a:solidFill>
                    <a:effectLst/>
                    <a:uLnTx/>
                    <a:uFillTx/>
                    <a:latin typeface="Adobe Fangsong Std R" pitchFamily="18" charset="-128"/>
                    <a:ea typeface="Adobe Fangsong Std R" pitchFamily="18" charset="-128"/>
                    <a:cs typeface="+mn-cs"/>
                  </a:rPr>
                  <a:t>0,99</a:t>
                </a:r>
              </a:p>
            </p:txBody>
          </p:sp>
        </mc:Choice>
        <mc:Fallback xmlns="">
          <p:sp>
            <p:nvSpPr>
              <p:cNvPr id="13" name="Tekstvak 12"/>
              <p:cNvSpPr txBox="1">
                <a:spLocks noRot="1" noChangeAspect="1" noMove="1" noResize="1" noEditPoints="1" noAdjustHandles="1" noChangeArrowheads="1" noChangeShapeType="1" noTextEdit="1"/>
              </p:cNvSpPr>
              <p:nvPr/>
            </p:nvSpPr>
            <p:spPr>
              <a:xfrm>
                <a:off x="5436096" y="2344281"/>
                <a:ext cx="2267672" cy="563680"/>
              </a:xfrm>
              <a:prstGeom prst="rect">
                <a:avLst/>
              </a:prstGeom>
              <a:blipFill rotWithShape="1">
                <a:blip r:embed="rId3"/>
                <a:stretch>
                  <a:fillRect r="-5376" b="-1087"/>
                </a:stretch>
              </a:blipFill>
            </p:spPr>
            <p:txBody>
              <a:bodyPr/>
              <a:lstStyle/>
              <a:p>
                <a:r>
                  <a:rPr lang="nl-BE">
                    <a:noFill/>
                  </a:rPr>
                  <a:t> </a:t>
                </a:r>
              </a:p>
            </p:txBody>
          </p:sp>
        </mc:Fallback>
      </mc:AlternateContent>
      <p:cxnSp>
        <p:nvCxnSpPr>
          <p:cNvPr id="19" name="Rechte verbindingslijn 18"/>
          <p:cNvCxnSpPr/>
          <p:nvPr/>
        </p:nvCxnSpPr>
        <p:spPr>
          <a:xfrm>
            <a:off x="4255464" y="1535113"/>
            <a:ext cx="0" cy="48462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8719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欧洲规范</a:t>
            </a:r>
            <a:r>
              <a:rPr lang="en-GB" altLang="en-US" sz="3200" dirty="0"/>
              <a:t>3 </a:t>
            </a:r>
            <a:r>
              <a:rPr lang="zh-CN" altLang="en-US" sz="3200" dirty="0"/>
              <a:t>屈曲示例</a:t>
            </a:r>
            <a:endParaRPr lang="nl-BE" sz="32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3" name="Tabel 2"/>
          <p:cNvGraphicFramePr>
            <a:graphicFrameLocks noGrp="1"/>
          </p:cNvGraphicFramePr>
          <p:nvPr/>
        </p:nvGraphicFramePr>
        <p:xfrm>
          <a:off x="1456963" y="1215735"/>
          <a:ext cx="6201138" cy="5460782"/>
        </p:xfrm>
        <a:graphic>
          <a:graphicData uri="http://schemas.openxmlformats.org/drawingml/2006/table">
            <a:tbl>
              <a:tblPr firstRow="1" bandRow="1">
                <a:tableStyleId>{5C22544A-7EE6-4342-B048-85BDC9FD1C3A}</a:tableStyleId>
              </a:tblPr>
              <a:tblGrid>
                <a:gridCol w="2067046">
                  <a:extLst>
                    <a:ext uri="{9D8B030D-6E8A-4147-A177-3AD203B41FA5}">
                      <a16:colId xmlns:a16="http://schemas.microsoft.com/office/drawing/2014/main" val="20000"/>
                    </a:ext>
                  </a:extLst>
                </a:gridCol>
                <a:gridCol w="2067046">
                  <a:extLst>
                    <a:ext uri="{9D8B030D-6E8A-4147-A177-3AD203B41FA5}">
                      <a16:colId xmlns:a16="http://schemas.microsoft.com/office/drawing/2014/main" val="20001"/>
                    </a:ext>
                  </a:extLst>
                </a:gridCol>
                <a:gridCol w="2067046">
                  <a:extLst>
                    <a:ext uri="{9D8B030D-6E8A-4147-A177-3AD203B41FA5}">
                      <a16:colId xmlns:a16="http://schemas.microsoft.com/office/drawing/2014/main" val="20002"/>
                    </a:ext>
                  </a:extLst>
                </a:gridCol>
              </a:tblGrid>
              <a:tr h="640080">
                <a:tc>
                  <a:txBody>
                    <a:bodyPr/>
                    <a:lstStyle/>
                    <a:p>
                      <a:endParaRPr lang="nl-BE" b="0" dirty="0">
                        <a:solidFill>
                          <a:schemeClr val="bg1"/>
                        </a:solidFill>
                        <a:latin typeface="SimSun" panose="02010600030101010101" pitchFamily="2" charset="-122"/>
                        <a:ea typeface="SimSun" panose="02010600030101010101" pitchFamily="2" charset="-122"/>
                      </a:endParaRPr>
                    </a:p>
                  </a:txBody>
                  <a:tcPr>
                    <a:solidFill>
                      <a:schemeClr val="bg1"/>
                    </a:solidFill>
                  </a:tcPr>
                </a:tc>
                <a:tc>
                  <a:txBody>
                    <a:bodyPr/>
                    <a:lstStyle/>
                    <a:p>
                      <a:r>
                        <a:rPr lang="nl-BE" b="0" dirty="0">
                          <a:latin typeface="SimSun" panose="02010600030101010101" pitchFamily="2" charset="-122"/>
                          <a:ea typeface="SimSun" panose="02010600030101010101" pitchFamily="2" charset="-122"/>
                        </a:rPr>
                        <a:t>EC 3-1-1: S235</a:t>
                      </a:r>
                    </a:p>
                  </a:txBody>
                  <a:tcPr/>
                </a:tc>
                <a:tc>
                  <a:txBody>
                    <a:bodyPr/>
                    <a:lstStyle/>
                    <a:p>
                      <a:r>
                        <a:rPr lang="nl-BE" b="0" dirty="0">
                          <a:latin typeface="SimSun" panose="02010600030101010101" pitchFamily="2" charset="-122"/>
                          <a:ea typeface="SimSun" panose="02010600030101010101" pitchFamily="2" charset="-122"/>
                        </a:rPr>
                        <a:t>EC 3-1-4: </a:t>
                      </a:r>
                      <a:r>
                        <a:rPr lang="zh-CN" altLang="en-US" b="0" dirty="0">
                          <a:latin typeface="SimSun" panose="02010600030101010101" pitchFamily="2" charset="-122"/>
                          <a:ea typeface="SimSun" panose="02010600030101010101" pitchFamily="2" charset="-122"/>
                        </a:rPr>
                        <a:t>奥氏体</a:t>
                      </a:r>
                      <a:endParaRPr lang="nl-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370540">
                <a:tc>
                  <a:txBody>
                    <a:bodyPr/>
                    <a:lstStyle/>
                    <a:p>
                      <a:r>
                        <a:rPr lang="nl-BE" b="0" baseline="0" dirty="0">
                          <a:solidFill>
                            <a:schemeClr val="bg1"/>
                          </a:solidFill>
                          <a:latin typeface="SimSun" panose="02010600030101010101" pitchFamily="2" charset="-122"/>
                          <a:ea typeface="SimSun" panose="02010600030101010101" pitchFamily="2" charset="-122"/>
                        </a:rPr>
                        <a:t>A [mm²]</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1495</a:t>
                      </a:r>
                    </a:p>
                  </a:txBody>
                  <a:tcPr marL="9525" marR="9525" marT="9525" marB="0" anchor="b"/>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1495</a:t>
                      </a:r>
                    </a:p>
                  </a:txBody>
                  <a:tcPr marL="9525" marR="9525" marT="9525" marB="0" anchor="b"/>
                </a:tc>
                <a:extLst>
                  <a:ext uri="{0D108BD9-81ED-4DB2-BD59-A6C34878D82A}">
                    <a16:rowId xmlns:a16="http://schemas.microsoft.com/office/drawing/2014/main" val="10001"/>
                  </a:ext>
                </a:extLst>
              </a:tr>
              <a:tr h="370540">
                <a:tc>
                  <a:txBody>
                    <a:bodyPr/>
                    <a:lstStyle/>
                    <a:p>
                      <a:r>
                        <a:rPr lang="nl-BE" b="0" dirty="0" err="1">
                          <a:solidFill>
                            <a:schemeClr val="bg1"/>
                          </a:solidFill>
                          <a:latin typeface="SimSun" panose="02010600030101010101" pitchFamily="2" charset="-122"/>
                          <a:ea typeface="SimSun" panose="02010600030101010101" pitchFamily="2" charset="-122"/>
                        </a:rPr>
                        <a:t>f</a:t>
                      </a:r>
                      <a:r>
                        <a:rPr lang="nl-BE" b="0" baseline="-25000" dirty="0" err="1">
                          <a:solidFill>
                            <a:schemeClr val="bg1"/>
                          </a:solidFill>
                          <a:latin typeface="SimSun" panose="02010600030101010101" pitchFamily="2" charset="-122"/>
                          <a:ea typeface="SimSun" panose="02010600030101010101" pitchFamily="2" charset="-122"/>
                        </a:rPr>
                        <a:t>y</a:t>
                      </a:r>
                      <a:r>
                        <a:rPr lang="nl-BE" b="0" baseline="0" dirty="0">
                          <a:solidFill>
                            <a:schemeClr val="bg1"/>
                          </a:solidFill>
                          <a:latin typeface="SimSun" panose="02010600030101010101" pitchFamily="2" charset="-122"/>
                          <a:ea typeface="SimSun" panose="02010600030101010101" pitchFamily="2" charset="-122"/>
                        </a:rPr>
                        <a:t> [N/mm²]</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235</a:t>
                      </a:r>
                    </a:p>
                  </a:txBody>
                  <a:tcPr marL="9525" marR="9525" marT="9525" marB="0" anchor="b"/>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230</a:t>
                      </a:r>
                    </a:p>
                  </a:txBody>
                  <a:tcPr marL="9525" marR="9525" marT="9525" marB="0" anchor="b"/>
                </a:tc>
                <a:extLst>
                  <a:ext uri="{0D108BD9-81ED-4DB2-BD59-A6C34878D82A}">
                    <a16:rowId xmlns:a16="http://schemas.microsoft.com/office/drawing/2014/main" val="10002"/>
                  </a:ext>
                </a:extLst>
              </a:tr>
              <a:tr h="370540">
                <a:tc>
                  <a:txBody>
                    <a:bodyPr/>
                    <a:lstStyle/>
                    <a:p>
                      <a:endParaRPr lang="nl-BE" b="0" dirty="0">
                        <a:latin typeface="SimSun" panose="02010600030101010101" pitchFamily="2" charset="-122"/>
                        <a:ea typeface="SimSun" panose="02010600030101010101" pitchFamily="2" charset="-122"/>
                      </a:endParaRPr>
                    </a:p>
                  </a:txBody>
                  <a:tcPr>
                    <a:blipFill rotWithShape="0">
                      <a:blip r:embed="rId2"/>
                      <a:stretch>
                        <a:fillRect l="-239" t="-308197" r="-200955" b="-1036066"/>
                      </a:stretch>
                    </a:blipFill>
                  </a:tcPr>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1</a:t>
                      </a:r>
                    </a:p>
                  </a:txBody>
                  <a:tcPr marL="9525" marR="9525" marT="9525" marB="0" anchor="b"/>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1,1</a:t>
                      </a:r>
                    </a:p>
                  </a:txBody>
                  <a:tcPr marL="9525" marR="9525" marT="9525" marB="0" anchor="b"/>
                </a:tc>
                <a:extLst>
                  <a:ext uri="{0D108BD9-81ED-4DB2-BD59-A6C34878D82A}">
                    <a16:rowId xmlns:a16="http://schemas.microsoft.com/office/drawing/2014/main" val="10003"/>
                  </a:ext>
                </a:extLst>
              </a:tr>
              <a:tr h="370540">
                <a:tc>
                  <a:txBody>
                    <a:bodyPr/>
                    <a:lstStyle/>
                    <a:p>
                      <a:r>
                        <a:rPr lang="nl-BE" b="0" baseline="0" dirty="0" err="1">
                          <a:solidFill>
                            <a:schemeClr val="bg1"/>
                          </a:solidFill>
                          <a:latin typeface="SimSun" panose="02010600030101010101" pitchFamily="2" charset="-122"/>
                          <a:ea typeface="SimSun" panose="02010600030101010101" pitchFamily="2" charset="-122"/>
                        </a:rPr>
                        <a:t>N</a:t>
                      </a:r>
                      <a:r>
                        <a:rPr lang="nl-BE" b="0" baseline="-25000" dirty="0" err="1">
                          <a:solidFill>
                            <a:schemeClr val="bg1"/>
                          </a:solidFill>
                          <a:latin typeface="SimSun" panose="02010600030101010101" pitchFamily="2" charset="-122"/>
                          <a:ea typeface="SimSun" panose="02010600030101010101" pitchFamily="2" charset="-122"/>
                        </a:rPr>
                        <a:t>c,Rd</a:t>
                      </a:r>
                      <a:r>
                        <a:rPr lang="nl-BE" b="0" baseline="0" dirty="0">
                          <a:solidFill>
                            <a:schemeClr val="bg1"/>
                          </a:solidFill>
                          <a:latin typeface="SimSun" panose="02010600030101010101" pitchFamily="2" charset="-122"/>
                          <a:ea typeface="SimSun" panose="02010600030101010101" pitchFamily="2" charset="-122"/>
                        </a:rPr>
                        <a:t> [</a:t>
                      </a:r>
                      <a:r>
                        <a:rPr lang="nl-BE" b="0" baseline="0" dirty="0" err="1">
                          <a:solidFill>
                            <a:schemeClr val="bg1"/>
                          </a:solidFill>
                          <a:latin typeface="SimSun" panose="02010600030101010101" pitchFamily="2" charset="-122"/>
                          <a:ea typeface="SimSun" panose="02010600030101010101" pitchFamily="2" charset="-122"/>
                        </a:rPr>
                        <a:t>kN</a:t>
                      </a:r>
                      <a:r>
                        <a:rPr lang="nl-BE" b="0" baseline="0" dirty="0">
                          <a:solidFill>
                            <a:schemeClr val="bg1"/>
                          </a:solidFill>
                          <a:latin typeface="SimSun" panose="02010600030101010101" pitchFamily="2" charset="-122"/>
                          <a:ea typeface="SimSun" panose="02010600030101010101" pitchFamily="2" charset="-122"/>
                        </a:rPr>
                        <a:t>]</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351</a:t>
                      </a:r>
                    </a:p>
                  </a:txBody>
                  <a:tcPr marL="9525" marR="9525" marT="9525" marB="0" anchor="b"/>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313</a:t>
                      </a:r>
                    </a:p>
                  </a:txBody>
                  <a:tcPr marL="9525" marR="9525" marT="9525" marB="0" anchor="b"/>
                </a:tc>
                <a:extLst>
                  <a:ext uri="{0D108BD9-81ED-4DB2-BD59-A6C34878D82A}">
                    <a16:rowId xmlns:a16="http://schemas.microsoft.com/office/drawing/2014/main" val="10004"/>
                  </a:ext>
                </a:extLst>
              </a:tr>
              <a:tr h="370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0" dirty="0" err="1">
                          <a:solidFill>
                            <a:schemeClr val="bg1"/>
                          </a:solidFill>
                          <a:latin typeface="SimSun" panose="02010600030101010101" pitchFamily="2" charset="-122"/>
                          <a:ea typeface="SimSun" panose="02010600030101010101" pitchFamily="2" charset="-122"/>
                        </a:rPr>
                        <a:t>L</a:t>
                      </a:r>
                      <a:r>
                        <a:rPr lang="nl-BE" b="0" baseline="-25000" dirty="0" err="1">
                          <a:solidFill>
                            <a:schemeClr val="bg1"/>
                          </a:solidFill>
                          <a:latin typeface="SimSun" panose="02010600030101010101" pitchFamily="2" charset="-122"/>
                          <a:ea typeface="SimSun" panose="02010600030101010101" pitchFamily="2" charset="-122"/>
                        </a:rPr>
                        <a:t>cr</a:t>
                      </a:r>
                      <a:r>
                        <a:rPr lang="nl-BE" b="0" baseline="0" dirty="0">
                          <a:solidFill>
                            <a:schemeClr val="bg1"/>
                          </a:solidFill>
                          <a:latin typeface="SimSun" panose="02010600030101010101" pitchFamily="2" charset="-122"/>
                          <a:ea typeface="SimSun" panose="02010600030101010101" pitchFamily="2" charset="-122"/>
                        </a:rPr>
                        <a:t> [mm]</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2100</a:t>
                      </a:r>
                    </a:p>
                  </a:txBody>
                  <a:tcPr marL="9525" marR="9525" marT="9525" marB="0" anchor="b"/>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2100</a:t>
                      </a:r>
                    </a:p>
                  </a:txBody>
                  <a:tcPr marL="9525" marR="9525" marT="9525" marB="0" anchor="b"/>
                </a:tc>
                <a:extLst>
                  <a:ext uri="{0D108BD9-81ED-4DB2-BD59-A6C34878D82A}">
                    <a16:rowId xmlns:a16="http://schemas.microsoft.com/office/drawing/2014/main" val="10005"/>
                  </a:ext>
                </a:extLst>
              </a:tr>
              <a:tr h="370540">
                <a:tc>
                  <a:txBody>
                    <a:bodyPr/>
                    <a:lstStyle/>
                    <a:p>
                      <a:endParaRPr lang="nl-BE" b="0">
                        <a:latin typeface="SimSun" panose="02010600030101010101" pitchFamily="2" charset="-122"/>
                        <a:ea typeface="SimSun" panose="02010600030101010101" pitchFamily="2" charset="-122"/>
                      </a:endParaRPr>
                    </a:p>
                  </a:txBody>
                  <a:tcPr>
                    <a:blipFill rotWithShape="0">
                      <a:blip r:embed="rId2"/>
                      <a:stretch>
                        <a:fillRect l="-239" t="-606557" r="-200955" b="-737705"/>
                      </a:stretch>
                    </a:blipFill>
                  </a:tcPr>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93,9</a:t>
                      </a:r>
                    </a:p>
                  </a:txBody>
                  <a:tcPr marL="9525" marR="9525" marT="9525" marB="0" anchor="b"/>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92,6</a:t>
                      </a:r>
                    </a:p>
                  </a:txBody>
                  <a:tcPr marL="9525" marR="9525" marT="9525" marB="0" anchor="b"/>
                </a:tc>
                <a:extLst>
                  <a:ext uri="{0D108BD9-81ED-4DB2-BD59-A6C34878D82A}">
                    <a16:rowId xmlns:a16="http://schemas.microsoft.com/office/drawing/2014/main" val="10006"/>
                  </a:ext>
                </a:extLst>
              </a:tr>
              <a:tr h="372381">
                <a:tc>
                  <a:txBody>
                    <a:bodyPr/>
                    <a:lstStyle/>
                    <a:p>
                      <a:endParaRPr lang="nl-BE" b="0">
                        <a:latin typeface="SimSun" panose="02010600030101010101" pitchFamily="2" charset="-122"/>
                        <a:ea typeface="SimSun" panose="02010600030101010101" pitchFamily="2" charset="-122"/>
                      </a:endParaRPr>
                    </a:p>
                  </a:txBody>
                  <a:tcPr>
                    <a:blipFill rotWithShape="0">
                      <a:blip r:embed="rId2"/>
                      <a:stretch>
                        <a:fillRect l="-239" t="-706557" r="-200955" b="-637705"/>
                      </a:stretch>
                    </a:blipFill>
                  </a:tcPr>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0,575</a:t>
                      </a:r>
                    </a:p>
                  </a:txBody>
                  <a:tcPr marL="9525" marR="9525" marT="9525" marB="0" anchor="b"/>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0,583</a:t>
                      </a:r>
                    </a:p>
                  </a:txBody>
                  <a:tcPr marL="9525" marR="9525" marT="9525" marB="0" anchor="b"/>
                </a:tc>
                <a:extLst>
                  <a:ext uri="{0D108BD9-81ED-4DB2-BD59-A6C34878D82A}">
                    <a16:rowId xmlns:a16="http://schemas.microsoft.com/office/drawing/2014/main" val="10007"/>
                  </a:ext>
                </a:extLst>
              </a:tr>
              <a:tr h="370540">
                <a:tc>
                  <a:txBody>
                    <a:bodyPr/>
                    <a:lstStyle/>
                    <a:p>
                      <a:endParaRPr lang="nl-BE" b="0">
                        <a:latin typeface="SimSun" panose="02010600030101010101" pitchFamily="2" charset="-122"/>
                        <a:ea typeface="SimSun" panose="02010600030101010101" pitchFamily="2" charset="-122"/>
                      </a:endParaRPr>
                    </a:p>
                  </a:txBody>
                  <a:tcPr>
                    <a:blipFill rotWithShape="0">
                      <a:blip r:embed="rId2"/>
                      <a:stretch>
                        <a:fillRect l="-239" t="-806557" r="-200955" b="-537705"/>
                      </a:stretch>
                    </a:blipFill>
                  </a:tcPr>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0,49</a:t>
                      </a:r>
                    </a:p>
                  </a:txBody>
                  <a:tcPr marL="9525" marR="9525" marT="9525" marB="0" anchor="b"/>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0,49</a:t>
                      </a:r>
                    </a:p>
                  </a:txBody>
                  <a:tcPr marL="9525" marR="9525" marT="9525" marB="0" anchor="b"/>
                </a:tc>
                <a:extLst>
                  <a:ext uri="{0D108BD9-81ED-4DB2-BD59-A6C34878D82A}">
                    <a16:rowId xmlns:a16="http://schemas.microsoft.com/office/drawing/2014/main" val="10008"/>
                  </a:ext>
                </a:extLst>
              </a:tr>
              <a:tr h="372381">
                <a:tc>
                  <a:txBody>
                    <a:bodyPr/>
                    <a:lstStyle/>
                    <a:p>
                      <a:endParaRPr lang="nl-BE" b="0" dirty="0">
                        <a:latin typeface="SimSun" panose="02010600030101010101" pitchFamily="2" charset="-122"/>
                        <a:ea typeface="SimSun" panose="02010600030101010101" pitchFamily="2" charset="-122"/>
                      </a:endParaRPr>
                    </a:p>
                  </a:txBody>
                  <a:tcPr>
                    <a:blipFill rotWithShape="0">
                      <a:blip r:embed="rId2"/>
                      <a:stretch>
                        <a:fillRect l="-239" t="-906557" r="-200955" b="-437705"/>
                      </a:stretch>
                    </a:blipFill>
                  </a:tcPr>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0,2</a:t>
                      </a:r>
                    </a:p>
                  </a:txBody>
                  <a:tcPr marL="9525" marR="9525" marT="9525" marB="0" anchor="b"/>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0,4</a:t>
                      </a:r>
                    </a:p>
                  </a:txBody>
                  <a:tcPr marL="9525" marR="9525" marT="9525" marB="0" anchor="b"/>
                </a:tc>
                <a:extLst>
                  <a:ext uri="{0D108BD9-81ED-4DB2-BD59-A6C34878D82A}">
                    <a16:rowId xmlns:a16="http://schemas.microsoft.com/office/drawing/2014/main" val="10009"/>
                  </a:ext>
                </a:extLst>
              </a:tr>
              <a:tr h="370540">
                <a:tc>
                  <a:txBody>
                    <a:bodyPr/>
                    <a:lstStyle/>
                    <a:p>
                      <a:endParaRPr lang="nl-BE" b="0">
                        <a:latin typeface="SimSun" panose="02010600030101010101" pitchFamily="2" charset="-122"/>
                        <a:ea typeface="SimSun" panose="02010600030101010101" pitchFamily="2" charset="-122"/>
                      </a:endParaRPr>
                    </a:p>
                  </a:txBody>
                  <a:tcPr>
                    <a:blipFill rotWithShape="0">
                      <a:blip r:embed="rId2"/>
                      <a:stretch>
                        <a:fillRect l="-239" t="-1006557" r="-200955" b="-337705"/>
                      </a:stretch>
                    </a:blipFill>
                  </a:tcPr>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0,76</a:t>
                      </a:r>
                    </a:p>
                  </a:txBody>
                  <a:tcPr marL="9525" marR="9525" marT="9525" marB="0" anchor="b"/>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0,71</a:t>
                      </a:r>
                    </a:p>
                  </a:txBody>
                  <a:tcPr marL="9525" marR="9525" marT="9525" marB="0" anchor="b"/>
                </a:tc>
                <a:extLst>
                  <a:ext uri="{0D108BD9-81ED-4DB2-BD59-A6C34878D82A}">
                    <a16:rowId xmlns:a16="http://schemas.microsoft.com/office/drawing/2014/main" val="10010"/>
                  </a:ext>
                </a:extLst>
              </a:tr>
              <a:tr h="370540">
                <a:tc>
                  <a:txBody>
                    <a:bodyPr/>
                    <a:lstStyle/>
                    <a:p>
                      <a:endParaRPr lang="nl-BE" b="0">
                        <a:latin typeface="SimSun" panose="02010600030101010101" pitchFamily="2" charset="-122"/>
                        <a:ea typeface="SimSun" panose="02010600030101010101" pitchFamily="2" charset="-122"/>
                      </a:endParaRPr>
                    </a:p>
                  </a:txBody>
                  <a:tcPr>
                    <a:blipFill rotWithShape="0">
                      <a:blip r:embed="rId2"/>
                      <a:stretch>
                        <a:fillRect l="-239" t="-1106557" r="-200955" b="-237705"/>
                      </a:stretch>
                    </a:blipFill>
                  </a:tcPr>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0,80</a:t>
                      </a:r>
                    </a:p>
                  </a:txBody>
                  <a:tcPr marL="9525" marR="9525" marT="9525" marB="0" anchor="b"/>
                </a:tc>
                <a:tc>
                  <a:txBody>
                    <a:bodyPr/>
                    <a:lstStyle/>
                    <a:p>
                      <a:pPr algn="r" fontAlgn="b"/>
                      <a:r>
                        <a:rPr lang="nl-BE" sz="1800" b="0" i="0" u="none" strike="noStrike">
                          <a:solidFill>
                            <a:srgbClr val="000000"/>
                          </a:solidFill>
                          <a:effectLst/>
                          <a:latin typeface="SimSun" panose="02010600030101010101" pitchFamily="2" charset="-122"/>
                          <a:ea typeface="SimSun" panose="02010600030101010101" pitchFamily="2" charset="-122"/>
                        </a:rPr>
                        <a:t>0,89</a:t>
                      </a:r>
                    </a:p>
                  </a:txBody>
                  <a:tcPr marL="9525" marR="9525" marT="9525" marB="0" anchor="b"/>
                </a:tc>
                <a:extLst>
                  <a:ext uri="{0D108BD9-81ED-4DB2-BD59-A6C34878D82A}">
                    <a16:rowId xmlns:a16="http://schemas.microsoft.com/office/drawing/2014/main" val="10011"/>
                  </a:ext>
                </a:extLst>
              </a:tr>
              <a:tr h="370540">
                <a:tc>
                  <a:txBody>
                    <a:bodyPr/>
                    <a:lstStyle/>
                    <a:p>
                      <a:endParaRPr lang="nl-BE" b="0">
                        <a:latin typeface="SimSun" panose="02010600030101010101" pitchFamily="2" charset="-122"/>
                        <a:ea typeface="SimSun" panose="02010600030101010101" pitchFamily="2" charset="-122"/>
                      </a:endParaRPr>
                    </a:p>
                  </a:txBody>
                  <a:tcPr>
                    <a:blipFill rotWithShape="0">
                      <a:blip r:embed="rId2"/>
                      <a:stretch>
                        <a:fillRect l="-239" t="-1206557" r="-200955" b="-137705"/>
                      </a:stretch>
                    </a:blipFill>
                  </a:tcPr>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1</a:t>
                      </a:r>
                    </a:p>
                  </a:txBody>
                  <a:tcPr marL="9525" marR="9525" marT="9525" marB="0" anchor="b"/>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1,1</a:t>
                      </a:r>
                    </a:p>
                  </a:txBody>
                  <a:tcPr marL="9525" marR="9525" marT="9525" marB="0" anchor="b"/>
                </a:tc>
                <a:extLst>
                  <a:ext uri="{0D108BD9-81ED-4DB2-BD59-A6C34878D82A}">
                    <a16:rowId xmlns:a16="http://schemas.microsoft.com/office/drawing/2014/main" val="10012"/>
                  </a:ext>
                </a:extLst>
              </a:tr>
              <a:tr h="370540">
                <a:tc>
                  <a:txBody>
                    <a:bodyPr/>
                    <a:lstStyle/>
                    <a:p>
                      <a:r>
                        <a:rPr lang="nl-BE" b="0" baseline="0" dirty="0" err="1">
                          <a:solidFill>
                            <a:schemeClr val="bg1"/>
                          </a:solidFill>
                          <a:latin typeface="SimSun" panose="02010600030101010101" pitchFamily="2" charset="-122"/>
                          <a:ea typeface="SimSun" panose="02010600030101010101" pitchFamily="2" charset="-122"/>
                        </a:rPr>
                        <a:t>N</a:t>
                      </a:r>
                      <a:r>
                        <a:rPr lang="nl-BE" b="0" baseline="-25000" dirty="0" err="1">
                          <a:solidFill>
                            <a:schemeClr val="bg1"/>
                          </a:solidFill>
                          <a:latin typeface="SimSun" panose="02010600030101010101" pitchFamily="2" charset="-122"/>
                          <a:ea typeface="SimSun" panose="02010600030101010101" pitchFamily="2" charset="-122"/>
                        </a:rPr>
                        <a:t>b,Rd</a:t>
                      </a:r>
                      <a:r>
                        <a:rPr lang="nl-BE" b="0" baseline="0" dirty="0">
                          <a:solidFill>
                            <a:schemeClr val="bg1"/>
                          </a:solidFill>
                          <a:latin typeface="SimSun" panose="02010600030101010101" pitchFamily="2" charset="-122"/>
                          <a:ea typeface="SimSun" panose="02010600030101010101" pitchFamily="2" charset="-122"/>
                        </a:rPr>
                        <a:t> [</a:t>
                      </a:r>
                      <a:r>
                        <a:rPr lang="nl-BE" b="0" baseline="0" dirty="0" err="1">
                          <a:solidFill>
                            <a:schemeClr val="bg1"/>
                          </a:solidFill>
                          <a:latin typeface="SimSun" panose="02010600030101010101" pitchFamily="2" charset="-122"/>
                          <a:ea typeface="SimSun" panose="02010600030101010101" pitchFamily="2" charset="-122"/>
                        </a:rPr>
                        <a:t>kN</a:t>
                      </a:r>
                      <a:r>
                        <a:rPr lang="nl-BE" b="0" baseline="0" dirty="0">
                          <a:solidFill>
                            <a:schemeClr val="bg1"/>
                          </a:solidFill>
                          <a:latin typeface="SimSun" panose="02010600030101010101" pitchFamily="2" charset="-122"/>
                          <a:ea typeface="SimSun" panose="02010600030101010101" pitchFamily="2" charset="-122"/>
                        </a:rPr>
                        <a:t>]</a:t>
                      </a:r>
                      <a:endParaRPr lang="nl-BE" b="0"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281</a:t>
                      </a:r>
                    </a:p>
                  </a:txBody>
                  <a:tcPr marL="9525" marR="9525" marT="9525" marB="0" anchor="b"/>
                </a:tc>
                <a:tc>
                  <a:txBody>
                    <a:bodyPr/>
                    <a:lstStyle/>
                    <a:p>
                      <a:pPr algn="r" fontAlgn="b"/>
                      <a:r>
                        <a:rPr lang="nl-BE" sz="1800" b="0" i="0" u="none" strike="noStrike" dirty="0">
                          <a:solidFill>
                            <a:srgbClr val="000000"/>
                          </a:solidFill>
                          <a:effectLst/>
                          <a:latin typeface="SimSun" panose="02010600030101010101" pitchFamily="2" charset="-122"/>
                          <a:ea typeface="SimSun" panose="02010600030101010101" pitchFamily="2" charset="-122"/>
                        </a:rPr>
                        <a:t>277</a:t>
                      </a: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55056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sz="3200" dirty="0"/>
              <a:t>混凝土裂缝加速腐蚀</a:t>
            </a:r>
            <a:endParaRPr lang="nl-BE" sz="3200" dirty="0"/>
          </a:p>
        </p:txBody>
      </p:sp>
      <p:sp>
        <p:nvSpPr>
          <p:cNvPr id="5" name="Content Placeholder 4"/>
          <p:cNvSpPr>
            <a:spLocks noGrp="1"/>
          </p:cNvSpPr>
          <p:nvPr>
            <p:ph sz="half" idx="1"/>
          </p:nvPr>
        </p:nvSpPr>
        <p:spPr>
          <a:xfrm>
            <a:off x="251520" y="1600200"/>
            <a:ext cx="2880320" cy="4525963"/>
          </a:xfrm>
        </p:spPr>
        <p:txBody>
          <a:bodyPr>
            <a:normAutofit fontScale="92500" lnSpcReduction="20000"/>
          </a:bodyPr>
          <a:lstStyle/>
          <a:p>
            <a:pPr marL="0" indent="0" algn="just">
              <a:buNone/>
            </a:pPr>
            <a:r>
              <a:rPr lang="zh-CN" altLang="en-US" dirty="0"/>
              <a:t>混凝土经常会出现开裂，腐蚀离子会通过这些裂纹，快速接触钢。</a:t>
            </a:r>
            <a:endParaRPr lang="en-US" altLang="zh-CN" dirty="0"/>
          </a:p>
          <a:p>
            <a:pPr marL="0" indent="0" algn="just">
              <a:buNone/>
            </a:pPr>
            <a:endParaRPr lang="nl-BE" dirty="0"/>
          </a:p>
          <a:p>
            <a:pPr marL="0" indent="0" algn="just">
              <a:buNone/>
            </a:pPr>
            <a:r>
              <a:rPr lang="zh-CN" altLang="en-US" dirty="0"/>
              <a:t>开裂形成的原因（参考</a:t>
            </a:r>
            <a:r>
              <a:rPr lang="en-US" altLang="zh-CN" dirty="0"/>
              <a:t>4</a:t>
            </a:r>
            <a:r>
              <a:rPr lang="zh-CN" altLang="en-US" dirty="0"/>
              <a:t>）。</a:t>
            </a:r>
            <a:endParaRPr lang="en-US" altLang="zh-CN" dirty="0"/>
          </a:p>
          <a:p>
            <a:pPr marL="0" indent="0" algn="just">
              <a:buNone/>
            </a:pPr>
            <a:endParaRPr lang="nl-BE" dirty="0"/>
          </a:p>
          <a:p>
            <a:pPr marL="0" indent="0" algn="just">
              <a:buNone/>
            </a:pPr>
            <a:r>
              <a:rPr lang="zh-CN" altLang="en-US" dirty="0"/>
              <a:t>请注意，开裂不是立刻出现的，它也会出现在无法维修的封闭区域。</a:t>
            </a:r>
            <a:endParaRPr lang="en-US" altLang="zh-CN" dirty="0"/>
          </a:p>
          <a:p>
            <a:pPr marL="0" indent="0" algn="just">
              <a:buNone/>
            </a:pPr>
            <a:endParaRPr lang="nl-BE"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759780552"/>
              </p:ext>
            </p:extLst>
          </p:nvPr>
        </p:nvGraphicFramePr>
        <p:xfrm>
          <a:off x="3203575" y="1600200"/>
          <a:ext cx="5483224" cy="3982720"/>
        </p:xfrm>
        <a:graphic>
          <a:graphicData uri="http://schemas.openxmlformats.org/drawingml/2006/table">
            <a:tbl>
              <a:tblPr firstRow="1" bandRow="1">
                <a:tableStyleId>{5C22544A-7EE6-4342-B048-85BDC9FD1C3A}</a:tableStyleId>
              </a:tblPr>
              <a:tblGrid>
                <a:gridCol w="1370806">
                  <a:extLst>
                    <a:ext uri="{9D8B030D-6E8A-4147-A177-3AD203B41FA5}">
                      <a16:colId xmlns:a16="http://schemas.microsoft.com/office/drawing/2014/main" val="20000"/>
                    </a:ext>
                  </a:extLst>
                </a:gridCol>
                <a:gridCol w="1221755">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234479">
                  <a:extLst>
                    <a:ext uri="{9D8B030D-6E8A-4147-A177-3AD203B41FA5}">
                      <a16:colId xmlns:a16="http://schemas.microsoft.com/office/drawing/2014/main" val="20003"/>
                    </a:ext>
                  </a:extLst>
                </a:gridCol>
              </a:tblGrid>
              <a:tr h="370840">
                <a:tc>
                  <a:txBody>
                    <a:bodyPr/>
                    <a:lstStyle/>
                    <a:p>
                      <a:r>
                        <a:rPr lang="zh-CN" altLang="en-US" sz="1050" b="0" dirty="0">
                          <a:latin typeface="SimSun" panose="02010600030101010101" pitchFamily="2" charset="-122"/>
                          <a:ea typeface="SimSun" panose="02010600030101010101" pitchFamily="2" charset="-122"/>
                        </a:rPr>
                        <a:t>开裂种类</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baseline="0" dirty="0">
                          <a:latin typeface="SimSun" panose="02010600030101010101" pitchFamily="2" charset="-122"/>
                          <a:ea typeface="SimSun" panose="02010600030101010101" pitchFamily="2" charset="-122"/>
                        </a:rPr>
                        <a:t>开裂的形状</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主要原因</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出现的事件</a:t>
                      </a:r>
                      <a:endParaRPr lang="nl-BE" sz="1050"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370840">
                <a:tc>
                  <a:txBody>
                    <a:bodyPr/>
                    <a:lstStyle/>
                    <a:p>
                      <a:r>
                        <a:rPr lang="zh-CN" altLang="en-US" sz="1050" b="0" dirty="0">
                          <a:latin typeface="SimSun" panose="02010600030101010101" pitchFamily="2" charset="-122"/>
                          <a:ea typeface="SimSun" panose="02010600030101010101" pitchFamily="2" charset="-122"/>
                        </a:rPr>
                        <a:t>塑性沉降</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在上边，和钢筋平齐</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钢筋周围沉降；混合物中水分过多</a:t>
                      </a:r>
                      <a:endParaRPr lang="nl-BE" sz="1050" b="0" dirty="0">
                        <a:latin typeface="SimSun" panose="02010600030101010101" pitchFamily="2" charset="-122"/>
                        <a:ea typeface="SimSun" panose="02010600030101010101" pitchFamily="2" charset="-122"/>
                      </a:endParaRPr>
                    </a:p>
                  </a:txBody>
                  <a:tcPr/>
                </a:tc>
                <a:tc>
                  <a:txBody>
                    <a:bodyPr/>
                    <a:lstStyle/>
                    <a:p>
                      <a:r>
                        <a:rPr lang="nl-BE" sz="1050" b="0" dirty="0">
                          <a:latin typeface="SimSun" panose="02010600030101010101" pitchFamily="2" charset="-122"/>
                          <a:ea typeface="SimSun" panose="02010600030101010101" pitchFamily="2" charset="-122"/>
                        </a:rPr>
                        <a:t>10 </a:t>
                      </a:r>
                      <a:r>
                        <a:rPr lang="zh-CN" altLang="en-US" sz="1050" b="0" dirty="0">
                          <a:latin typeface="SimSun" panose="02010600030101010101" pitchFamily="2" charset="-122"/>
                          <a:ea typeface="SimSun" panose="02010600030101010101" pitchFamily="2" charset="-122"/>
                        </a:rPr>
                        <a:t>分钟到三个小时</a:t>
                      </a:r>
                      <a:endParaRPr lang="nl-BE" sz="1050"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370840">
                <a:tc>
                  <a:txBody>
                    <a:bodyPr/>
                    <a:lstStyle/>
                    <a:p>
                      <a:r>
                        <a:rPr lang="zh-CN" altLang="en-US" sz="1050" b="0" dirty="0">
                          <a:latin typeface="SimSun" panose="02010600030101010101" pitchFamily="2" charset="-122"/>
                          <a:ea typeface="SimSun" panose="02010600030101010101" pitchFamily="2" charset="-122"/>
                        </a:rPr>
                        <a:t>塑性收缩</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baseline="0" dirty="0">
                          <a:latin typeface="SimSun" panose="02010600030101010101" pitchFamily="2" charset="-122"/>
                          <a:ea typeface="SimSun" panose="02010600030101010101" pitchFamily="2" charset="-122"/>
                        </a:rPr>
                        <a:t>对角线或随机</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过早蒸发</a:t>
                      </a:r>
                      <a:endParaRPr lang="nl-BE" sz="1050" b="0" dirty="0">
                        <a:latin typeface="SimSun" panose="02010600030101010101" pitchFamily="2" charset="-122"/>
                        <a:ea typeface="SimSun" panose="02010600030101010101" pitchFamily="2" charset="-122"/>
                      </a:endParaRPr>
                    </a:p>
                  </a:txBody>
                  <a:tcPr/>
                </a:tc>
                <a:tc>
                  <a:txBody>
                    <a:bodyPr/>
                    <a:lstStyle/>
                    <a:p>
                      <a:r>
                        <a:rPr lang="nl-BE" sz="1050" b="0" dirty="0">
                          <a:latin typeface="SimSun" panose="02010600030101010101" pitchFamily="2" charset="-122"/>
                          <a:ea typeface="SimSun" panose="02010600030101010101" pitchFamily="2" charset="-122"/>
                        </a:rPr>
                        <a:t>30 </a:t>
                      </a:r>
                      <a:r>
                        <a:rPr lang="zh-CN" altLang="en-US" sz="1050" b="0" dirty="0">
                          <a:latin typeface="SimSun" panose="02010600030101010101" pitchFamily="2" charset="-122"/>
                          <a:ea typeface="SimSun" panose="02010600030101010101" pitchFamily="2" charset="-122"/>
                        </a:rPr>
                        <a:t>分钟到</a:t>
                      </a:r>
                      <a:r>
                        <a:rPr lang="en-US" altLang="zh-CN" sz="1050" b="0" dirty="0">
                          <a:latin typeface="SimSun" panose="02010600030101010101" pitchFamily="2" charset="-122"/>
                          <a:ea typeface="SimSun" panose="02010600030101010101" pitchFamily="2" charset="-122"/>
                        </a:rPr>
                        <a:t>6</a:t>
                      </a:r>
                      <a:r>
                        <a:rPr lang="zh-CN" altLang="en-US" sz="1050" b="0" dirty="0">
                          <a:latin typeface="SimSun" panose="02010600030101010101" pitchFamily="2" charset="-122"/>
                          <a:ea typeface="SimSun" panose="02010600030101010101" pitchFamily="2" charset="-122"/>
                        </a:rPr>
                        <a:t>个小时</a:t>
                      </a:r>
                      <a:endParaRPr lang="nl-BE" sz="1050"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2"/>
                  </a:ext>
                </a:extLst>
              </a:tr>
              <a:tr h="370840">
                <a:tc>
                  <a:txBody>
                    <a:bodyPr/>
                    <a:lstStyle/>
                    <a:p>
                      <a:r>
                        <a:rPr lang="zh-CN" altLang="en-US" sz="1050" b="0" dirty="0">
                          <a:latin typeface="SimSun" panose="02010600030101010101" pitchFamily="2" charset="-122"/>
                          <a:ea typeface="SimSun" panose="02010600030101010101" pitchFamily="2" charset="-122"/>
                        </a:rPr>
                        <a:t>热膨胀与收缩</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baseline="0" dirty="0">
                          <a:latin typeface="SimSun" panose="02010600030101010101" pitchFamily="2" charset="-122"/>
                          <a:ea typeface="SimSun" panose="02010600030101010101" pitchFamily="2" charset="-122"/>
                        </a:rPr>
                        <a:t>横向（例如：横穿人行道）</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产生过多热量，或者产生温度梯度</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一、两天或三周</a:t>
                      </a:r>
                      <a:endParaRPr lang="nl-BE" sz="1050"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3"/>
                  </a:ext>
                </a:extLst>
              </a:tr>
              <a:tr h="370840">
                <a:tc>
                  <a:txBody>
                    <a:bodyPr/>
                    <a:lstStyle/>
                    <a:p>
                      <a:r>
                        <a:rPr lang="zh-CN" altLang="en-US" sz="1050" b="0" dirty="0">
                          <a:latin typeface="SimSun" panose="02010600030101010101" pitchFamily="2" charset="-122"/>
                          <a:ea typeface="SimSun" panose="02010600030101010101" pitchFamily="2" charset="-122"/>
                        </a:rPr>
                        <a:t>干燥收缩</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横向或花纹</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混合物中水分过多；接头位置不好，接头间距过大。</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baseline="0" dirty="0">
                          <a:latin typeface="SimSun" panose="02010600030101010101" pitchFamily="2" charset="-122"/>
                          <a:ea typeface="SimSun" panose="02010600030101010101" pitchFamily="2" charset="-122"/>
                        </a:rPr>
                        <a:t>几周到几个月</a:t>
                      </a:r>
                      <a:endParaRPr lang="nl-BE" sz="1050"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4"/>
                  </a:ext>
                </a:extLst>
              </a:tr>
              <a:tr h="370840">
                <a:tc>
                  <a:txBody>
                    <a:bodyPr/>
                    <a:lstStyle/>
                    <a:p>
                      <a:r>
                        <a:rPr lang="zh-CN" altLang="en-US" sz="1050" b="0" dirty="0">
                          <a:latin typeface="SimSun" panose="02010600030101010101" pitchFamily="2" charset="-122"/>
                          <a:ea typeface="SimSun" panose="02010600030101010101" pitchFamily="2" charset="-122"/>
                        </a:rPr>
                        <a:t>冻结和解冻</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与混凝土表面水平</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baseline="0" dirty="0">
                          <a:latin typeface="SimSun" panose="02010600030101010101" pitchFamily="2" charset="-122"/>
                          <a:ea typeface="SimSun" panose="02010600030101010101" pitchFamily="2" charset="-122"/>
                        </a:rPr>
                        <a:t>加气处理不充分；非耐久粗骨料</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一个或更多的冬天</a:t>
                      </a:r>
                      <a:endParaRPr lang="nl-BE" sz="1050"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5"/>
                  </a:ext>
                </a:extLst>
              </a:tr>
              <a:tr h="370840">
                <a:tc>
                  <a:txBody>
                    <a:bodyPr/>
                    <a:lstStyle/>
                    <a:p>
                      <a:r>
                        <a:rPr lang="zh-CN" altLang="en-US" sz="1050" b="0" dirty="0">
                          <a:latin typeface="SimSun" panose="02010600030101010101" pitchFamily="2" charset="-122"/>
                          <a:ea typeface="SimSun" panose="02010600030101010101" pitchFamily="2" charset="-122"/>
                        </a:rPr>
                        <a:t>钢筋腐蚀</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在钢筋上方</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baseline="0" dirty="0">
                          <a:latin typeface="SimSun" panose="02010600030101010101" pitchFamily="2" charset="-122"/>
                          <a:ea typeface="SimSun" panose="02010600030101010101" pitchFamily="2" charset="-122"/>
                        </a:rPr>
                        <a:t>混凝土保护层不足；</a:t>
                      </a:r>
                      <a:r>
                        <a:rPr lang="nl-BE" sz="1050" b="0" baseline="0" dirty="0">
                          <a:latin typeface="SimSun" panose="02010600030101010101" pitchFamily="2" charset="-122"/>
                          <a:ea typeface="SimSun" panose="02010600030101010101" pitchFamily="2" charset="-122"/>
                        </a:rPr>
                        <a:t> </a:t>
                      </a:r>
                      <a:r>
                        <a:rPr lang="zh-CN" altLang="en-US" sz="1050" b="0" baseline="0" dirty="0">
                          <a:latin typeface="SimSun" panose="02010600030101010101" pitchFamily="2" charset="-122"/>
                          <a:ea typeface="SimSun" panose="02010600030101010101" pitchFamily="2" charset="-122"/>
                        </a:rPr>
                        <a:t>水分和氯离子锈蚀</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两年多</a:t>
                      </a:r>
                      <a:endParaRPr lang="nl-BE" sz="1050"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6"/>
                  </a:ext>
                </a:extLst>
              </a:tr>
              <a:tr h="370840">
                <a:tc>
                  <a:txBody>
                    <a:bodyPr/>
                    <a:lstStyle/>
                    <a:p>
                      <a:r>
                        <a:rPr lang="zh-CN" altLang="en-US" sz="1050" b="0" dirty="0">
                          <a:latin typeface="SimSun" panose="02010600030101010101" pitchFamily="2" charset="-122"/>
                          <a:ea typeface="SimSun" panose="02010600030101010101" pitchFamily="2" charset="-122"/>
                        </a:rPr>
                        <a:t>碱骨料反应</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花纹开裂；与接头处或边界平行</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活性骨料加水分</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典型情况下是五年多，但是有了高活性骨料，会更快</a:t>
                      </a:r>
                      <a:endParaRPr lang="nl-BE" sz="1050"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7"/>
                  </a:ext>
                </a:extLst>
              </a:tr>
              <a:tr h="370840">
                <a:tc>
                  <a:txBody>
                    <a:bodyPr/>
                    <a:lstStyle/>
                    <a:p>
                      <a:r>
                        <a:rPr lang="zh-CN" altLang="en-US" sz="1050" b="0" dirty="0">
                          <a:latin typeface="SimSun" panose="02010600030101010101" pitchFamily="2" charset="-122"/>
                          <a:ea typeface="SimSun" panose="02010600030101010101" pitchFamily="2" charset="-122"/>
                        </a:rPr>
                        <a:t>硫酸盐反应</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花纹开裂</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内部和外部的硫酸盐形成钙矾石</a:t>
                      </a:r>
                      <a:endParaRPr lang="nl-BE" sz="1050" b="0" dirty="0">
                        <a:latin typeface="SimSun" panose="02010600030101010101" pitchFamily="2" charset="-122"/>
                        <a:ea typeface="SimSun" panose="02010600030101010101" pitchFamily="2" charset="-122"/>
                      </a:endParaRPr>
                    </a:p>
                  </a:txBody>
                  <a:tcPr/>
                </a:tc>
                <a:tc>
                  <a:txBody>
                    <a:bodyPr/>
                    <a:lstStyle/>
                    <a:p>
                      <a:r>
                        <a:rPr lang="zh-CN" altLang="en-US" sz="1050" b="0" dirty="0">
                          <a:latin typeface="SimSun" panose="02010600030101010101" pitchFamily="2" charset="-122"/>
                          <a:ea typeface="SimSun" panose="02010600030101010101" pitchFamily="2" charset="-122"/>
                        </a:rPr>
                        <a:t>一到五年</a:t>
                      </a:r>
                      <a:endParaRPr lang="nl-BE" sz="1050"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68951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欧洲规范</a:t>
            </a:r>
            <a:r>
              <a:rPr lang="en-GB" altLang="en-US" sz="3200" dirty="0"/>
              <a:t>3 </a:t>
            </a:r>
            <a:r>
              <a:rPr lang="zh-CN" altLang="en-US" sz="3200" dirty="0"/>
              <a:t>屈曲示例</a:t>
            </a:r>
            <a:endParaRPr lang="nl-BE" sz="3200" dirty="0"/>
          </a:p>
        </p:txBody>
      </p:sp>
      <p:sp>
        <p:nvSpPr>
          <p:cNvPr id="9" name="Tijdelijke aanduiding voor tekst 8"/>
          <p:cNvSpPr>
            <a:spLocks noGrp="1"/>
          </p:cNvSpPr>
          <p:nvPr>
            <p:ph idx="1"/>
          </p:nvPr>
        </p:nvSpPr>
        <p:spPr/>
        <p:txBody>
          <a:bodyPr>
            <a:normAutofit/>
          </a:bodyPr>
          <a:lstStyle/>
          <a:p>
            <a:r>
              <a:rPr lang="zh-CN" altLang="en-US" dirty="0"/>
              <a:t>比较</a:t>
            </a:r>
            <a:endParaRPr lang="en-US" dirty="0"/>
          </a:p>
          <a:p>
            <a:endParaRPr lang="en-US" dirty="0"/>
          </a:p>
          <a:p>
            <a:endParaRPr lang="en-US" dirty="0"/>
          </a:p>
          <a:p>
            <a:endParaRPr lang="en-US" dirty="0"/>
          </a:p>
          <a:p>
            <a:endParaRPr lang="en-US" dirty="0"/>
          </a:p>
          <a:p>
            <a:pPr lvl="1"/>
            <a:endParaRPr lang="en-US" dirty="0"/>
          </a:p>
          <a:p>
            <a:pPr lvl="1"/>
            <a:r>
              <a:rPr lang="zh-CN" altLang="en-US" dirty="0"/>
              <a:t>本例中，</a:t>
            </a:r>
            <a:r>
              <a:rPr lang="en-US" dirty="0" err="1"/>
              <a:t>cs</a:t>
            </a:r>
            <a:r>
              <a:rPr lang="en-US" dirty="0"/>
              <a:t> </a:t>
            </a:r>
            <a:r>
              <a:rPr lang="zh-CN" altLang="en-US" dirty="0"/>
              <a:t>和</a:t>
            </a:r>
            <a:r>
              <a:rPr lang="en-US" dirty="0" err="1"/>
              <a:t>ss</a:t>
            </a:r>
            <a:r>
              <a:rPr lang="zh-CN" altLang="en-US" dirty="0"/>
              <a:t>有着相似的屈抗</a:t>
            </a:r>
            <a:r>
              <a:rPr lang="en-US" dirty="0"/>
              <a:t> </a:t>
            </a:r>
            <a:br>
              <a:rPr lang="en-US" dirty="0"/>
            </a:br>
            <a:r>
              <a:rPr lang="en-GB" b="1" dirty="0">
                <a:solidFill>
                  <a:schemeClr val="bg1">
                    <a:lumMod val="50000"/>
                  </a:schemeClr>
                </a:solidFill>
              </a:rPr>
              <a:t>⇒ </a:t>
            </a:r>
            <a:r>
              <a:rPr lang="zh-CN" altLang="en-US" b="1" dirty="0">
                <a:solidFill>
                  <a:schemeClr val="bg1">
                    <a:lumMod val="50000"/>
                  </a:schemeClr>
                </a:solidFill>
              </a:rPr>
              <a:t>应变硬化效果不明显</a:t>
            </a:r>
            <a:br>
              <a:rPr lang="en-GB" dirty="0">
                <a:solidFill>
                  <a:schemeClr val="bg1">
                    <a:lumMod val="50000"/>
                  </a:schemeClr>
                </a:solidFill>
              </a:rPr>
            </a:br>
            <a:r>
              <a:rPr lang="en-US" sz="2811" dirty="0">
                <a:solidFill>
                  <a:schemeClr val="bg1">
                    <a:lumMod val="50000"/>
                  </a:schemeClr>
                </a:solidFill>
              </a:rPr>
              <a:t>EC3 1-4 </a:t>
            </a:r>
            <a:r>
              <a:rPr lang="zh-CN" altLang="en-US" sz="2811" dirty="0">
                <a:solidFill>
                  <a:schemeClr val="bg1">
                    <a:lumMod val="50000"/>
                  </a:schemeClr>
                </a:solidFill>
              </a:rPr>
              <a:t>没有正式解释应变硬化</a:t>
            </a:r>
            <a:endParaRPr lang="en-US" sz="2811" dirty="0">
              <a:solidFill>
                <a:schemeClr val="bg1">
                  <a:lumMod val="50000"/>
                </a:schemeClr>
              </a:solidFill>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3" name="Tabel 2"/>
          <p:cNvGraphicFramePr>
            <a:graphicFrameLocks noGrp="1"/>
          </p:cNvGraphicFramePr>
          <p:nvPr/>
        </p:nvGraphicFramePr>
        <p:xfrm>
          <a:off x="611560" y="2276872"/>
          <a:ext cx="7632849" cy="2225040"/>
        </p:xfrm>
        <a:graphic>
          <a:graphicData uri="http://schemas.openxmlformats.org/drawingml/2006/table">
            <a:tbl>
              <a:tblPr firstRow="1" bandRow="1">
                <a:tableStyleId>{5C22544A-7EE6-4342-B048-85BDC9FD1C3A}</a:tableStyleId>
              </a:tblPr>
              <a:tblGrid>
                <a:gridCol w="2544283">
                  <a:extLst>
                    <a:ext uri="{9D8B030D-6E8A-4147-A177-3AD203B41FA5}">
                      <a16:colId xmlns:a16="http://schemas.microsoft.com/office/drawing/2014/main" val="20000"/>
                    </a:ext>
                  </a:extLst>
                </a:gridCol>
                <a:gridCol w="2544283">
                  <a:extLst>
                    <a:ext uri="{9D8B030D-6E8A-4147-A177-3AD203B41FA5}">
                      <a16:colId xmlns:a16="http://schemas.microsoft.com/office/drawing/2014/main" val="20001"/>
                    </a:ext>
                  </a:extLst>
                </a:gridCol>
                <a:gridCol w="2544283">
                  <a:extLst>
                    <a:ext uri="{9D8B030D-6E8A-4147-A177-3AD203B41FA5}">
                      <a16:colId xmlns:a16="http://schemas.microsoft.com/office/drawing/2014/main" val="20002"/>
                    </a:ext>
                  </a:extLst>
                </a:gridCol>
              </a:tblGrid>
              <a:tr h="370840">
                <a:tc>
                  <a:txBody>
                    <a:bodyPr/>
                    <a:lstStyle/>
                    <a:p>
                      <a:endParaRPr lang="nl-BE" b="0"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bg1"/>
                    </a:solidFill>
                  </a:tcPr>
                </a:tc>
                <a:tc>
                  <a:txBody>
                    <a:bodyPr/>
                    <a:lstStyle/>
                    <a:p>
                      <a:r>
                        <a:rPr lang="nl-BE" b="0" dirty="0">
                          <a:latin typeface="SimSun" panose="02010600030101010101" pitchFamily="2" charset="-122"/>
                          <a:ea typeface="SimSun" panose="02010600030101010101" pitchFamily="2" charset="-122"/>
                        </a:rPr>
                        <a:t>EC 3-1-1: S235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nl-BE" b="0" dirty="0">
                          <a:latin typeface="SimSun" panose="02010600030101010101" pitchFamily="2" charset="-122"/>
                          <a:ea typeface="SimSun" panose="02010600030101010101" pitchFamily="2" charset="-122"/>
                        </a:rPr>
                        <a:t>EC 3-1-4: </a:t>
                      </a:r>
                      <a:r>
                        <a:rPr lang="zh-CN" altLang="en-US" b="0" dirty="0">
                          <a:latin typeface="SimSun" panose="02010600030101010101" pitchFamily="2" charset="-122"/>
                          <a:ea typeface="SimSun" panose="02010600030101010101" pitchFamily="2" charset="-122"/>
                        </a:rPr>
                        <a:t>奥氏体</a:t>
                      </a:r>
                      <a:endParaRPr lang="nl-BE" b="0" dirty="0">
                        <a:latin typeface="SimSun" panose="02010600030101010101" pitchFamily="2" charset="-122"/>
                        <a:ea typeface="SimSun" panose="02010600030101010101" pitchFamily="2" charset="-122"/>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0" dirty="0" err="1">
                          <a:solidFill>
                            <a:schemeClr val="bg1"/>
                          </a:solidFill>
                          <a:latin typeface="SimSun" panose="02010600030101010101" pitchFamily="2" charset="-122"/>
                          <a:ea typeface="SimSun" panose="02010600030101010101" pitchFamily="2" charset="-122"/>
                        </a:rPr>
                        <a:t>f</a:t>
                      </a:r>
                      <a:r>
                        <a:rPr lang="nl-BE" b="0" baseline="-25000" dirty="0" err="1">
                          <a:solidFill>
                            <a:schemeClr val="bg1"/>
                          </a:solidFill>
                          <a:latin typeface="SimSun" panose="02010600030101010101" pitchFamily="2" charset="-122"/>
                          <a:ea typeface="SimSun" panose="02010600030101010101" pitchFamily="2" charset="-122"/>
                        </a:rPr>
                        <a:t>y</a:t>
                      </a:r>
                      <a:r>
                        <a:rPr lang="nl-BE" b="0" baseline="0" dirty="0">
                          <a:solidFill>
                            <a:schemeClr val="bg1"/>
                          </a:solidFill>
                          <a:latin typeface="SimSun" panose="02010600030101010101" pitchFamily="2" charset="-122"/>
                          <a:ea typeface="SimSun" panose="02010600030101010101" pitchFamily="2" charset="-122"/>
                        </a:rPr>
                        <a:t> [N/mm²]</a:t>
                      </a:r>
                      <a:endParaRPr lang="nl-BE" b="0"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b="0" dirty="0">
                          <a:latin typeface="SimSun" panose="02010600030101010101" pitchFamily="2" charset="-122"/>
                          <a:ea typeface="SimSun" panose="02010600030101010101" pitchFamily="2" charset="-122"/>
                        </a:rPr>
                        <a:t>235</a:t>
                      </a:r>
                    </a:p>
                  </a:txBody>
                  <a:tcPr>
                    <a:lnL w="12700" cap="flat" cmpd="sng" algn="ctr">
                      <a:noFill/>
                      <a:prstDash val="solid"/>
                      <a:round/>
                      <a:headEnd type="none" w="med" len="med"/>
                      <a:tailEnd type="none" w="med" len="med"/>
                    </a:lnL>
                  </a:tcPr>
                </a:tc>
                <a:tc>
                  <a:txBody>
                    <a:bodyPr/>
                    <a:lstStyle/>
                    <a:p>
                      <a:pPr algn="r"/>
                      <a:r>
                        <a:rPr lang="nl-BE" b="0" dirty="0">
                          <a:latin typeface="SimSun" panose="02010600030101010101" pitchFamily="2" charset="-122"/>
                          <a:ea typeface="SimSun" panose="02010600030101010101" pitchFamily="2" charset="-122"/>
                        </a:rPr>
                        <a:t>230</a:t>
                      </a:r>
                    </a:p>
                  </a:txBody>
                  <a:tcPr/>
                </a:tc>
                <a:extLst>
                  <a:ext uri="{0D108BD9-81ED-4DB2-BD59-A6C34878D82A}">
                    <a16:rowId xmlns:a16="http://schemas.microsoft.com/office/drawing/2014/main" val="10001"/>
                  </a:ext>
                </a:extLst>
              </a:tr>
              <a:tr h="370840">
                <a:tc>
                  <a:txBody>
                    <a:bodyPr/>
                    <a:lstStyle/>
                    <a:p>
                      <a:endParaRPr lang="nl-BE" b="0"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blipFill rotWithShape="0">
                      <a:blip r:embed="rId2"/>
                      <a:stretch>
                        <a:fillRect l="-239" t="-208197" r="-200718" b="-324590"/>
                      </a:stretch>
                    </a:blipFill>
                  </a:tcPr>
                </a:tc>
                <a:tc>
                  <a:txBody>
                    <a:bodyPr/>
                    <a:lstStyle/>
                    <a:p>
                      <a:pPr algn="r"/>
                      <a:r>
                        <a:rPr lang="nl-BE" b="0" dirty="0">
                          <a:latin typeface="SimSun" panose="02010600030101010101" pitchFamily="2" charset="-122"/>
                          <a:ea typeface="SimSun" panose="02010600030101010101" pitchFamily="2" charset="-122"/>
                        </a:rPr>
                        <a:t>1,0</a:t>
                      </a:r>
                    </a:p>
                  </a:txBody>
                  <a:tcPr>
                    <a:lnL w="12700" cap="flat" cmpd="sng" algn="ctr">
                      <a:noFill/>
                      <a:prstDash val="solid"/>
                      <a:round/>
                      <a:headEnd type="none" w="med" len="med"/>
                      <a:tailEnd type="none" w="med" len="med"/>
                    </a:lnL>
                  </a:tcPr>
                </a:tc>
                <a:tc>
                  <a:txBody>
                    <a:bodyPr/>
                    <a:lstStyle/>
                    <a:p>
                      <a:pPr algn="r"/>
                      <a:r>
                        <a:rPr lang="nl-BE" b="0" dirty="0">
                          <a:latin typeface="SimSun" panose="02010600030101010101" pitchFamily="2" charset="-122"/>
                          <a:ea typeface="SimSun" panose="02010600030101010101" pitchFamily="2" charset="-122"/>
                        </a:rPr>
                        <a:t>1,1</a:t>
                      </a:r>
                    </a:p>
                  </a:txBody>
                  <a:tcPr/>
                </a:tc>
                <a:extLst>
                  <a:ext uri="{0D108BD9-81ED-4DB2-BD59-A6C34878D82A}">
                    <a16:rowId xmlns:a16="http://schemas.microsoft.com/office/drawing/2014/main" val="10002"/>
                  </a:ext>
                </a:extLst>
              </a:tr>
              <a:tr h="370840">
                <a:tc>
                  <a:txBody>
                    <a:bodyPr/>
                    <a:lstStyle/>
                    <a:p>
                      <a:endParaRPr lang="nl-BE" b="0"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blipFill rotWithShape="0">
                      <a:blip r:embed="rId2"/>
                      <a:stretch>
                        <a:fillRect l="-239" t="-308197" r="-200718" b="-224590"/>
                      </a:stretch>
                    </a:blipFill>
                  </a:tcPr>
                </a:tc>
                <a:tc>
                  <a:txBody>
                    <a:bodyPr/>
                    <a:lstStyle/>
                    <a:p>
                      <a:pPr algn="r"/>
                      <a:r>
                        <a:rPr lang="nl-BE" b="0" dirty="0">
                          <a:latin typeface="SimSun" panose="02010600030101010101" pitchFamily="2" charset="-122"/>
                          <a:ea typeface="SimSun" panose="02010600030101010101" pitchFamily="2" charset="-122"/>
                        </a:rPr>
                        <a:t>1,0</a:t>
                      </a:r>
                    </a:p>
                  </a:txBody>
                  <a:tcPr>
                    <a:lnL w="12700" cap="flat" cmpd="sng" algn="ctr">
                      <a:noFill/>
                      <a:prstDash val="solid"/>
                      <a:round/>
                      <a:headEnd type="none" w="med" len="med"/>
                      <a:tailEnd type="none" w="med" len="med"/>
                    </a:lnL>
                  </a:tcPr>
                </a:tc>
                <a:tc>
                  <a:txBody>
                    <a:bodyPr/>
                    <a:lstStyle/>
                    <a:p>
                      <a:pPr algn="r"/>
                      <a:r>
                        <a:rPr lang="nl-BE" b="0" dirty="0">
                          <a:latin typeface="SimSun" panose="02010600030101010101" pitchFamily="2" charset="-122"/>
                          <a:ea typeface="SimSun" panose="02010600030101010101" pitchFamily="2" charset="-122"/>
                        </a:rPr>
                        <a:t>1,1</a:t>
                      </a:r>
                    </a:p>
                  </a:txBody>
                  <a:tcPr/>
                </a:tc>
                <a:extLst>
                  <a:ext uri="{0D108BD9-81ED-4DB2-BD59-A6C34878D82A}">
                    <a16:rowId xmlns:a16="http://schemas.microsoft.com/office/drawing/2014/main" val="10003"/>
                  </a:ext>
                </a:extLst>
              </a:tr>
              <a:tr h="370840">
                <a:tc>
                  <a:txBody>
                    <a:bodyPr/>
                    <a:lstStyle/>
                    <a:p>
                      <a:r>
                        <a:rPr lang="zh-CN" altLang="en-US" b="0" dirty="0">
                          <a:solidFill>
                            <a:schemeClr val="bg1"/>
                          </a:solidFill>
                          <a:latin typeface="SimSun" panose="02010600030101010101" pitchFamily="2" charset="-122"/>
                          <a:ea typeface="SimSun" panose="02010600030101010101" pitchFamily="2" charset="-122"/>
                        </a:rPr>
                        <a:t>横断面</a:t>
                      </a:r>
                      <a:r>
                        <a:rPr lang="en-US" altLang="zh-CN" b="0" dirty="0">
                          <a:solidFill>
                            <a:schemeClr val="bg1"/>
                          </a:solidFill>
                          <a:latin typeface="SimSun" panose="02010600030101010101" pitchFamily="2" charset="-122"/>
                          <a:ea typeface="SimSun" panose="02010600030101010101" pitchFamily="2" charset="-122"/>
                        </a:rPr>
                        <a:t> </a:t>
                      </a:r>
                      <a:r>
                        <a:rPr lang="nl-BE" b="0" dirty="0">
                          <a:solidFill>
                            <a:schemeClr val="bg1"/>
                          </a:solidFill>
                          <a:latin typeface="SimSun" panose="02010600030101010101" pitchFamily="2" charset="-122"/>
                          <a:ea typeface="SimSun" panose="02010600030101010101" pitchFamily="2" charset="-122"/>
                        </a:rPr>
                        <a:t>N</a:t>
                      </a:r>
                      <a:r>
                        <a:rPr lang="nl-BE" b="0" baseline="-25000" dirty="0">
                          <a:solidFill>
                            <a:schemeClr val="bg1"/>
                          </a:solidFill>
                          <a:latin typeface="SimSun" panose="02010600030101010101" pitchFamily="2" charset="-122"/>
                          <a:ea typeface="SimSun" panose="02010600030101010101" pitchFamily="2" charset="-122"/>
                        </a:rPr>
                        <a:t>c,Rd</a:t>
                      </a:r>
                      <a:r>
                        <a:rPr lang="nl-BE" b="0" baseline="0" dirty="0">
                          <a:solidFill>
                            <a:schemeClr val="bg1"/>
                          </a:solidFill>
                          <a:latin typeface="SimSun" panose="02010600030101010101" pitchFamily="2" charset="-122"/>
                          <a:ea typeface="SimSun" panose="02010600030101010101" pitchFamily="2" charset="-122"/>
                        </a:rPr>
                        <a:t> [kN]</a:t>
                      </a:r>
                      <a:endParaRPr lang="nl-BE" b="0"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b="0" dirty="0">
                          <a:latin typeface="SimSun" panose="02010600030101010101" pitchFamily="2" charset="-122"/>
                          <a:ea typeface="SimSun" panose="02010600030101010101" pitchFamily="2" charset="-122"/>
                        </a:rPr>
                        <a:t>351</a:t>
                      </a:r>
                    </a:p>
                  </a:txBody>
                  <a:tcPr>
                    <a:lnL w="12700" cap="flat" cmpd="sng" algn="ctr">
                      <a:noFill/>
                      <a:prstDash val="solid"/>
                      <a:round/>
                      <a:headEnd type="none" w="med" len="med"/>
                      <a:tailEnd type="none" w="med" len="med"/>
                    </a:lnL>
                  </a:tcPr>
                </a:tc>
                <a:tc>
                  <a:txBody>
                    <a:bodyPr/>
                    <a:lstStyle/>
                    <a:p>
                      <a:pPr algn="r"/>
                      <a:r>
                        <a:rPr lang="nl-BE" b="0" dirty="0">
                          <a:latin typeface="SimSun" panose="02010600030101010101" pitchFamily="2" charset="-122"/>
                          <a:ea typeface="SimSun" panose="02010600030101010101" pitchFamily="2" charset="-122"/>
                        </a:rPr>
                        <a:t>313</a:t>
                      </a:r>
                    </a:p>
                  </a:txBody>
                  <a:tcPr/>
                </a:tc>
                <a:extLst>
                  <a:ext uri="{0D108BD9-81ED-4DB2-BD59-A6C34878D82A}">
                    <a16:rowId xmlns:a16="http://schemas.microsoft.com/office/drawing/2014/main" val="10004"/>
                  </a:ext>
                </a:extLst>
              </a:tr>
              <a:tr h="370840">
                <a:tc>
                  <a:txBody>
                    <a:bodyPr/>
                    <a:lstStyle/>
                    <a:p>
                      <a:r>
                        <a:rPr lang="zh-CN" altLang="en-US" b="0" dirty="0">
                          <a:solidFill>
                            <a:schemeClr val="bg1"/>
                          </a:solidFill>
                          <a:latin typeface="SimSun" panose="02010600030101010101" pitchFamily="2" charset="-122"/>
                          <a:ea typeface="SimSun" panose="02010600030101010101" pitchFamily="2" charset="-122"/>
                        </a:rPr>
                        <a:t>稳定性</a:t>
                      </a:r>
                      <a:r>
                        <a:rPr lang="en-US" altLang="zh-CN" b="0" dirty="0">
                          <a:solidFill>
                            <a:schemeClr val="bg1"/>
                          </a:solidFill>
                          <a:latin typeface="SimSun" panose="02010600030101010101" pitchFamily="2" charset="-122"/>
                          <a:ea typeface="SimSun" panose="02010600030101010101" pitchFamily="2" charset="-122"/>
                        </a:rPr>
                        <a:t> </a:t>
                      </a:r>
                      <a:r>
                        <a:rPr lang="nl-BE" b="0" dirty="0">
                          <a:solidFill>
                            <a:schemeClr val="bg1"/>
                          </a:solidFill>
                          <a:latin typeface="SimSun" panose="02010600030101010101" pitchFamily="2" charset="-122"/>
                          <a:ea typeface="SimSun" panose="02010600030101010101" pitchFamily="2" charset="-122"/>
                        </a:rPr>
                        <a:t>N</a:t>
                      </a:r>
                      <a:r>
                        <a:rPr lang="nl-BE" b="0" baseline="-25000" dirty="0">
                          <a:solidFill>
                            <a:schemeClr val="bg1"/>
                          </a:solidFill>
                          <a:latin typeface="SimSun" panose="02010600030101010101" pitchFamily="2" charset="-122"/>
                          <a:ea typeface="SimSun" panose="02010600030101010101" pitchFamily="2" charset="-122"/>
                        </a:rPr>
                        <a:t>b,Rd</a:t>
                      </a:r>
                      <a:r>
                        <a:rPr lang="nl-BE" b="0" baseline="0" dirty="0">
                          <a:solidFill>
                            <a:schemeClr val="bg1"/>
                          </a:solidFill>
                          <a:latin typeface="SimSun" panose="02010600030101010101" pitchFamily="2" charset="-122"/>
                          <a:ea typeface="SimSun" panose="02010600030101010101" pitchFamily="2" charset="-122"/>
                        </a:rPr>
                        <a:t> [kN]</a:t>
                      </a:r>
                      <a:endParaRPr lang="nl-BE" b="0"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b="0" dirty="0">
                          <a:latin typeface="SimSun" panose="02010600030101010101" pitchFamily="2" charset="-122"/>
                          <a:ea typeface="SimSun" panose="02010600030101010101" pitchFamily="2" charset="-122"/>
                        </a:rPr>
                        <a:t>281</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lang="nl-BE" b="0" dirty="0">
                          <a:latin typeface="SimSun" panose="02010600030101010101" pitchFamily="2" charset="-122"/>
                          <a:ea typeface="SimSun" panose="02010600030101010101" pitchFamily="2" charset="-122"/>
                        </a:rPr>
                        <a:t>277</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7763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4" name="Rectangle 24"/>
          <p:cNvSpPr>
            <a:spLocks noChangeArrowheads="1"/>
          </p:cNvSpPr>
          <p:nvPr/>
        </p:nvSpPr>
        <p:spPr bwMode="auto">
          <a:xfrm>
            <a:off x="6384069" y="2733901"/>
            <a:ext cx="2235200" cy="2413000"/>
          </a:xfrm>
          <a:prstGeom prst="rect">
            <a:avLst/>
          </a:prstGeom>
          <a:solidFill>
            <a:schemeClr val="accent1">
              <a:alpha val="60000"/>
            </a:schemeClr>
          </a:solidFill>
          <a:ln w="38100">
            <a:solidFill>
              <a:schemeClr val="tx1"/>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6016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60163" name="Rectangle 3"/>
          <p:cNvSpPr>
            <a:spLocks noChangeArrowheads="1"/>
          </p:cNvSpPr>
          <p:nvPr/>
        </p:nvSpPr>
        <p:spPr bwMode="auto">
          <a:xfrm>
            <a:off x="-553212" y="3015734"/>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78854" name="Rectangle 4"/>
          <p:cNvSpPr>
            <a:spLocks noGrp="1" noChangeArrowheads="1"/>
          </p:cNvSpPr>
          <p:nvPr>
            <p:ph type="title"/>
          </p:nvPr>
        </p:nvSpPr>
        <p:spPr/>
        <p:txBody>
          <a:bodyPr/>
          <a:lstStyle/>
          <a:p>
            <a:r>
              <a:rPr lang="zh-CN" altLang="en-US" dirty="0"/>
              <a:t>弯扭屈曲</a:t>
            </a:r>
            <a:endParaRPr lang="en-GB" dirty="0"/>
          </a:p>
        </p:txBody>
      </p:sp>
      <p:sp>
        <p:nvSpPr>
          <p:cNvPr id="23" name="Espace réservé du contenu 22"/>
          <p:cNvSpPr>
            <a:spLocks noGrp="1"/>
          </p:cNvSpPr>
          <p:nvPr>
            <p:ph idx="1"/>
          </p:nvPr>
        </p:nvSpPr>
        <p:spPr/>
        <p:txBody>
          <a:bodyPr>
            <a:normAutofit/>
          </a:bodyPr>
          <a:lstStyle/>
          <a:p>
            <a:r>
              <a:rPr lang="zh-CN" altLang="en-US" dirty="0"/>
              <a:t>出现下列情况时就可以不考虑：</a:t>
            </a:r>
            <a:endParaRPr lang="en-GB" dirty="0"/>
          </a:p>
          <a:p>
            <a:endParaRPr lang="en-GB" dirty="0"/>
          </a:p>
          <a:p>
            <a:pPr lvl="1"/>
            <a:r>
              <a:rPr lang="en-GB" dirty="0"/>
              <a:t> </a:t>
            </a:r>
            <a:r>
              <a:rPr lang="zh-CN" altLang="en-US" dirty="0"/>
              <a:t>短轴弯曲</a:t>
            </a:r>
            <a:br>
              <a:rPr lang="en-GB" dirty="0"/>
            </a:br>
            <a:endParaRPr lang="en-GB" dirty="0"/>
          </a:p>
          <a:p>
            <a:pPr lvl="1"/>
            <a:r>
              <a:rPr lang="en-GB" dirty="0"/>
              <a:t> CHS, SHS, </a:t>
            </a:r>
            <a:r>
              <a:rPr lang="zh-CN" altLang="en-US" dirty="0"/>
              <a:t>圆形或方形杆</a:t>
            </a:r>
            <a:br>
              <a:rPr lang="en-GB" dirty="0"/>
            </a:br>
            <a:endParaRPr lang="en-GB" dirty="0"/>
          </a:p>
          <a:p>
            <a:pPr lvl="1"/>
            <a:r>
              <a:rPr lang="en-GB" dirty="0"/>
              <a:t> </a:t>
            </a:r>
            <a:r>
              <a:rPr lang="zh-CN" altLang="en-US" dirty="0"/>
              <a:t>完全侧向越数量</a:t>
            </a:r>
            <a:endParaRPr lang="en-GB" dirty="0"/>
          </a:p>
          <a:p>
            <a:pPr lvl="1"/>
            <a:r>
              <a:rPr lang="en-GB" dirty="0"/>
              <a:t>        &lt; 0.4</a:t>
            </a:r>
            <a:endParaRPr lang="en-US" dirty="0"/>
          </a:p>
          <a:p>
            <a:endParaRPr lang="fr-FR" dirty="0"/>
          </a:p>
        </p:txBody>
      </p:sp>
      <p:graphicFrame>
        <p:nvGraphicFramePr>
          <p:cNvPr id="78850" name="Object 2"/>
          <p:cNvGraphicFramePr>
            <a:graphicFrameLocks noChangeAspect="1"/>
          </p:cNvGraphicFramePr>
          <p:nvPr/>
        </p:nvGraphicFramePr>
        <p:xfrm>
          <a:off x="1219821" y="5519612"/>
          <a:ext cx="671513" cy="603250"/>
        </p:xfrm>
        <a:graphic>
          <a:graphicData uri="http://schemas.openxmlformats.org/presentationml/2006/ole">
            <mc:AlternateContent xmlns:mc="http://schemas.openxmlformats.org/markup-compatibility/2006">
              <mc:Choice xmlns:v="urn:schemas-microsoft-com:vml" Requires="v">
                <p:oleObj spid="_x0000_s6146" name="Equation" r:id="rId4" imgW="8128000" imgH="7315200" progId="Equation.DSMT4">
                  <p:embed/>
                </p:oleObj>
              </mc:Choice>
              <mc:Fallback>
                <p:oleObj name="Equation" r:id="rId4" imgW="8128000" imgH="7315200" progId="Equation.DSMT4">
                  <p:embed/>
                  <p:pic>
                    <p:nvPicPr>
                      <p:cNvPr id="788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821" y="5519612"/>
                        <a:ext cx="67151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1"/>
          <p:cNvGrpSpPr>
            <a:grpSpLocks/>
          </p:cNvGrpSpPr>
          <p:nvPr/>
        </p:nvGrpSpPr>
        <p:grpSpPr bwMode="auto">
          <a:xfrm>
            <a:off x="6447569" y="3292701"/>
            <a:ext cx="2247900" cy="1824038"/>
            <a:chOff x="4248" y="2224"/>
            <a:chExt cx="1416" cy="1149"/>
          </a:xfrm>
        </p:grpSpPr>
        <p:grpSp>
          <p:nvGrpSpPr>
            <p:cNvPr id="4" name="Group 12"/>
            <p:cNvGrpSpPr>
              <a:grpSpLocks/>
            </p:cNvGrpSpPr>
            <p:nvPr/>
          </p:nvGrpSpPr>
          <p:grpSpPr bwMode="auto">
            <a:xfrm>
              <a:off x="5092" y="2224"/>
              <a:ext cx="298" cy="577"/>
              <a:chOff x="2421" y="10804"/>
              <a:chExt cx="745" cy="1443"/>
            </a:xfrm>
          </p:grpSpPr>
          <p:sp>
            <p:nvSpPr>
              <p:cNvPr id="860173" name="Line 13"/>
              <p:cNvSpPr>
                <a:spLocks noChangeShapeType="1"/>
              </p:cNvSpPr>
              <p:nvPr/>
            </p:nvSpPr>
            <p:spPr bwMode="auto">
              <a:xfrm>
                <a:off x="2786" y="10807"/>
                <a:ext cx="0" cy="144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60174" name="Line 14"/>
              <p:cNvSpPr>
                <a:spLocks noChangeShapeType="1"/>
              </p:cNvSpPr>
              <p:nvPr/>
            </p:nvSpPr>
            <p:spPr bwMode="auto">
              <a:xfrm>
                <a:off x="2421" y="10804"/>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60175" name="Line 15"/>
              <p:cNvSpPr>
                <a:spLocks noChangeShapeType="1"/>
              </p:cNvSpPr>
              <p:nvPr/>
            </p:nvSpPr>
            <p:spPr bwMode="auto">
              <a:xfrm>
                <a:off x="2446" y="12247"/>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grpSp>
          <p:nvGrpSpPr>
            <p:cNvPr id="5" name="Group 16"/>
            <p:cNvGrpSpPr>
              <a:grpSpLocks/>
            </p:cNvGrpSpPr>
            <p:nvPr/>
          </p:nvGrpSpPr>
          <p:grpSpPr bwMode="auto">
            <a:xfrm rot="-1273705">
              <a:off x="4382" y="2359"/>
              <a:ext cx="298" cy="577"/>
              <a:chOff x="2421" y="10804"/>
              <a:chExt cx="745" cy="1443"/>
            </a:xfrm>
          </p:grpSpPr>
          <p:sp>
            <p:nvSpPr>
              <p:cNvPr id="860177" name="Line 17"/>
              <p:cNvSpPr>
                <a:spLocks noChangeShapeType="1"/>
              </p:cNvSpPr>
              <p:nvPr/>
            </p:nvSpPr>
            <p:spPr bwMode="auto">
              <a:xfrm>
                <a:off x="2785" y="10806"/>
                <a:ext cx="0" cy="144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60178" name="Line 18"/>
              <p:cNvSpPr>
                <a:spLocks noChangeShapeType="1"/>
              </p:cNvSpPr>
              <p:nvPr/>
            </p:nvSpPr>
            <p:spPr bwMode="auto">
              <a:xfrm>
                <a:off x="2419" y="10802"/>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60179" name="Line 19"/>
              <p:cNvSpPr>
                <a:spLocks noChangeShapeType="1"/>
              </p:cNvSpPr>
              <p:nvPr/>
            </p:nvSpPr>
            <p:spPr bwMode="auto">
              <a:xfrm>
                <a:off x="2444" y="12245"/>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sp>
          <p:nvSpPr>
            <p:cNvPr id="860180" name="Freeform 20"/>
            <p:cNvSpPr>
              <a:spLocks/>
            </p:cNvSpPr>
            <p:nvPr/>
          </p:nvSpPr>
          <p:spPr bwMode="auto">
            <a:xfrm rot="21112194" flipH="1">
              <a:off x="4676" y="2500"/>
              <a:ext cx="432" cy="84"/>
            </a:xfrm>
            <a:custGeom>
              <a:avLst/>
              <a:gdLst/>
              <a:ahLst/>
              <a:cxnLst>
                <a:cxn ang="0">
                  <a:pos x="0" y="30"/>
                </a:cxn>
                <a:cxn ang="0">
                  <a:pos x="540" y="30"/>
                </a:cxn>
                <a:cxn ang="0">
                  <a:pos x="1080" y="210"/>
                </a:cxn>
              </a:cxnLst>
              <a:rect l="0" t="0" r="r" b="b"/>
              <a:pathLst>
                <a:path w="1080" h="210">
                  <a:moveTo>
                    <a:pt x="0" y="30"/>
                  </a:moveTo>
                  <a:cubicBezTo>
                    <a:pt x="180" y="15"/>
                    <a:pt x="360" y="0"/>
                    <a:pt x="540" y="30"/>
                  </a:cubicBezTo>
                  <a:cubicBezTo>
                    <a:pt x="720" y="60"/>
                    <a:pt x="900" y="135"/>
                    <a:pt x="1080" y="210"/>
                  </a:cubicBezTo>
                </a:path>
              </a:pathLst>
            </a:custGeom>
            <a:noFill/>
            <a:ln w="38100" cap="flat" cmpd="sng">
              <a:solidFill>
                <a:schemeClr val="tx1"/>
              </a:solidFill>
              <a:prstDash val="solid"/>
              <a:round/>
              <a:headEnd type="none" w="med" len="med"/>
              <a:tailEnd type="triangle" w="lg"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78863" name="Text Box 21"/>
            <p:cNvSpPr txBox="1">
              <a:spLocks noChangeArrowheads="1"/>
            </p:cNvSpPr>
            <p:nvPr/>
          </p:nvSpPr>
          <p:spPr bwMode="auto">
            <a:xfrm>
              <a:off x="4248" y="3104"/>
              <a:ext cx="1416" cy="269"/>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200" b="1"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rPr>
                <a:t>LTB</a:t>
              </a:r>
            </a:p>
          </p:txBody>
        </p:sp>
      </p:grpSp>
      <p:sp>
        <p:nvSpPr>
          <p:cNvPr id="860182" name="Line 22"/>
          <p:cNvSpPr>
            <a:spLocks noChangeShapeType="1"/>
          </p:cNvSpPr>
          <p:nvPr/>
        </p:nvSpPr>
        <p:spPr bwMode="auto">
          <a:xfrm>
            <a:off x="8022369" y="2810101"/>
            <a:ext cx="0" cy="419100"/>
          </a:xfrm>
          <a:prstGeom prst="line">
            <a:avLst/>
          </a:prstGeom>
          <a:noFill/>
          <a:ln w="57150">
            <a:solidFill>
              <a:srgbClr val="CC0000"/>
            </a:solidFill>
            <a:round/>
            <a:headEnd/>
            <a:tailEnd type="triangle" w="med"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60183" name="Line 23"/>
          <p:cNvSpPr>
            <a:spLocks noChangeShapeType="1"/>
          </p:cNvSpPr>
          <p:nvPr/>
        </p:nvSpPr>
        <p:spPr bwMode="auto">
          <a:xfrm>
            <a:off x="6726969" y="3064101"/>
            <a:ext cx="0" cy="419100"/>
          </a:xfrm>
          <a:prstGeom prst="line">
            <a:avLst/>
          </a:prstGeom>
          <a:noFill/>
          <a:ln w="57150">
            <a:solidFill>
              <a:srgbClr val="CC0000"/>
            </a:solidFill>
            <a:round/>
            <a:headEnd/>
            <a:tailEnd type="triangle" w="med"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18434558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2"/>
          <p:cNvSpPr>
            <a:spLocks/>
          </p:cNvSpPr>
          <p:nvPr/>
        </p:nvSpPr>
        <p:spPr bwMode="auto">
          <a:xfrm>
            <a:off x="2342622" y="2921975"/>
            <a:ext cx="3421224" cy="2705101"/>
          </a:xfrm>
          <a:custGeom>
            <a:avLst/>
            <a:gdLst/>
            <a:ahLst/>
            <a:cxnLst>
              <a:cxn ang="0">
                <a:pos x="0" y="8"/>
              </a:cxn>
              <a:cxn ang="0">
                <a:pos x="2144" y="0"/>
              </a:cxn>
              <a:cxn ang="0">
                <a:pos x="2144" y="1752"/>
              </a:cxn>
              <a:cxn ang="0">
                <a:pos x="1808" y="1704"/>
              </a:cxn>
              <a:cxn ang="0">
                <a:pos x="1504" y="1648"/>
              </a:cxn>
              <a:cxn ang="0">
                <a:pos x="1200" y="1576"/>
              </a:cxn>
              <a:cxn ang="0">
                <a:pos x="1016" y="1504"/>
              </a:cxn>
              <a:cxn ang="0">
                <a:pos x="872" y="1440"/>
              </a:cxn>
              <a:cxn ang="0">
                <a:pos x="728" y="1352"/>
              </a:cxn>
              <a:cxn ang="0">
                <a:pos x="608" y="1240"/>
              </a:cxn>
              <a:cxn ang="0">
                <a:pos x="488" y="1104"/>
              </a:cxn>
              <a:cxn ang="0">
                <a:pos x="400" y="984"/>
              </a:cxn>
              <a:cxn ang="0">
                <a:pos x="304" y="816"/>
              </a:cxn>
              <a:cxn ang="0">
                <a:pos x="240" y="672"/>
              </a:cxn>
              <a:cxn ang="0">
                <a:pos x="176" y="512"/>
              </a:cxn>
              <a:cxn ang="0">
                <a:pos x="120" y="360"/>
              </a:cxn>
              <a:cxn ang="0">
                <a:pos x="64" y="200"/>
              </a:cxn>
              <a:cxn ang="0">
                <a:pos x="0" y="8"/>
              </a:cxn>
            </a:cxnLst>
            <a:rect l="0" t="0" r="r" b="b"/>
            <a:pathLst>
              <a:path w="2144" h="1752">
                <a:moveTo>
                  <a:pt x="0" y="8"/>
                </a:moveTo>
                <a:lnTo>
                  <a:pt x="2144" y="0"/>
                </a:lnTo>
                <a:lnTo>
                  <a:pt x="2144" y="1752"/>
                </a:lnTo>
                <a:lnTo>
                  <a:pt x="1808" y="1704"/>
                </a:lnTo>
                <a:lnTo>
                  <a:pt x="1504" y="1648"/>
                </a:lnTo>
                <a:lnTo>
                  <a:pt x="1200" y="1576"/>
                </a:lnTo>
                <a:lnTo>
                  <a:pt x="1016" y="1504"/>
                </a:lnTo>
                <a:lnTo>
                  <a:pt x="872" y="1440"/>
                </a:lnTo>
                <a:lnTo>
                  <a:pt x="728" y="1352"/>
                </a:lnTo>
                <a:lnTo>
                  <a:pt x="608" y="1240"/>
                </a:lnTo>
                <a:lnTo>
                  <a:pt x="488" y="1104"/>
                </a:lnTo>
                <a:lnTo>
                  <a:pt x="400" y="984"/>
                </a:lnTo>
                <a:lnTo>
                  <a:pt x="304" y="816"/>
                </a:lnTo>
                <a:lnTo>
                  <a:pt x="240" y="672"/>
                </a:lnTo>
                <a:lnTo>
                  <a:pt x="176" y="512"/>
                </a:lnTo>
                <a:lnTo>
                  <a:pt x="120" y="360"/>
                </a:lnTo>
                <a:lnTo>
                  <a:pt x="64" y="200"/>
                </a:lnTo>
                <a:lnTo>
                  <a:pt x="0" y="8"/>
                </a:lnTo>
                <a:close/>
              </a:path>
            </a:pathLst>
          </a:custGeom>
          <a:solidFill>
            <a:schemeClr val="tx2">
              <a:lumMod val="60000"/>
              <a:lumOff val="40000"/>
            </a:schemeClr>
          </a:solidFill>
          <a:ln w="9525">
            <a:no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5" name="Rectangle 3"/>
          <p:cNvSpPr>
            <a:spLocks noChangeArrowheads="1"/>
          </p:cNvSpPr>
          <p:nvPr/>
        </p:nvSpPr>
        <p:spPr bwMode="auto">
          <a:xfrm>
            <a:off x="1607974" y="2590800"/>
            <a:ext cx="4155872" cy="990600"/>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0899" name="Rectangle 2"/>
          <p:cNvSpPr>
            <a:spLocks noGrp="1" noChangeArrowheads="1"/>
          </p:cNvSpPr>
          <p:nvPr>
            <p:ph type="title"/>
          </p:nvPr>
        </p:nvSpPr>
        <p:spPr/>
        <p:txBody>
          <a:bodyPr/>
          <a:lstStyle/>
          <a:p>
            <a:r>
              <a:rPr lang="zh-CN" altLang="en-US" dirty="0"/>
              <a:t>横向扭转屈曲</a:t>
            </a:r>
            <a:endParaRPr lang="en-GB" dirty="0"/>
          </a:p>
        </p:txBody>
      </p:sp>
      <p:sp>
        <p:nvSpPr>
          <p:cNvPr id="42" name="Espace réservé du contenu 41"/>
          <p:cNvSpPr>
            <a:spLocks noGrp="1"/>
          </p:cNvSpPr>
          <p:nvPr>
            <p:ph idx="1"/>
          </p:nvPr>
        </p:nvSpPr>
        <p:spPr/>
        <p:txBody>
          <a:bodyPr>
            <a:normAutofit/>
          </a:bodyPr>
          <a:lstStyle/>
          <a:p>
            <a:r>
              <a:rPr lang="zh-CN" altLang="en-US" sz="2400" dirty="0"/>
              <a:t>横向扭转屈曲的设计方法类似于钢柱的屈曲处理</a:t>
            </a:r>
            <a:endParaRPr lang="en-GB" sz="2400" dirty="0"/>
          </a:p>
          <a:p>
            <a:endParaRPr lang="fr-FR" sz="2400" dirty="0"/>
          </a:p>
        </p:txBody>
      </p:sp>
      <p:sp>
        <p:nvSpPr>
          <p:cNvPr id="380931" name="Rectangle 3"/>
          <p:cNvSpPr>
            <a:spLocks noChangeArrowheads="1"/>
          </p:cNvSpPr>
          <p:nvPr/>
        </p:nvSpPr>
        <p:spPr bwMode="auto">
          <a:xfrm>
            <a:off x="-993298" y="-360714"/>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32" name="Rectangle 4"/>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33" name="Rectangle 5"/>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34" name="Rectangle 6"/>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35" name="Rectangle 7"/>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36" name="Rectangle 8"/>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37" name="Rectangle 9"/>
          <p:cNvSpPr>
            <a:spLocks noChangeArrowheads="1"/>
          </p:cNvSpPr>
          <p:nvPr/>
        </p:nvSpPr>
        <p:spPr bwMode="auto">
          <a:xfrm>
            <a:off x="0" y="3314184"/>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grpSp>
        <p:nvGrpSpPr>
          <p:cNvPr id="3" name="Group 15"/>
          <p:cNvGrpSpPr>
            <a:grpSpLocks/>
          </p:cNvGrpSpPr>
          <p:nvPr/>
        </p:nvGrpSpPr>
        <p:grpSpPr bwMode="auto">
          <a:xfrm>
            <a:off x="732315" y="2633827"/>
            <a:ext cx="7680208" cy="3927475"/>
            <a:chOff x="1086" y="1570"/>
            <a:chExt cx="4839" cy="2474"/>
          </a:xfrm>
        </p:grpSpPr>
        <p:sp>
          <p:nvSpPr>
            <p:cNvPr id="380944" name="Line 16"/>
            <p:cNvSpPr>
              <a:spLocks noChangeAspect="1" noChangeShapeType="1"/>
            </p:cNvSpPr>
            <p:nvPr/>
          </p:nvSpPr>
          <p:spPr bwMode="auto">
            <a:xfrm flipV="1">
              <a:off x="1616" y="1629"/>
              <a:ext cx="0" cy="2088"/>
            </a:xfrm>
            <a:prstGeom prst="line">
              <a:avLst/>
            </a:prstGeom>
            <a:noFill/>
            <a:ln w="38100">
              <a:solidFill>
                <a:schemeClr val="tx1"/>
              </a:solidFill>
              <a:round/>
              <a:headEnd/>
              <a:tailEnd type="triangle" w="med"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45" name="Line 17"/>
            <p:cNvSpPr>
              <a:spLocks noChangeAspect="1" noChangeShapeType="1"/>
            </p:cNvSpPr>
            <p:nvPr/>
          </p:nvSpPr>
          <p:spPr bwMode="auto">
            <a:xfrm>
              <a:off x="1544" y="3645"/>
              <a:ext cx="2664" cy="0"/>
            </a:xfrm>
            <a:prstGeom prst="line">
              <a:avLst/>
            </a:prstGeom>
            <a:noFill/>
            <a:ln w="38100">
              <a:solidFill>
                <a:schemeClr val="tx1"/>
              </a:solidFill>
              <a:round/>
              <a:headEnd/>
              <a:tailEnd type="triangle" w="med"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46" name="Line 18"/>
            <p:cNvSpPr>
              <a:spLocks noChangeAspect="1" noChangeShapeType="1"/>
            </p:cNvSpPr>
            <p:nvPr/>
          </p:nvSpPr>
          <p:spPr bwMode="auto">
            <a:xfrm flipH="1">
              <a:off x="1496" y="2133"/>
              <a:ext cx="1088" cy="0"/>
            </a:xfrm>
            <a:prstGeom prst="line">
              <a:avLst/>
            </a:prstGeom>
            <a:noFill/>
            <a:ln w="38100">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47" name="Freeform 19"/>
            <p:cNvSpPr>
              <a:spLocks noChangeAspect="1"/>
            </p:cNvSpPr>
            <p:nvPr/>
          </p:nvSpPr>
          <p:spPr bwMode="auto">
            <a:xfrm>
              <a:off x="2102" y="1692"/>
              <a:ext cx="2015" cy="1728"/>
            </a:xfrm>
            <a:custGeom>
              <a:avLst/>
              <a:gdLst/>
              <a:ahLst/>
              <a:cxnLst>
                <a:cxn ang="0">
                  <a:pos x="0" y="0"/>
                </a:cxn>
                <a:cxn ang="0">
                  <a:pos x="1080" y="2160"/>
                </a:cxn>
                <a:cxn ang="0">
                  <a:pos x="3360" y="2880"/>
                </a:cxn>
              </a:cxnLst>
              <a:rect l="0" t="0" r="r" b="b"/>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80915" name="Text Box 20"/>
            <p:cNvSpPr txBox="1">
              <a:spLocks noChangeAspect="1" noChangeArrowheads="1"/>
            </p:cNvSpPr>
            <p:nvPr/>
          </p:nvSpPr>
          <p:spPr bwMode="auto">
            <a:xfrm>
              <a:off x="1271" y="1570"/>
              <a:ext cx="662" cy="233"/>
            </a:xfrm>
            <a:prstGeom prst="rect">
              <a:avLst/>
            </a:prstGeom>
            <a:noFill/>
            <a:ln w="2857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M</a:t>
              </a:r>
            </a:p>
          </p:txBody>
        </p:sp>
        <p:sp>
          <p:nvSpPr>
            <p:cNvPr id="380949" name="Text Box 21"/>
            <p:cNvSpPr txBox="1">
              <a:spLocks noChangeAspect="1" noChangeArrowheads="1"/>
            </p:cNvSpPr>
            <p:nvPr/>
          </p:nvSpPr>
          <p:spPr bwMode="auto">
            <a:xfrm>
              <a:off x="1086" y="1989"/>
              <a:ext cx="512" cy="432"/>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rPr>
                <a:t>W</a:t>
              </a:r>
              <a:r>
                <a:rPr kumimoji="0" lang="en-GB" sz="1800" b="0"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Calibri"/>
                </a:rPr>
                <a:t>y</a:t>
              </a:r>
              <a:r>
                <a:rPr kumimoji="0" lang="en-GB"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rPr>
                <a:t>f</a:t>
              </a:r>
              <a:r>
                <a:rPr kumimoji="0" lang="en-GB" sz="1800" b="0"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Calibri"/>
                </a:rPr>
                <a:t>y</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Calibri"/>
              </a:endParaRPr>
            </a:p>
          </p:txBody>
        </p:sp>
        <p:sp>
          <p:nvSpPr>
            <p:cNvPr id="380950" name="Line 22"/>
            <p:cNvSpPr>
              <a:spLocks noChangeAspect="1" noChangeShapeType="1"/>
            </p:cNvSpPr>
            <p:nvPr/>
          </p:nvSpPr>
          <p:spPr bwMode="auto">
            <a:xfrm flipH="1">
              <a:off x="2397" y="1820"/>
              <a:ext cx="288" cy="288"/>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51" name="Line 23"/>
            <p:cNvSpPr>
              <a:spLocks noChangeAspect="1" noChangeShapeType="1"/>
            </p:cNvSpPr>
            <p:nvPr/>
          </p:nvSpPr>
          <p:spPr bwMode="auto">
            <a:xfrm flipH="1">
              <a:off x="2864" y="2749"/>
              <a:ext cx="216" cy="280"/>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52" name="Text Box 24"/>
            <p:cNvSpPr txBox="1">
              <a:spLocks noChangeAspect="1" noChangeArrowheads="1"/>
            </p:cNvSpPr>
            <p:nvPr/>
          </p:nvSpPr>
          <p:spPr bwMode="auto">
            <a:xfrm>
              <a:off x="2714" y="1629"/>
              <a:ext cx="1383" cy="360"/>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材料屈服</a:t>
              </a:r>
              <a:r>
                <a:rPr kumimoji="0" lang="zh-CN" altLang="zh-CN" sz="20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a:t>
              </a:r>
              <a:r>
                <a:rPr kumimoji="0" lang="zh-CN" altLang="en-US" sz="20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面内弯曲）</a:t>
              </a:r>
              <a:endParaRPr kumimoji="0" lang="en-GB"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Calibri"/>
              </a:endParaRPr>
            </a:p>
          </p:txBody>
        </p:sp>
        <p:sp>
          <p:nvSpPr>
            <p:cNvPr id="380953" name="Text Box 25"/>
            <p:cNvSpPr txBox="1">
              <a:spLocks noChangeAspect="1" noChangeArrowheads="1"/>
            </p:cNvSpPr>
            <p:nvPr/>
          </p:nvSpPr>
          <p:spPr bwMode="auto">
            <a:xfrm>
              <a:off x="3126" y="2576"/>
              <a:ext cx="1205" cy="360"/>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弹性梁屈曲</a:t>
              </a:r>
              <a:r>
                <a:rPr kumimoji="0" lang="en-GB" sz="20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 </a:t>
              </a:r>
              <a:r>
                <a:rPr kumimoji="0" lang="en-GB" sz="2000" b="1" i="0" u="none" strike="noStrike" kern="1200" cap="none" spc="0" normalizeH="0" baseline="0" noProof="0" dirty="0" err="1">
                  <a:ln>
                    <a:noFill/>
                  </a:ln>
                  <a:solidFill>
                    <a:prstClr val="black"/>
                  </a:solidFill>
                  <a:effectLst/>
                  <a:uLnTx/>
                  <a:uFillTx/>
                  <a:latin typeface="SimSun" panose="02010600030101010101" pitchFamily="2" charset="-122"/>
                  <a:ea typeface="SimSun" panose="02010600030101010101" pitchFamily="2" charset="-122"/>
                  <a:cs typeface="Calibri"/>
                </a:rPr>
                <a:t>M</a:t>
              </a:r>
              <a:r>
                <a:rPr kumimoji="0" lang="en-GB" sz="2000" b="1" i="0" u="none" strike="noStrike" kern="1200" cap="none" spc="0" normalizeH="0" baseline="-25000" noProof="0" dirty="0" err="1">
                  <a:ln>
                    <a:noFill/>
                  </a:ln>
                  <a:solidFill>
                    <a:prstClr val="black"/>
                  </a:solidFill>
                  <a:effectLst/>
                  <a:uLnTx/>
                  <a:uFillTx/>
                  <a:latin typeface="SimSun" panose="02010600030101010101" pitchFamily="2" charset="-122"/>
                  <a:ea typeface="SimSun" panose="02010600030101010101" pitchFamily="2" charset="-122"/>
                  <a:cs typeface="Calibri"/>
                </a:rPr>
                <a:t>cr</a:t>
              </a:r>
              <a:endParaRPr kumimoji="0" lang="en-GB"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Calibri"/>
              </a:endParaRPr>
            </a:p>
          </p:txBody>
        </p:sp>
        <p:grpSp>
          <p:nvGrpSpPr>
            <p:cNvPr id="4" name="Group 26"/>
            <p:cNvGrpSpPr>
              <a:grpSpLocks/>
            </p:cNvGrpSpPr>
            <p:nvPr/>
          </p:nvGrpSpPr>
          <p:grpSpPr bwMode="auto">
            <a:xfrm>
              <a:off x="4573" y="1934"/>
              <a:ext cx="1352" cy="1076"/>
              <a:chOff x="4453" y="1790"/>
              <a:chExt cx="1352" cy="1076"/>
            </a:xfrm>
          </p:grpSpPr>
          <p:sp>
            <p:nvSpPr>
              <p:cNvPr id="380955" name="Text Box 27"/>
              <p:cNvSpPr txBox="1">
                <a:spLocks noChangeAspect="1" noChangeArrowheads="1"/>
              </p:cNvSpPr>
              <p:nvPr/>
            </p:nvSpPr>
            <p:spPr bwMode="auto">
              <a:xfrm>
                <a:off x="4991" y="2506"/>
                <a:ext cx="378" cy="360"/>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rPr>
                  <a:t>L</a:t>
                </a:r>
                <a:r>
                  <a:rPr kumimoji="0" lang="en-GB" sz="2000" b="1"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Calibri"/>
                  </a:rPr>
                  <a:t>cr</a:t>
                </a:r>
                <a:endParaRPr kumimoji="0" lang="en-GB" sz="2000" b="1"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Calibri"/>
                </a:endParaRPr>
              </a:p>
            </p:txBody>
          </p:sp>
          <p:sp>
            <p:nvSpPr>
              <p:cNvPr id="380956" name="Line 28"/>
              <p:cNvSpPr>
                <a:spLocks noChangeShapeType="1"/>
              </p:cNvSpPr>
              <p:nvPr/>
            </p:nvSpPr>
            <p:spPr bwMode="auto">
              <a:xfrm>
                <a:off x="4656" y="2109"/>
                <a:ext cx="946" cy="0"/>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57" name="Line 29"/>
              <p:cNvSpPr>
                <a:spLocks noChangeShapeType="1"/>
              </p:cNvSpPr>
              <p:nvPr/>
            </p:nvSpPr>
            <p:spPr bwMode="auto">
              <a:xfrm flipV="1">
                <a:off x="4656" y="2109"/>
                <a:ext cx="0" cy="223"/>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58" name="Line 30"/>
              <p:cNvSpPr>
                <a:spLocks noChangeShapeType="1"/>
              </p:cNvSpPr>
              <p:nvPr/>
            </p:nvSpPr>
            <p:spPr bwMode="auto">
              <a:xfrm flipV="1">
                <a:off x="5602" y="2109"/>
                <a:ext cx="0" cy="239"/>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59" name="Freeform 31"/>
              <p:cNvSpPr>
                <a:spLocks/>
              </p:cNvSpPr>
              <p:nvPr/>
            </p:nvSpPr>
            <p:spPr bwMode="auto">
              <a:xfrm>
                <a:off x="4453" y="1927"/>
                <a:ext cx="68" cy="274"/>
              </a:xfrm>
              <a:custGeom>
                <a:avLst/>
                <a:gdLst/>
                <a:ahLst/>
                <a:cxnLst>
                  <a:cxn ang="0">
                    <a:pos x="113" y="226"/>
                  </a:cxn>
                  <a:cxn ang="0">
                    <a:pos x="0" y="113"/>
                  </a:cxn>
                  <a:cxn ang="0">
                    <a:pos x="113" y="0"/>
                  </a:cxn>
                </a:cxnLst>
                <a:rect l="0" t="0" r="r" b="b"/>
                <a:pathLst>
                  <a:path w="113" h="226">
                    <a:moveTo>
                      <a:pt x="113" y="226"/>
                    </a:moveTo>
                    <a:cubicBezTo>
                      <a:pt x="56" y="188"/>
                      <a:pt x="0" y="151"/>
                      <a:pt x="0" y="113"/>
                    </a:cubicBezTo>
                    <a:cubicBezTo>
                      <a:pt x="0" y="75"/>
                      <a:pt x="94" y="19"/>
                      <a:pt x="113" y="0"/>
                    </a:cubicBezTo>
                  </a:path>
                </a:pathLst>
              </a:custGeom>
              <a:noFill/>
              <a:ln w="38100" cmpd="sng">
                <a:solidFill>
                  <a:schemeClr val="tx1"/>
                </a:solidFill>
                <a:round/>
                <a:headEnd type="none" w="med" len="me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60" name="Freeform 32"/>
              <p:cNvSpPr>
                <a:spLocks/>
              </p:cNvSpPr>
              <p:nvPr/>
            </p:nvSpPr>
            <p:spPr bwMode="auto">
              <a:xfrm flipH="1">
                <a:off x="5737" y="1927"/>
                <a:ext cx="68" cy="274"/>
              </a:xfrm>
              <a:custGeom>
                <a:avLst/>
                <a:gdLst/>
                <a:ahLst/>
                <a:cxnLst>
                  <a:cxn ang="0">
                    <a:pos x="113" y="226"/>
                  </a:cxn>
                  <a:cxn ang="0">
                    <a:pos x="0" y="113"/>
                  </a:cxn>
                  <a:cxn ang="0">
                    <a:pos x="113" y="0"/>
                  </a:cxn>
                </a:cxnLst>
                <a:rect l="0" t="0" r="r" b="b"/>
                <a:pathLst>
                  <a:path w="113" h="226">
                    <a:moveTo>
                      <a:pt x="113" y="226"/>
                    </a:moveTo>
                    <a:cubicBezTo>
                      <a:pt x="56" y="188"/>
                      <a:pt x="0" y="151"/>
                      <a:pt x="0" y="113"/>
                    </a:cubicBezTo>
                    <a:cubicBezTo>
                      <a:pt x="0" y="75"/>
                      <a:pt x="94" y="19"/>
                      <a:pt x="113" y="0"/>
                    </a:cubicBezTo>
                  </a:path>
                </a:pathLst>
              </a:custGeom>
              <a:noFill/>
              <a:ln w="38100" cmpd="sng">
                <a:solidFill>
                  <a:schemeClr val="tx1"/>
                </a:solidFill>
                <a:round/>
                <a:headEnd type="none" w="med" len="me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61" name="Text Box 33"/>
              <p:cNvSpPr txBox="1">
                <a:spLocks noChangeArrowheads="1"/>
              </p:cNvSpPr>
              <p:nvPr/>
            </p:nvSpPr>
            <p:spPr bwMode="auto">
              <a:xfrm>
                <a:off x="4580" y="1800"/>
                <a:ext cx="315" cy="274"/>
              </a:xfrm>
              <a:prstGeom prst="rect">
                <a:avLst/>
              </a:prstGeom>
              <a:noFill/>
              <a:ln w="38100">
                <a:noFill/>
                <a:miter lim="800000"/>
                <a:headEnd/>
                <a:tailEnd/>
              </a:ln>
            </p:spPr>
            <p:txBody>
              <a:bodyPr lIns="0"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M</a:t>
                </a:r>
                <a:r>
                  <a:rPr kumimoji="0" lang="en-GB" sz="2000" b="1" i="0" u="none" strike="noStrike" kern="1200" cap="none" spc="0" normalizeH="0" baseline="-25000" noProof="0" dirty="0">
                    <a:ln>
                      <a:noFill/>
                    </a:ln>
                    <a:solidFill>
                      <a:prstClr val="black"/>
                    </a:solidFill>
                    <a:effectLst/>
                    <a:uLnTx/>
                    <a:uFillTx/>
                    <a:latin typeface="SimSun" panose="02010600030101010101" pitchFamily="2" charset="-122"/>
                    <a:ea typeface="SimSun" panose="02010600030101010101" pitchFamily="2" charset="-122"/>
                    <a:cs typeface="Calibri"/>
                  </a:rPr>
                  <a:t>Ed</a:t>
                </a:r>
                <a:endParaRPr kumimoji="0" lang="en-GB"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Calibri"/>
                </a:endParaRPr>
              </a:p>
            </p:txBody>
          </p:sp>
          <p:sp>
            <p:nvSpPr>
              <p:cNvPr id="380962" name="Text Box 34"/>
              <p:cNvSpPr txBox="1">
                <a:spLocks noChangeArrowheads="1"/>
              </p:cNvSpPr>
              <p:nvPr/>
            </p:nvSpPr>
            <p:spPr bwMode="auto">
              <a:xfrm>
                <a:off x="5389" y="1790"/>
                <a:ext cx="270" cy="274"/>
              </a:xfrm>
              <a:prstGeom prst="rect">
                <a:avLst/>
              </a:prstGeom>
              <a:noFill/>
              <a:ln w="38100">
                <a:noFill/>
                <a:miter lim="800000"/>
                <a:headEnd/>
                <a:tailEnd/>
              </a:ln>
            </p:spPr>
            <p:txBody>
              <a:bodyPr lIns="0"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rPr>
                  <a:t>M</a:t>
                </a:r>
                <a:r>
                  <a:rPr kumimoji="0" lang="en-GB" sz="2000" b="1" i="0" u="none" strike="noStrike" kern="1200" cap="none" spc="0" normalizeH="0" baseline="-25000" noProof="0">
                    <a:ln>
                      <a:noFill/>
                    </a:ln>
                    <a:solidFill>
                      <a:prstClr val="black"/>
                    </a:solidFill>
                    <a:effectLst/>
                    <a:uLnTx/>
                    <a:uFillTx/>
                    <a:latin typeface="SimSun" panose="02010600030101010101" pitchFamily="2" charset="-122"/>
                    <a:ea typeface="SimSun" panose="02010600030101010101" pitchFamily="2" charset="-122"/>
                    <a:cs typeface="Calibri"/>
                  </a:rPr>
                  <a:t>Ed</a:t>
                </a:r>
                <a:endParaRPr kumimoji="0" lang="en-GB" sz="2000" b="1"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Calibri"/>
                </a:endParaRPr>
              </a:p>
            </p:txBody>
          </p:sp>
          <p:sp>
            <p:nvSpPr>
              <p:cNvPr id="380963" name="Line 35"/>
              <p:cNvSpPr>
                <a:spLocks noChangeShapeType="1"/>
              </p:cNvSpPr>
              <p:nvPr/>
            </p:nvSpPr>
            <p:spPr bwMode="auto">
              <a:xfrm>
                <a:off x="4649" y="2425"/>
                <a:ext cx="0" cy="144"/>
              </a:xfrm>
              <a:prstGeom prst="line">
                <a:avLst/>
              </a:prstGeom>
              <a:noFill/>
              <a:ln w="3810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64" name="Line 36"/>
              <p:cNvSpPr>
                <a:spLocks noChangeShapeType="1"/>
              </p:cNvSpPr>
              <p:nvPr/>
            </p:nvSpPr>
            <p:spPr bwMode="auto">
              <a:xfrm>
                <a:off x="4657" y="2489"/>
                <a:ext cx="952" cy="0"/>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
            <p:nvSpPr>
              <p:cNvPr id="380965" name="Line 37"/>
              <p:cNvSpPr>
                <a:spLocks noChangeShapeType="1"/>
              </p:cNvSpPr>
              <p:nvPr/>
            </p:nvSpPr>
            <p:spPr bwMode="auto">
              <a:xfrm>
                <a:off x="5609" y="2417"/>
                <a:ext cx="0" cy="144"/>
              </a:xfrm>
              <a:prstGeom prst="line">
                <a:avLst/>
              </a:prstGeom>
              <a:noFill/>
              <a:ln w="3810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grpSp>
        <p:grpSp>
          <p:nvGrpSpPr>
            <p:cNvPr id="5" name="Group 38"/>
            <p:cNvGrpSpPr>
              <a:grpSpLocks/>
            </p:cNvGrpSpPr>
            <p:nvPr/>
          </p:nvGrpSpPr>
          <p:grpSpPr bwMode="auto">
            <a:xfrm>
              <a:off x="2534" y="3693"/>
              <a:ext cx="2536" cy="351"/>
              <a:chOff x="2534" y="3693"/>
              <a:chExt cx="2536" cy="351"/>
            </a:xfrm>
          </p:grpSpPr>
          <p:sp>
            <p:nvSpPr>
              <p:cNvPr id="380967" name="Text Box 39"/>
              <p:cNvSpPr txBox="1">
                <a:spLocks noChangeAspect="1" noChangeArrowheads="1"/>
              </p:cNvSpPr>
              <p:nvPr/>
            </p:nvSpPr>
            <p:spPr bwMode="auto">
              <a:xfrm>
                <a:off x="2534" y="3744"/>
                <a:ext cx="2536" cy="288"/>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非量纲细长</a:t>
                </a:r>
                <a:r>
                  <a:rPr kumimoji="0" lang="en-GB"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Calibri"/>
                  </a:rPr>
                  <a:t> </a:t>
                </a:r>
                <a:endParaRPr kumimoji="0" lang="en-GB" sz="1600" b="0"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Calibri"/>
                </a:endParaRPr>
              </a:p>
            </p:txBody>
          </p:sp>
          <p:graphicFrame>
            <p:nvGraphicFramePr>
              <p:cNvPr id="80898" name="Object 2"/>
              <p:cNvGraphicFramePr>
                <a:graphicFrameLocks noChangeAspect="1"/>
              </p:cNvGraphicFramePr>
              <p:nvPr/>
            </p:nvGraphicFramePr>
            <p:xfrm>
              <a:off x="4560" y="3693"/>
              <a:ext cx="391" cy="351"/>
            </p:xfrm>
            <a:graphic>
              <a:graphicData uri="http://schemas.openxmlformats.org/presentationml/2006/ole">
                <mc:AlternateContent xmlns:mc="http://schemas.openxmlformats.org/markup-compatibility/2006">
                  <mc:Choice xmlns:v="urn:schemas-microsoft-com:vml" Requires="v">
                    <p:oleObj spid="_x0000_s7170" name="Equation" r:id="rId4" imgW="342900" imgH="304800" progId="Equation.DSMT4">
                      <p:embed/>
                    </p:oleObj>
                  </mc:Choice>
                  <mc:Fallback>
                    <p:oleObj name="Equation" r:id="rId4" imgW="342900" imgH="304800" progId="Equation.DSMT4">
                      <p:embed/>
                      <p:pic>
                        <p:nvPicPr>
                          <p:cNvPr id="808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3693"/>
                            <a:ext cx="391" cy="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Text Box 35"/>
          <p:cNvSpPr txBox="1">
            <a:spLocks noChangeArrowheads="1"/>
          </p:cNvSpPr>
          <p:nvPr/>
        </p:nvSpPr>
        <p:spPr bwMode="auto">
          <a:xfrm>
            <a:off x="1422360" y="5435600"/>
            <a:ext cx="1181100" cy="366713"/>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屈服</a:t>
            </a:r>
            <a:endPar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7" name="Text Box 36"/>
          <p:cNvSpPr txBox="1">
            <a:spLocks noChangeArrowheads="1"/>
          </p:cNvSpPr>
          <p:nvPr/>
        </p:nvSpPr>
        <p:spPr bwMode="auto">
          <a:xfrm>
            <a:off x="2731436" y="5448300"/>
            <a:ext cx="1447800" cy="369332"/>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zh-CN" altLang="en-US" sz="1800" b="1" i="0" u="none" strike="noStrike" kern="1200" cap="none" spc="0" normalizeH="0" baseline="0" noProof="0" dirty="0">
                <a:ln>
                  <a:noFill/>
                </a:ln>
                <a:solidFill>
                  <a:srgbClr val="FE9914"/>
                </a:solidFill>
                <a:effectLst/>
                <a:uLnTx/>
                <a:uFillTx/>
                <a:latin typeface="SimSun" panose="02010600030101010101" pitchFamily="2" charset="-122"/>
                <a:ea typeface="SimSun" panose="02010600030101010101" pitchFamily="2" charset="-122"/>
                <a:cs typeface="+mn-cs"/>
              </a:rPr>
              <a:t>屈曲</a:t>
            </a:r>
            <a:endParaRPr kumimoji="0" lang="en-GB" sz="18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380939" name="Line 11"/>
          <p:cNvSpPr>
            <a:spLocks noChangeAspect="1" noChangeShapeType="1"/>
          </p:cNvSpPr>
          <p:nvPr/>
        </p:nvSpPr>
        <p:spPr bwMode="auto">
          <a:xfrm>
            <a:off x="2588103" y="3527590"/>
            <a:ext cx="0" cy="2402656"/>
          </a:xfrm>
          <a:prstGeom prst="line">
            <a:avLst/>
          </a:prstGeom>
          <a:noFill/>
          <a:ln w="57150">
            <a:solidFill>
              <a:srgbClr val="FE9914"/>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Calibri"/>
            </a:endParaRPr>
          </a:p>
        </p:txBody>
      </p:sp>
    </p:spTree>
    <p:extLst>
      <p:ext uri="{BB962C8B-B14F-4D97-AF65-F5344CB8AC3E}">
        <p14:creationId xmlns:p14="http://schemas.microsoft.com/office/powerpoint/2010/main" val="176018713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1370500" y="-222390"/>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16771" name="Rectangle 3"/>
          <p:cNvSpPr>
            <a:spLocks noChangeArrowheads="1"/>
          </p:cNvSpPr>
          <p:nvPr/>
        </p:nvSpPr>
        <p:spPr bwMode="auto">
          <a:xfrm>
            <a:off x="-830750" y="1914385"/>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2949" name="Rectangle 4"/>
          <p:cNvSpPr>
            <a:spLocks noGrp="1" noChangeArrowheads="1"/>
          </p:cNvSpPr>
          <p:nvPr>
            <p:ph type="title"/>
          </p:nvPr>
        </p:nvSpPr>
        <p:spPr/>
        <p:txBody>
          <a:bodyPr/>
          <a:lstStyle/>
          <a:p>
            <a:r>
              <a:rPr lang="zh-CN" altLang="en-US" dirty="0"/>
              <a:t>横向扭转屈曲</a:t>
            </a:r>
            <a:endParaRPr lang="en-GB" dirty="0"/>
          </a:p>
        </p:txBody>
      </p:sp>
      <p:sp>
        <p:nvSpPr>
          <p:cNvPr id="13" name="Espace réservé du contenu 12"/>
          <p:cNvSpPr>
            <a:spLocks noGrp="1"/>
          </p:cNvSpPr>
          <p:nvPr>
            <p:ph idx="1"/>
          </p:nvPr>
        </p:nvSpPr>
        <p:spPr/>
        <p:txBody>
          <a:bodyPr>
            <a:normAutofit/>
          </a:bodyPr>
          <a:lstStyle/>
          <a:p>
            <a:r>
              <a:rPr lang="zh-CN" altLang="en-US" sz="2800" dirty="0"/>
              <a:t>横向自由梁（或梁段）的设计抗弯阻力</a:t>
            </a:r>
            <a:r>
              <a:rPr lang="en-GB" sz="2800" dirty="0"/>
              <a:t> </a:t>
            </a:r>
            <a:r>
              <a:rPr lang="en-GB" sz="2800" dirty="0" err="1"/>
              <a:t>M</a:t>
            </a:r>
            <a:r>
              <a:rPr lang="en-GB" sz="2800" baseline="-25000" dirty="0" err="1"/>
              <a:t>b,Rd</a:t>
            </a:r>
            <a:r>
              <a:rPr lang="en-GB" sz="2800" dirty="0"/>
              <a:t> </a:t>
            </a:r>
            <a:r>
              <a:rPr lang="zh-CN" altLang="en-US" sz="2800" dirty="0"/>
              <a:t>应为：</a:t>
            </a:r>
            <a:r>
              <a:rPr lang="en-GB" sz="2800" dirty="0"/>
              <a:t> 	</a:t>
            </a:r>
            <a:endParaRPr lang="en-US" sz="2800" dirty="0"/>
          </a:p>
          <a:p>
            <a:endParaRPr lang="fr-FR" sz="2800" dirty="0"/>
          </a:p>
        </p:txBody>
      </p:sp>
      <p:graphicFrame>
        <p:nvGraphicFramePr>
          <p:cNvPr id="82946" name="Object 2"/>
          <p:cNvGraphicFramePr>
            <a:graphicFrameLocks noChangeAspect="1"/>
          </p:cNvGraphicFramePr>
          <p:nvPr/>
        </p:nvGraphicFramePr>
        <p:xfrm>
          <a:off x="2586038" y="3478213"/>
          <a:ext cx="2859087" cy="1362075"/>
        </p:xfrm>
        <a:graphic>
          <a:graphicData uri="http://schemas.openxmlformats.org/presentationml/2006/ole">
            <mc:AlternateContent xmlns:mc="http://schemas.openxmlformats.org/markup-compatibility/2006">
              <mc:Choice xmlns:v="urn:schemas-microsoft-com:vml" Requires="v">
                <p:oleObj spid="_x0000_s8194" name="Equation" r:id="rId4" imgW="1422400" imgH="673100" progId="Equation.DSMT4">
                  <p:embed/>
                </p:oleObj>
              </mc:Choice>
              <mc:Fallback>
                <p:oleObj name="Equation" r:id="rId4" imgW="1422400" imgH="673100" progId="Equation.DSMT4">
                  <p:embed/>
                  <p:pic>
                    <p:nvPicPr>
                      <p:cNvPr id="829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8" y="3478213"/>
                        <a:ext cx="2859087"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7"/>
          <p:cNvGrpSpPr>
            <a:grpSpLocks/>
          </p:cNvGrpSpPr>
          <p:nvPr/>
        </p:nvGrpSpPr>
        <p:grpSpPr bwMode="auto">
          <a:xfrm>
            <a:off x="3384063" y="3723065"/>
            <a:ext cx="4205287" cy="1676400"/>
            <a:chOff x="2654" y="3039"/>
            <a:chExt cx="2650" cy="1056"/>
          </a:xfrm>
        </p:grpSpPr>
        <p:sp>
          <p:nvSpPr>
            <p:cNvPr id="416777" name="Oval 9"/>
            <p:cNvSpPr>
              <a:spLocks noChangeArrowheads="1"/>
            </p:cNvSpPr>
            <p:nvPr/>
          </p:nvSpPr>
          <p:spPr bwMode="auto">
            <a:xfrm>
              <a:off x="2791" y="3039"/>
              <a:ext cx="532" cy="585"/>
            </a:xfrm>
            <a:prstGeom prst="ellipse">
              <a:avLst/>
            </a:prstGeom>
            <a:noFill/>
            <a:ln w="57150">
              <a:solidFill>
                <a:srgbClr val="FE9914">
                  <a:alpha val="45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16783" name="Line 15"/>
            <p:cNvSpPr>
              <a:spLocks noChangeShapeType="1"/>
            </p:cNvSpPr>
            <p:nvPr/>
          </p:nvSpPr>
          <p:spPr bwMode="auto">
            <a:xfrm flipH="1" flipV="1">
              <a:off x="3226" y="3588"/>
              <a:ext cx="217" cy="280"/>
            </a:xfrm>
            <a:prstGeom prst="line">
              <a:avLst/>
            </a:prstGeom>
            <a:noFill/>
            <a:ln w="57150">
              <a:solidFill>
                <a:srgbClr val="FE9914"/>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16784" name="Text Box 16"/>
            <p:cNvSpPr txBox="1">
              <a:spLocks noChangeArrowheads="1"/>
            </p:cNvSpPr>
            <p:nvPr/>
          </p:nvSpPr>
          <p:spPr bwMode="auto">
            <a:xfrm>
              <a:off x="2654" y="3862"/>
              <a:ext cx="2650" cy="233"/>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zh-CN" sz="1800" b="1" i="0" u="none" strike="noStrike" kern="1200" cap="none" spc="0" normalizeH="0" baseline="0" noProof="0" dirty="0">
                  <a:ln>
                    <a:noFill/>
                  </a:ln>
                  <a:solidFill>
                    <a:srgbClr val="FE9914"/>
                  </a:solidFill>
                  <a:effectLst/>
                  <a:uLnTx/>
                  <a:uFillTx/>
                  <a:latin typeface="SimSun" panose="02010600030101010101" pitchFamily="2" charset="-122"/>
                  <a:ea typeface="SimSun" panose="02010600030101010101" pitchFamily="2" charset="-122"/>
                  <a:cs typeface="+mn-cs"/>
                </a:rPr>
                <a:t>LTB</a:t>
              </a:r>
              <a:r>
                <a:rPr kumimoji="0" lang="zh-CN" altLang="en-US" sz="1800" b="1" i="0" u="none" strike="noStrike" kern="1200" cap="none" spc="0" normalizeH="0" baseline="0" noProof="0" dirty="0">
                  <a:ln>
                    <a:noFill/>
                  </a:ln>
                  <a:solidFill>
                    <a:srgbClr val="FE9914"/>
                  </a:solidFill>
                  <a:effectLst/>
                  <a:uLnTx/>
                  <a:uFillTx/>
                  <a:latin typeface="SimSun" panose="02010600030101010101" pitchFamily="2" charset="-122"/>
                  <a:ea typeface="SimSun" panose="02010600030101010101" pitchFamily="2" charset="-122"/>
                  <a:cs typeface="+mn-cs"/>
                </a:rPr>
                <a:t>的折减系数</a:t>
              </a:r>
              <a:endParaRPr kumimoji="0" lang="en-GB" sz="18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imSun" panose="02010600030101010101" pitchFamily="2" charset="-122"/>
                <a:ea typeface="SimSun" panose="02010600030101010101" pitchFamily="2" charset="-122"/>
                <a:cs typeface="+mn-cs"/>
              </a:endParaRPr>
            </a:p>
          </p:txBody>
        </p:sp>
      </p:grpSp>
      <p:sp>
        <p:nvSpPr>
          <p:cNvPr id="3" name="Tijdelijke aanduiding voor dia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763523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r>
              <a:rPr lang="zh-CN" altLang="en-US" dirty="0"/>
              <a:t>横向扭转屈曲</a:t>
            </a:r>
            <a:endParaRPr lang="en-GB" dirty="0"/>
          </a:p>
        </p:txBody>
      </p:sp>
      <p:sp>
        <p:nvSpPr>
          <p:cNvPr id="84997" name="Rectangle 3"/>
          <p:cNvSpPr>
            <a:spLocks noGrp="1" noChangeArrowheads="1"/>
          </p:cNvSpPr>
          <p:nvPr>
            <p:ph type="body" idx="1"/>
          </p:nvPr>
        </p:nvSpPr>
        <p:spPr/>
        <p:txBody>
          <a:bodyPr>
            <a:normAutofit/>
          </a:bodyPr>
          <a:lstStyle/>
          <a:p>
            <a:r>
              <a:rPr lang="zh-CN" altLang="en-US" sz="2800" dirty="0"/>
              <a:t>下面为横向扭转屈曲曲线：</a:t>
            </a:r>
            <a:endParaRPr lang="en-GB" sz="2800" dirty="0"/>
          </a:p>
        </p:txBody>
      </p:sp>
      <p:sp>
        <p:nvSpPr>
          <p:cNvPr id="418820" name="Rectangle 4"/>
          <p:cNvSpPr>
            <a:spLocks noChangeArrowheads="1"/>
          </p:cNvSpPr>
          <p:nvPr/>
        </p:nvSpPr>
        <p:spPr bwMode="auto">
          <a:xfrm>
            <a:off x="5623656" y="3180834"/>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aphicFrame>
        <p:nvGraphicFramePr>
          <p:cNvPr id="84994" name="Object 2"/>
          <p:cNvGraphicFramePr>
            <a:graphicFrameLocks noChangeAspect="1"/>
          </p:cNvGraphicFramePr>
          <p:nvPr/>
        </p:nvGraphicFramePr>
        <p:xfrm>
          <a:off x="1481138" y="2671763"/>
          <a:ext cx="5514975" cy="1171575"/>
        </p:xfrm>
        <a:graphic>
          <a:graphicData uri="http://schemas.openxmlformats.org/presentationml/2006/ole">
            <mc:AlternateContent xmlns:mc="http://schemas.openxmlformats.org/markup-compatibility/2006">
              <mc:Choice xmlns:v="urn:schemas-microsoft-com:vml" Requires="v">
                <p:oleObj spid="_x0000_s9218" name="Equation" r:id="rId4" imgW="3263900" imgH="698500" progId="Equation.DSMT4">
                  <p:embed/>
                </p:oleObj>
              </mc:Choice>
              <mc:Fallback>
                <p:oleObj name="Equation" r:id="rId4" imgW="3263900" imgH="698500" progId="Equation.DSMT4">
                  <p:embed/>
                  <p:pic>
                    <p:nvPicPr>
                      <p:cNvPr id="849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2671763"/>
                        <a:ext cx="5514975" cy="117157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418822" name="Rectangle 6"/>
          <p:cNvSpPr>
            <a:spLocks noChangeArrowheads="1"/>
          </p:cNvSpPr>
          <p:nvPr/>
        </p:nvSpPr>
        <p:spPr bwMode="auto">
          <a:xfrm>
            <a:off x="5814156" y="3028434"/>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aphicFrame>
        <p:nvGraphicFramePr>
          <p:cNvPr id="84995" name="Object 3"/>
          <p:cNvGraphicFramePr>
            <a:graphicFrameLocks noChangeAspect="1"/>
          </p:cNvGraphicFramePr>
          <p:nvPr/>
        </p:nvGraphicFramePr>
        <p:xfrm>
          <a:off x="1439863" y="4276725"/>
          <a:ext cx="5027612" cy="661988"/>
        </p:xfrm>
        <a:graphic>
          <a:graphicData uri="http://schemas.openxmlformats.org/presentationml/2006/ole">
            <mc:AlternateContent xmlns:mc="http://schemas.openxmlformats.org/markup-compatibility/2006">
              <mc:Choice xmlns:v="urn:schemas-microsoft-com:vml" Requires="v">
                <p:oleObj spid="_x0000_s9219" name="Equation" r:id="rId6" imgW="2654300" imgH="355600" progId="Equation.DSMT4">
                  <p:embed/>
                </p:oleObj>
              </mc:Choice>
              <mc:Fallback>
                <p:oleObj name="Equation" r:id="rId6" imgW="2654300" imgH="355600" progId="Equation.DSMT4">
                  <p:embed/>
                  <p:pic>
                    <p:nvPicPr>
                      <p:cNvPr id="8499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9863" y="4276725"/>
                        <a:ext cx="5027612"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8824" name="Rectangle 8"/>
          <p:cNvSpPr>
            <a:spLocks noChangeArrowheads="1"/>
          </p:cNvSpPr>
          <p:nvPr/>
        </p:nvSpPr>
        <p:spPr bwMode="auto">
          <a:xfrm>
            <a:off x="6017356" y="4349234"/>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nvGrpSpPr>
          <p:cNvPr id="2" name="Group 10"/>
          <p:cNvGrpSpPr>
            <a:grpSpLocks/>
          </p:cNvGrpSpPr>
          <p:nvPr/>
        </p:nvGrpSpPr>
        <p:grpSpPr bwMode="auto">
          <a:xfrm>
            <a:off x="5052156" y="4191000"/>
            <a:ext cx="3073400" cy="1790700"/>
            <a:chOff x="3824" y="2640"/>
            <a:chExt cx="1936" cy="1128"/>
          </a:xfrm>
        </p:grpSpPr>
        <p:sp>
          <p:nvSpPr>
            <p:cNvPr id="418827" name="Oval 11"/>
            <p:cNvSpPr>
              <a:spLocks noChangeArrowheads="1"/>
            </p:cNvSpPr>
            <p:nvPr/>
          </p:nvSpPr>
          <p:spPr bwMode="auto">
            <a:xfrm>
              <a:off x="3824" y="2640"/>
              <a:ext cx="480" cy="544"/>
            </a:xfrm>
            <a:prstGeom prst="ellipse">
              <a:avLst/>
            </a:prstGeom>
            <a:noFill/>
            <a:ln w="57150">
              <a:solidFill>
                <a:srgbClr val="FF9900">
                  <a:alpha val="47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18828" name="Line 12"/>
            <p:cNvSpPr>
              <a:spLocks noChangeShapeType="1"/>
            </p:cNvSpPr>
            <p:nvPr/>
          </p:nvSpPr>
          <p:spPr bwMode="auto">
            <a:xfrm flipH="1" flipV="1">
              <a:off x="4280" y="3112"/>
              <a:ext cx="312" cy="264"/>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85009" name="Rectangle 13"/>
            <p:cNvSpPr>
              <a:spLocks noChangeArrowheads="1"/>
            </p:cNvSpPr>
            <p:nvPr/>
          </p:nvSpPr>
          <p:spPr bwMode="auto">
            <a:xfrm>
              <a:off x="4264" y="3421"/>
              <a:ext cx="1496" cy="347"/>
            </a:xfrm>
            <a:prstGeom prst="rect">
              <a:avLst/>
            </a:prstGeom>
            <a:noFill/>
            <a:ln w="9525">
              <a:noFill/>
              <a:miter lim="800000"/>
              <a:headEnd/>
              <a:tailEnd/>
            </a:ln>
          </p:spPr>
          <p:txBody>
            <a:bodyPr>
              <a:prstTxWarp prst="textNoShape">
                <a:avLst/>
              </a:prstTxWarp>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zh-CN" altLang="en-US" sz="1800" b="1" i="0" u="none" strike="noStrike" kern="1200" cap="none" spc="0" normalizeH="0" baseline="0" noProof="0" dirty="0">
                  <a:ln>
                    <a:noFill/>
                  </a:ln>
                  <a:solidFill>
                    <a:srgbClr val="FE9914"/>
                  </a:solidFill>
                  <a:effectLst/>
                  <a:uLnTx/>
                  <a:uFillTx/>
                  <a:latin typeface="SimSun" panose="02010600030101010101" pitchFamily="2" charset="-122"/>
                  <a:ea typeface="SimSun" panose="02010600030101010101" pitchFamily="2" charset="-122"/>
                  <a:cs typeface="+mn-cs"/>
                </a:rPr>
                <a:t>坪长</a:t>
              </a:r>
              <a:endParaRPr kumimoji="0" lang="en-GB" sz="1800" b="1" i="0" u="none" strike="noStrike" kern="1200" cap="none" spc="0" normalizeH="0" baseline="0" noProof="0" dirty="0">
                <a:ln>
                  <a:noFill/>
                </a:ln>
                <a:solidFill>
                  <a:srgbClr val="FE9914"/>
                </a:solidFill>
                <a:effectLst/>
                <a:uLnTx/>
                <a:uFillTx/>
                <a:latin typeface="SimSun" panose="02010600030101010101" pitchFamily="2" charset="-122"/>
                <a:ea typeface="SimSun" panose="02010600030101010101" pitchFamily="2" charset="-122"/>
                <a:cs typeface="+mn-cs"/>
              </a:endParaRPr>
            </a:p>
          </p:txBody>
        </p:sp>
      </p:grpSp>
      <p:grpSp>
        <p:nvGrpSpPr>
          <p:cNvPr id="3" name="Group 14"/>
          <p:cNvGrpSpPr>
            <a:grpSpLocks/>
          </p:cNvGrpSpPr>
          <p:nvPr/>
        </p:nvGrpSpPr>
        <p:grpSpPr bwMode="auto">
          <a:xfrm>
            <a:off x="770669" y="4241800"/>
            <a:ext cx="5181600" cy="1744663"/>
            <a:chOff x="1127" y="2672"/>
            <a:chExt cx="3264" cy="1099"/>
          </a:xfrm>
        </p:grpSpPr>
        <p:sp>
          <p:nvSpPr>
            <p:cNvPr id="85004" name="Rectangle 15"/>
            <p:cNvSpPr>
              <a:spLocks noChangeArrowheads="1"/>
            </p:cNvSpPr>
            <p:nvPr/>
          </p:nvSpPr>
          <p:spPr bwMode="auto">
            <a:xfrm>
              <a:off x="1127" y="3424"/>
              <a:ext cx="3264" cy="347"/>
            </a:xfrm>
            <a:prstGeom prst="rect">
              <a:avLst/>
            </a:prstGeom>
            <a:noFill/>
            <a:ln w="9525">
              <a:noFill/>
              <a:miter lim="800000"/>
              <a:headEnd/>
              <a:tailEnd/>
            </a:ln>
          </p:spPr>
          <p:txBody>
            <a:bodyPr>
              <a:prstTxWarp prst="textNoShape">
                <a:avLst/>
              </a:prstTxWarp>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zh-CN" altLang="en-US" sz="1800" b="1" i="0" u="none" strike="noStrike" kern="1200" cap="none" spc="0" normalizeH="0" baseline="0" noProof="0" dirty="0">
                  <a:ln>
                    <a:noFill/>
                  </a:ln>
                  <a:solidFill>
                    <a:srgbClr val="FE9914"/>
                  </a:solidFill>
                  <a:effectLst/>
                  <a:uLnTx/>
                  <a:uFillTx/>
                  <a:latin typeface="SimSun" panose="02010600030101010101" pitchFamily="2" charset="-122"/>
                  <a:ea typeface="SimSun" panose="02010600030101010101" pitchFamily="2" charset="-122"/>
                  <a:cs typeface="+mn-cs"/>
                </a:rPr>
                <a:t>缺陷系数</a:t>
              </a:r>
              <a:endParaRPr kumimoji="0" lang="en-GB" sz="1800" b="1" i="0" u="none" strike="noStrike" kern="1200" cap="none" spc="0" normalizeH="0" baseline="0" noProof="0" dirty="0">
                <a:ln>
                  <a:noFill/>
                </a:ln>
                <a:solidFill>
                  <a:srgbClr val="FE9914"/>
                </a:solidFill>
                <a:effectLst/>
                <a:uLnTx/>
                <a:uFillTx/>
                <a:latin typeface="SimSun" panose="02010600030101010101" pitchFamily="2" charset="-122"/>
                <a:ea typeface="SimSun" panose="02010600030101010101" pitchFamily="2" charset="-122"/>
                <a:cs typeface="+mn-cs"/>
              </a:endParaRPr>
            </a:p>
          </p:txBody>
        </p:sp>
        <p:sp>
          <p:nvSpPr>
            <p:cNvPr id="418832" name="Oval 16"/>
            <p:cNvSpPr>
              <a:spLocks noChangeArrowheads="1"/>
            </p:cNvSpPr>
            <p:nvPr/>
          </p:nvSpPr>
          <p:spPr bwMode="auto">
            <a:xfrm>
              <a:off x="2704" y="2672"/>
              <a:ext cx="480" cy="544"/>
            </a:xfrm>
            <a:prstGeom prst="ellipse">
              <a:avLst/>
            </a:prstGeom>
            <a:noFill/>
            <a:ln w="57150">
              <a:solidFill>
                <a:srgbClr val="FF9900">
                  <a:alpha val="42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18833" name="Line 17"/>
            <p:cNvSpPr>
              <a:spLocks noChangeShapeType="1"/>
            </p:cNvSpPr>
            <p:nvPr/>
          </p:nvSpPr>
          <p:spPr bwMode="auto">
            <a:xfrm flipV="1">
              <a:off x="2445" y="3176"/>
              <a:ext cx="291" cy="251"/>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76374308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r>
              <a:rPr lang="zh-CN" altLang="en-US" sz="3200" dirty="0"/>
              <a:t>欧洲规范</a:t>
            </a:r>
            <a:r>
              <a:rPr lang="en-GB" altLang="en-US" sz="3200" dirty="0"/>
              <a:t>3 </a:t>
            </a:r>
            <a:r>
              <a:rPr lang="zh-CN" altLang="en-US" sz="3200" dirty="0"/>
              <a:t>横向扭转屈曲曲线</a:t>
            </a:r>
            <a:endParaRPr lang="en-GB" altLang="en-US" sz="32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34819" name="Picture 4" descr="Buckling Curves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618" y="1265476"/>
            <a:ext cx="8307270" cy="544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3352800" y="5930900"/>
            <a:ext cx="33401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无量纲细长</a:t>
            </a:r>
            <a:r>
              <a:rPr kumimoji="0" lang="nl-BE" sz="14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endParaRPr kumimoji="0" lang="nl-BE" sz="1400" b="1" i="0" u="none" strike="noStrike" kern="1200" cap="none" spc="0" normalizeH="0" baseline="0" noProof="0" dirty="0">
              <a:ln>
                <a:noFill/>
              </a:ln>
              <a:solidFill>
                <a:prstClr val="black"/>
              </a:solidFill>
              <a:effectLst/>
              <a:uLnTx/>
              <a:uFill>
                <a:solidFill>
                  <a:prstClr val="black"/>
                </a:solidFill>
              </a:uFill>
              <a:latin typeface="SimSun" panose="02010600030101010101" pitchFamily="2" charset="-122"/>
              <a:ea typeface="SimSun" panose="02010600030101010101" pitchFamily="2" charset="-122"/>
              <a:cs typeface="+mn-cs"/>
            </a:endParaRPr>
          </a:p>
        </p:txBody>
      </p:sp>
      <p:sp>
        <p:nvSpPr>
          <p:cNvPr id="8" name="Tekstvak 7"/>
          <p:cNvSpPr txBox="1"/>
          <p:nvPr/>
        </p:nvSpPr>
        <p:spPr>
          <a:xfrm rot="16200000">
            <a:off x="-394964" y="3207653"/>
            <a:ext cx="1770085"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1" i="0" u="none" strike="noStrike" kern="1200" cap="none" spc="0" normalizeH="0" baseline="0" noProof="0" dirty="0">
              <a:ln>
                <a:noFill/>
              </a:ln>
              <a:solidFill>
                <a:prstClr val="black"/>
              </a:solidFill>
              <a:effectLst/>
              <a:uLnTx/>
              <a:uFill>
                <a:solidFill>
                  <a:prstClr val="black"/>
                </a:solidFill>
              </a:uFill>
              <a:latin typeface="SimSun" panose="02010600030101010101" pitchFamily="2" charset="-122"/>
              <a:ea typeface="SimSun" panose="02010600030101010101" pitchFamily="2" charset="-122"/>
              <a:cs typeface="+mn-cs"/>
            </a:endParaRPr>
          </a:p>
        </p:txBody>
      </p:sp>
      <p:sp>
        <p:nvSpPr>
          <p:cNvPr id="9" name="Tekstvak 8"/>
          <p:cNvSpPr txBox="1"/>
          <p:nvPr/>
        </p:nvSpPr>
        <p:spPr>
          <a:xfrm>
            <a:off x="5297139" y="6180619"/>
            <a:ext cx="2943922" cy="528350"/>
          </a:xfrm>
          <a:prstGeom prst="rect">
            <a:avLst/>
          </a:prstGeom>
          <a:solidFill>
            <a:schemeClr val="bg1"/>
          </a:solid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不锈钢：焊接工字形截面</a:t>
            </a:r>
            <a:endPar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不锈钢：冷弯渠道</a:t>
            </a:r>
            <a:endPar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0" name="Tekstvak 9"/>
          <p:cNvSpPr txBox="1"/>
          <p:nvPr/>
        </p:nvSpPr>
        <p:spPr>
          <a:xfrm>
            <a:off x="1643278" y="6180619"/>
            <a:ext cx="2792406" cy="528350"/>
          </a:xfrm>
          <a:prstGeom prst="rect">
            <a:avLst/>
          </a:prstGeom>
          <a:solidFill>
            <a:schemeClr val="bg1"/>
          </a:solidFill>
        </p:spPr>
        <p:txBody>
          <a:bodyPr wrap="square"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碳钢：焊接工字形截面</a:t>
            </a:r>
            <a:endPar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碳钢：冷弯渠道</a:t>
            </a:r>
            <a:endParaRPr kumimoji="0" lang="nl-BE" sz="1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9524970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5" name="Rectangle 7"/>
          <p:cNvSpPr>
            <a:spLocks noGrp="1" noChangeArrowheads="1"/>
          </p:cNvSpPr>
          <p:nvPr>
            <p:ph type="body" sz="half" idx="1"/>
          </p:nvPr>
        </p:nvSpPr>
        <p:spPr/>
        <p:txBody>
          <a:bodyPr>
            <a:normAutofit/>
          </a:bodyPr>
          <a:lstStyle/>
          <a:p>
            <a:r>
              <a:rPr lang="zh-CN" altLang="en-US" sz="2800" dirty="0"/>
              <a:t>横向扭转屈曲细长比：</a:t>
            </a:r>
            <a:endParaRPr lang="en-GB" sz="2800" dirty="0"/>
          </a:p>
          <a:p>
            <a:endParaRPr lang="en-GB" sz="2800" dirty="0"/>
          </a:p>
          <a:p>
            <a:endParaRPr lang="en-GB" sz="2800" dirty="0"/>
          </a:p>
          <a:p>
            <a:endParaRPr lang="en-GB" sz="2800" dirty="0"/>
          </a:p>
          <a:p>
            <a:pPr lvl="1"/>
            <a:endParaRPr lang="en-GB" sz="2400" dirty="0"/>
          </a:p>
          <a:p>
            <a:pPr lvl="1"/>
            <a:r>
              <a:rPr lang="zh-CN" altLang="en-US" sz="2400" dirty="0"/>
              <a:t>压缩屈曲曲线（不包括</a:t>
            </a:r>
            <a:r>
              <a:rPr lang="en-GB" sz="2400" dirty="0"/>
              <a:t> a</a:t>
            </a:r>
            <a:r>
              <a:rPr lang="en-GB" sz="2400" baseline="-25000" dirty="0"/>
              <a:t>0</a:t>
            </a:r>
            <a:r>
              <a:rPr lang="zh-CN" altLang="en-US" sz="2400" dirty="0"/>
              <a:t>曲线</a:t>
            </a:r>
            <a:r>
              <a:rPr lang="zh-CN" altLang="zh-CN" sz="2400" dirty="0"/>
              <a:t>）</a:t>
            </a:r>
            <a:endParaRPr lang="en-GB" sz="2400" dirty="0"/>
          </a:p>
          <a:p>
            <a:pPr lvl="1"/>
            <a:endParaRPr lang="en-GB" sz="2400" dirty="0"/>
          </a:p>
          <a:p>
            <a:pPr lvl="1"/>
            <a:r>
              <a:rPr lang="en-GB" sz="2400" dirty="0" err="1"/>
              <a:t>W</a:t>
            </a:r>
            <a:r>
              <a:rPr lang="en-GB" sz="2400" baseline="-25000" dirty="0" err="1"/>
              <a:t>y</a:t>
            </a:r>
            <a:r>
              <a:rPr lang="en-GB" sz="2400" dirty="0"/>
              <a:t> </a:t>
            </a:r>
            <a:r>
              <a:rPr lang="zh-CN" altLang="en-US" sz="2400" dirty="0"/>
              <a:t>的值取决于梁段的类别</a:t>
            </a:r>
            <a:endParaRPr lang="en-GB" sz="2400" dirty="0"/>
          </a:p>
          <a:p>
            <a:pPr lvl="1"/>
            <a:endParaRPr lang="en-GB" sz="2400" dirty="0"/>
          </a:p>
          <a:p>
            <a:pPr lvl="1"/>
            <a:r>
              <a:rPr lang="en-GB" sz="2400" dirty="0" err="1"/>
              <a:t>M</a:t>
            </a:r>
            <a:r>
              <a:rPr lang="en-GB" sz="2400" baseline="-25000" dirty="0" err="1"/>
              <a:t>cr</a:t>
            </a:r>
            <a:r>
              <a:rPr lang="en-GB" sz="2400" dirty="0"/>
              <a:t> </a:t>
            </a:r>
            <a:r>
              <a:rPr lang="zh-CN" altLang="en-US" sz="2400" dirty="0"/>
              <a:t>是弹性临界横向扭转屈曲矢量</a:t>
            </a:r>
            <a:endParaRPr lang="en-GB" sz="2400" dirty="0"/>
          </a:p>
        </p:txBody>
      </p:sp>
      <p:sp>
        <p:nvSpPr>
          <p:cNvPr id="428034" name="Rectangle 2"/>
          <p:cNvSpPr>
            <a:spLocks noChangeArrowheads="1"/>
          </p:cNvSpPr>
          <p:nvPr/>
        </p:nvSpPr>
        <p:spPr bwMode="auto">
          <a:xfrm>
            <a:off x="-1144179" y="-58918"/>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28035" name="Rectangle 3"/>
          <p:cNvSpPr>
            <a:spLocks noChangeArrowheads="1"/>
          </p:cNvSpPr>
          <p:nvPr/>
        </p:nvSpPr>
        <p:spPr bwMode="auto">
          <a:xfrm>
            <a:off x="-1144179" y="3141482"/>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28036" name="Rectangle 4"/>
          <p:cNvSpPr>
            <a:spLocks noChangeArrowheads="1"/>
          </p:cNvSpPr>
          <p:nvPr/>
        </p:nvSpPr>
        <p:spPr bwMode="auto">
          <a:xfrm>
            <a:off x="-1144179" y="3117670"/>
            <a:ext cx="184731"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imSun" panose="02010600030101010101" pitchFamily="2" charset="-122"/>
              <a:ea typeface="SimSun" panose="02010600030101010101" pitchFamily="2" charset="-122"/>
              <a:cs typeface="+mn-cs"/>
            </a:endParaRPr>
          </a:p>
        </p:txBody>
      </p:sp>
      <p:graphicFrame>
        <p:nvGraphicFramePr>
          <p:cNvPr id="89090" name="Object 2"/>
          <p:cNvGraphicFramePr>
            <a:graphicFrameLocks noChangeAspect="1"/>
          </p:cNvGraphicFramePr>
          <p:nvPr/>
        </p:nvGraphicFramePr>
        <p:xfrm>
          <a:off x="2422525" y="2528888"/>
          <a:ext cx="2732088" cy="1525587"/>
        </p:xfrm>
        <a:graphic>
          <a:graphicData uri="http://schemas.openxmlformats.org/presentationml/2006/ole">
            <mc:AlternateContent xmlns:mc="http://schemas.openxmlformats.org/markup-compatibility/2006">
              <mc:Choice xmlns:v="urn:schemas-microsoft-com:vml" Requires="v">
                <p:oleObj spid="_x0000_s10242" name="Equation" r:id="rId4" imgW="1308100" imgH="723900" progId="Equation.DSMT4">
                  <p:embed/>
                </p:oleObj>
              </mc:Choice>
              <mc:Fallback>
                <p:oleObj name="Equation" r:id="rId4" imgW="1308100" imgH="723900" progId="Equation.DSMT4">
                  <p:embed/>
                  <p:pic>
                    <p:nvPicPr>
                      <p:cNvPr id="890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525" y="2528888"/>
                        <a:ext cx="2732088" cy="152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4" name="Rectangle 6"/>
          <p:cNvSpPr>
            <a:spLocks noGrp="1" noChangeArrowheads="1"/>
          </p:cNvSpPr>
          <p:nvPr>
            <p:ph type="title"/>
          </p:nvPr>
        </p:nvSpPr>
        <p:spPr/>
        <p:txBody>
          <a:bodyPr>
            <a:normAutofit/>
          </a:bodyPr>
          <a:lstStyle/>
          <a:p>
            <a:r>
              <a:rPr lang="zh-CN" altLang="en-US" dirty="0"/>
              <a:t>无量纲细长</a:t>
            </a:r>
            <a:endParaRPr lang="en-GB" dirty="0"/>
          </a:p>
        </p:txBody>
      </p:sp>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418916035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欧洲规范</a:t>
            </a:r>
            <a:r>
              <a:rPr lang="en-GB" altLang="en-US" sz="3200" dirty="0"/>
              <a:t>3 </a:t>
            </a:r>
            <a:r>
              <a:rPr lang="zh-CN" altLang="en-US" sz="3200" dirty="0"/>
              <a:t>横向扭转屈曲范例</a:t>
            </a:r>
            <a:endParaRPr lang="nl-BE" sz="3200" dirty="0"/>
          </a:p>
        </p:txBody>
      </p:sp>
      <p:sp>
        <p:nvSpPr>
          <p:cNvPr id="3" name="Tijdelijke aanduiding voor inhoud 2"/>
          <p:cNvSpPr>
            <a:spLocks noGrp="1"/>
          </p:cNvSpPr>
          <p:nvPr>
            <p:ph idx="1"/>
          </p:nvPr>
        </p:nvSpPr>
        <p:spPr>
          <a:xfrm>
            <a:off x="457200" y="1237368"/>
            <a:ext cx="8229600" cy="4925144"/>
          </a:xfrm>
        </p:spPr>
        <p:txBody>
          <a:bodyPr>
            <a:normAutofit/>
          </a:bodyPr>
          <a:lstStyle/>
          <a:p>
            <a:r>
              <a:rPr lang="zh-CN" altLang="en-US" sz="2400" dirty="0"/>
              <a:t>受到</a:t>
            </a:r>
            <a:r>
              <a:rPr lang="en-US" altLang="zh-CN" sz="2400" dirty="0"/>
              <a:t>4</a:t>
            </a:r>
            <a:r>
              <a:rPr lang="zh-CN" altLang="en-US" sz="2400" dirty="0"/>
              <a:t>点弯曲的工字梁</a:t>
            </a:r>
            <a:endParaRPr lang="nl-BE" sz="2400" dirty="0"/>
          </a:p>
          <a:p>
            <a:endParaRPr lang="nl-BE" sz="24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10" name="Afbeelding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997" y="2317132"/>
            <a:ext cx="6241092" cy="2091662"/>
          </a:xfrm>
          <a:prstGeom prst="rect">
            <a:avLst/>
          </a:prstGeom>
        </p:spPr>
      </p:pic>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3005" y="2143188"/>
            <a:ext cx="2352483" cy="3744416"/>
          </a:xfrm>
          <a:prstGeom prst="rect">
            <a:avLst/>
          </a:prstGeom>
        </p:spPr>
      </p:pic>
      <p:graphicFrame>
        <p:nvGraphicFramePr>
          <p:cNvPr id="12" name="Tabel 11"/>
          <p:cNvGraphicFramePr>
            <a:graphicFrameLocks noGrp="1"/>
          </p:cNvGraphicFramePr>
          <p:nvPr/>
        </p:nvGraphicFramePr>
        <p:xfrm>
          <a:off x="494889" y="4549882"/>
          <a:ext cx="5652000" cy="141528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0000"/>
                    </a:ext>
                  </a:extLst>
                </a:gridCol>
                <a:gridCol w="2088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321742">
                <a:tc>
                  <a:txBody>
                    <a:bodyPr/>
                    <a:lstStyle/>
                    <a:p>
                      <a:endParaRPr lang="nl-BE" sz="1600" dirty="0">
                        <a:latin typeface="SimSun" panose="02010600030101010101" pitchFamily="2" charset="-122"/>
                        <a:ea typeface="SimSun" panose="02010600030101010101" pitchFamily="2" charset="-122"/>
                      </a:endParaRPr>
                    </a:p>
                  </a:txBody>
                  <a:tcPr>
                    <a:noFill/>
                  </a:tcPr>
                </a:tc>
                <a:tc>
                  <a:txBody>
                    <a:bodyPr/>
                    <a:lstStyle/>
                    <a:p>
                      <a:r>
                        <a:rPr lang="zh-CN" altLang="en-US" sz="1600" dirty="0">
                          <a:latin typeface="SimSun" panose="02010600030101010101" pitchFamily="2" charset="-122"/>
                          <a:ea typeface="SimSun" panose="02010600030101010101" pitchFamily="2" charset="-122"/>
                        </a:rPr>
                        <a:t>碳钢</a:t>
                      </a:r>
                      <a:endParaRPr lang="nl-BE" sz="1600" dirty="0">
                        <a:latin typeface="SimSun" panose="02010600030101010101" pitchFamily="2" charset="-122"/>
                        <a:ea typeface="SimSun" panose="02010600030101010101" pitchFamily="2" charset="-122"/>
                      </a:endParaRPr>
                    </a:p>
                  </a:txBody>
                  <a:tcPr/>
                </a:tc>
                <a:tc>
                  <a:txBody>
                    <a:bodyPr/>
                    <a:lstStyle/>
                    <a:p>
                      <a:r>
                        <a:rPr lang="zh-CN" altLang="en-US" sz="1600" dirty="0">
                          <a:latin typeface="SimSun" panose="02010600030101010101" pitchFamily="2" charset="-122"/>
                          <a:ea typeface="SimSun" panose="02010600030101010101" pitchFamily="2" charset="-122"/>
                        </a:rPr>
                        <a:t>双向不锈钢</a:t>
                      </a:r>
                      <a:endParaRPr lang="nl-BE"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360000">
                <a:tc>
                  <a:txBody>
                    <a:bodyPr/>
                    <a:lstStyle/>
                    <a:p>
                      <a:r>
                        <a:rPr lang="zh-CN" altLang="en-US" sz="1600" b="1" dirty="0">
                          <a:solidFill>
                            <a:schemeClr val="bg1"/>
                          </a:solidFill>
                          <a:latin typeface="SimSun" panose="02010600030101010101" pitchFamily="2" charset="-122"/>
                          <a:ea typeface="SimSun" panose="02010600030101010101" pitchFamily="2" charset="-122"/>
                        </a:rPr>
                        <a:t>材料</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S355</a:t>
                      </a:r>
                    </a:p>
                  </a:txBody>
                  <a:tcPr/>
                </a:tc>
                <a:tc>
                  <a:txBody>
                    <a:bodyPr/>
                    <a:lstStyle/>
                    <a:p>
                      <a:pPr algn="r"/>
                      <a:r>
                        <a:rPr lang="nl-BE" sz="1600" dirty="0">
                          <a:latin typeface="SimSun" panose="02010600030101010101" pitchFamily="2" charset="-122"/>
                          <a:ea typeface="SimSun" panose="02010600030101010101" pitchFamily="2" charset="-122"/>
                        </a:rPr>
                        <a:t>EN 1.4162</a:t>
                      </a:r>
                    </a:p>
                  </a:txBody>
                  <a:tcPr/>
                </a:tc>
                <a:extLst>
                  <a:ext uri="{0D108BD9-81ED-4DB2-BD59-A6C34878D82A}">
                    <a16:rowId xmlns:a16="http://schemas.microsoft.com/office/drawing/2014/main" val="10001"/>
                  </a:ext>
                </a:extLst>
              </a:tr>
              <a:tr h="360000">
                <a:tc>
                  <a:txBody>
                    <a:bodyPr/>
                    <a:lstStyle/>
                    <a:p>
                      <a:r>
                        <a:rPr lang="nl-BE" sz="1600" b="1" dirty="0" err="1">
                          <a:solidFill>
                            <a:schemeClr val="bg1"/>
                          </a:solidFill>
                          <a:latin typeface="SimSun" panose="02010600030101010101" pitchFamily="2" charset="-122"/>
                          <a:ea typeface="SimSun" panose="02010600030101010101" pitchFamily="2" charset="-122"/>
                        </a:rPr>
                        <a:t>f</a:t>
                      </a:r>
                      <a:r>
                        <a:rPr lang="nl-BE" sz="1600" b="1" baseline="-25000" dirty="0" err="1">
                          <a:solidFill>
                            <a:schemeClr val="bg1"/>
                          </a:solidFill>
                          <a:latin typeface="SimSun" panose="02010600030101010101" pitchFamily="2" charset="-122"/>
                          <a:ea typeface="SimSun" panose="02010600030101010101" pitchFamily="2" charset="-122"/>
                        </a:rPr>
                        <a:t>y</a:t>
                      </a:r>
                      <a:r>
                        <a:rPr lang="nl-BE" sz="1600" b="1" baseline="0" dirty="0">
                          <a:solidFill>
                            <a:schemeClr val="bg1"/>
                          </a:solidFill>
                          <a:latin typeface="SimSun" panose="02010600030101010101" pitchFamily="2" charset="-122"/>
                          <a:ea typeface="SimSun" panose="02010600030101010101" pitchFamily="2" charset="-122"/>
                        </a:rPr>
                        <a:t> [N/mm²]</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355</a:t>
                      </a:r>
                    </a:p>
                  </a:txBody>
                  <a:tcPr/>
                </a:tc>
                <a:tc>
                  <a:txBody>
                    <a:bodyPr/>
                    <a:lstStyle/>
                    <a:p>
                      <a:pPr algn="r"/>
                      <a:r>
                        <a:rPr lang="nl-BE" sz="1600" dirty="0">
                          <a:latin typeface="SimSun" panose="02010600030101010101" pitchFamily="2" charset="-122"/>
                          <a:ea typeface="SimSun" panose="02010600030101010101" pitchFamily="2" charset="-122"/>
                        </a:rPr>
                        <a:t>450</a:t>
                      </a:r>
                    </a:p>
                  </a:txBody>
                  <a:tcPr/>
                </a:tc>
                <a:extLst>
                  <a:ext uri="{0D108BD9-81ED-4DB2-BD59-A6C34878D82A}">
                    <a16:rowId xmlns:a16="http://schemas.microsoft.com/office/drawing/2014/main" val="10002"/>
                  </a:ext>
                </a:extLst>
              </a:tr>
              <a:tr h="360000">
                <a:tc>
                  <a:txBody>
                    <a:bodyPr/>
                    <a:lstStyle/>
                    <a:p>
                      <a:r>
                        <a:rPr lang="nl-BE" sz="1600" b="1" dirty="0">
                          <a:solidFill>
                            <a:schemeClr val="bg1"/>
                          </a:solidFill>
                          <a:latin typeface="SimSun" panose="02010600030101010101" pitchFamily="2" charset="-122"/>
                          <a:ea typeface="SimSun" panose="02010600030101010101" pitchFamily="2" charset="-122"/>
                        </a:rPr>
                        <a:t>E [N/mm²]</a:t>
                      </a: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210000</a:t>
                      </a:r>
                    </a:p>
                  </a:txBody>
                  <a:tcPr/>
                </a:tc>
                <a:tc>
                  <a:txBody>
                    <a:bodyPr/>
                    <a:lstStyle/>
                    <a:p>
                      <a:pPr algn="r"/>
                      <a:r>
                        <a:rPr lang="nl-BE" sz="1600" dirty="0">
                          <a:latin typeface="SimSun" panose="02010600030101010101" pitchFamily="2" charset="-122"/>
                          <a:ea typeface="SimSun" panose="02010600030101010101" pitchFamily="2" charset="-122"/>
                        </a:rPr>
                        <a:t>200000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40969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欧洲规范</a:t>
            </a:r>
            <a:r>
              <a:rPr lang="en-GB" altLang="en-US" sz="3200" dirty="0"/>
              <a:t>3 </a:t>
            </a:r>
            <a:r>
              <a:rPr lang="zh-CN" altLang="en-US" sz="3200" dirty="0"/>
              <a:t>横向扭转屈曲示例</a:t>
            </a:r>
            <a:endParaRPr lang="nl-BE" sz="3200" dirty="0"/>
          </a:p>
        </p:txBody>
      </p:sp>
      <p:sp>
        <p:nvSpPr>
          <p:cNvPr id="9" name="Tijdelijke aanduiding voor tekst 8"/>
          <p:cNvSpPr>
            <a:spLocks noGrp="1"/>
          </p:cNvSpPr>
          <p:nvPr>
            <p:ph type="body" idx="1"/>
          </p:nvPr>
        </p:nvSpPr>
        <p:spPr>
          <a:xfrm>
            <a:off x="457200" y="1268760"/>
            <a:ext cx="4040188" cy="639762"/>
          </a:xfrm>
        </p:spPr>
        <p:txBody>
          <a:bodyPr/>
          <a:lstStyle/>
          <a:p>
            <a:r>
              <a:rPr lang="nl-BE" dirty="0"/>
              <a:t>EC 3-1-1: S355</a:t>
            </a:r>
          </a:p>
        </p:txBody>
      </p:sp>
      <p:sp>
        <p:nvSpPr>
          <p:cNvPr id="3" name="Tijdelijke aanduiding voor inhoud 2"/>
          <p:cNvSpPr>
            <a:spLocks noGrp="1"/>
          </p:cNvSpPr>
          <p:nvPr>
            <p:ph sz="half" idx="2"/>
          </p:nvPr>
        </p:nvSpPr>
        <p:spPr>
          <a:xfrm>
            <a:off x="457200" y="1908522"/>
            <a:ext cx="4040188" cy="4472806"/>
          </a:xfrm>
        </p:spPr>
        <p:txBody>
          <a:bodyPr/>
          <a:lstStyle/>
          <a:p>
            <a:r>
              <a:rPr lang="zh-CN" altLang="en-US" dirty="0"/>
              <a:t>分类</a:t>
            </a:r>
            <a:endParaRPr lang="nl-BE" dirty="0"/>
          </a:p>
          <a:p>
            <a:pPr lvl="1"/>
            <a:endParaRPr lang="nl-BE" dirty="0"/>
          </a:p>
          <a:p>
            <a:pPr lvl="1"/>
            <a:endParaRPr lang="nl-BE" dirty="0"/>
          </a:p>
          <a:p>
            <a:pPr lvl="1"/>
            <a:endParaRPr lang="nl-BE" dirty="0"/>
          </a:p>
          <a:p>
            <a:pPr lvl="1"/>
            <a:r>
              <a:rPr lang="zh-CN" altLang="en-US" dirty="0"/>
              <a:t>法兰</a:t>
            </a:r>
            <a:endParaRPr lang="nl-BE" dirty="0"/>
          </a:p>
          <a:p>
            <a:pPr marL="457200" lvl="1" indent="0">
              <a:buNone/>
            </a:pPr>
            <a:r>
              <a:rPr lang="nl-BE" dirty="0"/>
              <a:t>	</a:t>
            </a:r>
          </a:p>
          <a:p>
            <a:pPr marL="457200" lvl="1" indent="0">
              <a:buNone/>
            </a:pPr>
            <a:r>
              <a:rPr lang="nl-BE" dirty="0"/>
              <a:t>	</a:t>
            </a:r>
            <a:r>
              <a:rPr lang="zh-CN" altLang="en-US" dirty="0"/>
              <a:t>类别</a:t>
            </a:r>
            <a:r>
              <a:rPr lang="nl-BE" dirty="0"/>
              <a:t>1</a:t>
            </a:r>
          </a:p>
          <a:p>
            <a:pPr lvl="1"/>
            <a:r>
              <a:rPr lang="nl-BE" dirty="0"/>
              <a:t>Web</a:t>
            </a:r>
          </a:p>
          <a:p>
            <a:pPr marL="457200" lvl="1" indent="0">
              <a:buNone/>
            </a:pPr>
            <a:r>
              <a:rPr lang="nl-BE" dirty="0"/>
              <a:t>	</a:t>
            </a:r>
          </a:p>
          <a:p>
            <a:pPr marL="457200" lvl="1" indent="0">
              <a:buNone/>
            </a:pPr>
            <a:r>
              <a:rPr lang="nl-BE" dirty="0"/>
              <a:t>	</a:t>
            </a:r>
            <a:r>
              <a:rPr lang="zh-CN" altLang="en-US" dirty="0"/>
              <a:t>类别</a:t>
            </a:r>
            <a:r>
              <a:rPr lang="nl-BE" dirty="0"/>
              <a:t>1</a:t>
            </a:r>
          </a:p>
          <a:p>
            <a:pPr marL="57150" indent="0">
              <a:buNone/>
            </a:pPr>
            <a:r>
              <a:rPr lang="zh-CN" altLang="en-US" dirty="0"/>
              <a:t>横断面</a:t>
            </a:r>
            <a:r>
              <a:rPr lang="nl-BE" dirty="0"/>
              <a:t> = </a:t>
            </a:r>
            <a:r>
              <a:rPr lang="zh-CN" altLang="en-US" dirty="0"/>
              <a:t>类别</a:t>
            </a:r>
            <a:r>
              <a:rPr lang="nl-BE" dirty="0"/>
              <a:t>1</a:t>
            </a:r>
          </a:p>
        </p:txBody>
      </p:sp>
      <p:sp>
        <p:nvSpPr>
          <p:cNvPr id="10" name="Tijdelijke aanduiding voor tekst 9"/>
          <p:cNvSpPr>
            <a:spLocks noGrp="1"/>
          </p:cNvSpPr>
          <p:nvPr>
            <p:ph type="body" sz="quarter" idx="3"/>
          </p:nvPr>
        </p:nvSpPr>
        <p:spPr>
          <a:xfrm>
            <a:off x="4645025" y="1268760"/>
            <a:ext cx="4041775" cy="639762"/>
          </a:xfrm>
        </p:spPr>
        <p:txBody>
          <a:bodyPr/>
          <a:lstStyle/>
          <a:p>
            <a:r>
              <a:rPr lang="nl-BE" dirty="0"/>
              <a:t>EC 3-1-4: </a:t>
            </a:r>
            <a:r>
              <a:rPr lang="zh-CN" altLang="en-US" dirty="0"/>
              <a:t>双相钢</a:t>
            </a:r>
            <a:endParaRPr lang="nl-BE" dirty="0"/>
          </a:p>
        </p:txBody>
      </p:sp>
      <p:sp>
        <p:nvSpPr>
          <p:cNvPr id="11" name="Tijdelijke aanduiding voor inhoud 10"/>
          <p:cNvSpPr>
            <a:spLocks noGrp="1"/>
          </p:cNvSpPr>
          <p:nvPr>
            <p:ph sz="quarter" idx="4"/>
          </p:nvPr>
        </p:nvSpPr>
        <p:spPr>
          <a:xfrm>
            <a:off x="4645025" y="1908522"/>
            <a:ext cx="4041775" cy="4472806"/>
          </a:xfrm>
        </p:spPr>
        <p:txBody>
          <a:bodyPr>
            <a:normAutofit/>
          </a:bodyPr>
          <a:lstStyle/>
          <a:p>
            <a:r>
              <a:rPr lang="zh-CN" altLang="en-US" dirty="0"/>
              <a:t>分类</a:t>
            </a:r>
            <a:endParaRPr lang="nl-BE" dirty="0"/>
          </a:p>
          <a:p>
            <a:pPr lvl="1"/>
            <a:endParaRPr lang="nl-BE" dirty="0"/>
          </a:p>
          <a:p>
            <a:pPr lvl="1"/>
            <a:endParaRPr lang="nl-BE" dirty="0"/>
          </a:p>
          <a:p>
            <a:pPr lvl="1"/>
            <a:endParaRPr lang="nl-BE" dirty="0"/>
          </a:p>
          <a:p>
            <a:pPr lvl="1"/>
            <a:r>
              <a:rPr lang="zh-CN" altLang="en-US" dirty="0"/>
              <a:t>法兰</a:t>
            </a:r>
            <a:endParaRPr lang="nl-BE" dirty="0"/>
          </a:p>
          <a:p>
            <a:pPr marL="457200" lvl="1" indent="0">
              <a:buNone/>
            </a:pPr>
            <a:r>
              <a:rPr lang="nl-BE" dirty="0"/>
              <a:t>	</a:t>
            </a:r>
          </a:p>
          <a:p>
            <a:pPr marL="457200" lvl="1" indent="0">
              <a:buNone/>
            </a:pPr>
            <a:r>
              <a:rPr lang="nl-BE" dirty="0"/>
              <a:t>	</a:t>
            </a:r>
            <a:r>
              <a:rPr lang="zh-CN" altLang="en-US" dirty="0"/>
              <a:t>类别</a:t>
            </a:r>
            <a:r>
              <a:rPr lang="nl-BE" dirty="0"/>
              <a:t>3</a:t>
            </a:r>
          </a:p>
          <a:p>
            <a:pPr lvl="1"/>
            <a:r>
              <a:rPr lang="nl-BE" dirty="0"/>
              <a:t>Web</a:t>
            </a:r>
          </a:p>
          <a:p>
            <a:pPr marL="457200" lvl="1" indent="0">
              <a:buNone/>
            </a:pPr>
            <a:r>
              <a:rPr lang="nl-BE" dirty="0"/>
              <a:t>	</a:t>
            </a:r>
          </a:p>
          <a:p>
            <a:pPr marL="457200" lvl="1" indent="0">
              <a:buNone/>
            </a:pPr>
            <a:r>
              <a:rPr lang="nl-BE" dirty="0"/>
              <a:t>	</a:t>
            </a:r>
            <a:r>
              <a:rPr lang="zh-CN" altLang="en-US" dirty="0"/>
              <a:t>类别</a:t>
            </a:r>
            <a:r>
              <a:rPr lang="nl-BE" dirty="0"/>
              <a:t>3</a:t>
            </a:r>
          </a:p>
          <a:p>
            <a:pPr marL="57150" indent="0">
              <a:buNone/>
            </a:pPr>
            <a:r>
              <a:rPr lang="zh-CN" altLang="en-US" dirty="0"/>
              <a:t>横断面</a:t>
            </a:r>
            <a:r>
              <a:rPr lang="nl-BE" dirty="0"/>
              <a:t> = </a:t>
            </a:r>
            <a:r>
              <a:rPr lang="zh-CN" altLang="en-US" dirty="0"/>
              <a:t>类别</a:t>
            </a:r>
            <a:r>
              <a:rPr lang="nl-BE" dirty="0"/>
              <a:t>3</a:t>
            </a:r>
          </a:p>
          <a:p>
            <a:pPr marL="0" indent="0">
              <a:buNone/>
            </a:pP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12" name="Tekstvak 11"/>
              <p:cNvSpPr txBox="1"/>
              <p:nvPr/>
            </p:nvSpPr>
            <p:spPr>
              <a:xfrm>
                <a:off x="1187624" y="2344281"/>
                <a:ext cx="1876603" cy="8183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rad>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=0,81</m:t>
                      </m:r>
                    </m:oMath>
                  </m:oMathPara>
                </a14:m>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mc:Choice>
        <mc:Fallback xmlns="">
          <p:sp>
            <p:nvSpPr>
              <p:cNvPr id="12" name="Tekstvak 11"/>
              <p:cNvSpPr txBox="1">
                <a:spLocks noRot="1" noChangeAspect="1" noMove="1" noResize="1" noEditPoints="1" noAdjustHandles="1" noChangeArrowheads="1" noChangeShapeType="1" noTextEdit="1"/>
              </p:cNvSpPr>
              <p:nvPr/>
            </p:nvSpPr>
            <p:spPr>
              <a:xfrm>
                <a:off x="1187624" y="2344281"/>
                <a:ext cx="1876603" cy="81836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kstvak 12"/>
              <p:cNvSpPr txBox="1"/>
              <p:nvPr/>
            </p:nvSpPr>
            <p:spPr>
              <a:xfrm>
                <a:off x="5436096" y="2344281"/>
                <a:ext cx="2684517" cy="8183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𝐸</m:t>
                              </m:r>
                            </m:num>
                            <m:den>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210000</m:t>
                              </m:r>
                            </m:den>
                          </m:f>
                        </m:e>
                      </m:rad>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=0,71</m:t>
                      </m:r>
                    </m:oMath>
                  </m:oMathPara>
                </a14:m>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mc:Choice>
        <mc:Fallback xmlns="">
          <p:sp>
            <p:nvSpPr>
              <p:cNvPr id="13" name="Tekstvak 12"/>
              <p:cNvSpPr txBox="1">
                <a:spLocks noRot="1" noChangeAspect="1" noMove="1" noResize="1" noEditPoints="1" noAdjustHandles="1" noChangeArrowheads="1" noChangeShapeType="1" noTextEdit="1"/>
              </p:cNvSpPr>
              <p:nvPr/>
            </p:nvSpPr>
            <p:spPr>
              <a:xfrm>
                <a:off x="5436096" y="2344281"/>
                <a:ext cx="2684517" cy="818366"/>
              </a:xfrm>
              <a:prstGeom prst="rect">
                <a:avLst/>
              </a:prstGeom>
              <a:blipFill>
                <a:blip r:embed="rId3"/>
                <a:stretch>
                  <a:fillRect/>
                </a:stretch>
              </a:blipFill>
            </p:spPr>
            <p:txBody>
              <a:bodyPr/>
              <a:lstStyle/>
              <a:p>
                <a:r>
                  <a:rPr lang="en-GB">
                    <a:noFill/>
                  </a:rPr>
                  <a:t> </a:t>
                </a:r>
              </a:p>
            </p:txBody>
          </p:sp>
        </mc:Fallback>
      </mc:AlternateContent>
      <p:cxnSp>
        <p:nvCxnSpPr>
          <p:cNvPr id="19" name="Rechte verbindingslijn 18"/>
          <p:cNvCxnSpPr/>
          <p:nvPr/>
        </p:nvCxnSpPr>
        <p:spPr>
          <a:xfrm>
            <a:off x="4497388" y="1535113"/>
            <a:ext cx="0" cy="48462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385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欧洲规范</a:t>
            </a:r>
            <a:r>
              <a:rPr lang="en-GB" altLang="en-US" sz="3200" dirty="0"/>
              <a:t>3 </a:t>
            </a:r>
            <a:r>
              <a:rPr lang="zh-CN" altLang="en-US" sz="3200" dirty="0"/>
              <a:t>横向扭转屈曲示例</a:t>
            </a:r>
            <a:endParaRPr lang="nl-BE" sz="3200" dirty="0"/>
          </a:p>
        </p:txBody>
      </p:sp>
      <p:sp>
        <p:nvSpPr>
          <p:cNvPr id="9" name="Tijdelijke aanduiding voor tekst 8"/>
          <p:cNvSpPr>
            <a:spLocks noGrp="1"/>
          </p:cNvSpPr>
          <p:nvPr>
            <p:ph type="body" idx="1"/>
          </p:nvPr>
        </p:nvSpPr>
        <p:spPr>
          <a:xfrm>
            <a:off x="530192" y="1195763"/>
            <a:ext cx="4040188" cy="639762"/>
          </a:xfrm>
        </p:spPr>
        <p:txBody>
          <a:bodyPr/>
          <a:lstStyle/>
          <a:p>
            <a:r>
              <a:rPr lang="nl-BE" dirty="0"/>
              <a:t>EC 3-1-1: S355</a:t>
            </a:r>
          </a:p>
        </p:txBody>
      </p:sp>
      <p:sp>
        <p:nvSpPr>
          <p:cNvPr id="3" name="Tijdelijke aanduiding voor inhoud 2"/>
          <p:cNvSpPr>
            <a:spLocks noGrp="1"/>
          </p:cNvSpPr>
          <p:nvPr>
            <p:ph sz="half" idx="2"/>
          </p:nvPr>
        </p:nvSpPr>
        <p:spPr>
          <a:xfrm>
            <a:off x="457200" y="1908522"/>
            <a:ext cx="4040188" cy="1736502"/>
          </a:xfrm>
        </p:spPr>
        <p:txBody>
          <a:bodyPr/>
          <a:lstStyle/>
          <a:p>
            <a:r>
              <a:rPr lang="zh-CN" altLang="en-US" dirty="0"/>
              <a:t>极限弯矩</a:t>
            </a:r>
            <a:endParaRPr lang="nl-BE" dirty="0"/>
          </a:p>
          <a:p>
            <a:pPr lvl="1"/>
            <a:r>
              <a:rPr lang="zh-CN" altLang="en-US" i="1" dirty="0"/>
              <a:t>类别</a:t>
            </a:r>
            <a:r>
              <a:rPr lang="nl-BE" i="1" dirty="0"/>
              <a:t>1</a:t>
            </a:r>
          </a:p>
          <a:p>
            <a:pPr marL="457200" lvl="1" indent="0">
              <a:buNone/>
            </a:pPr>
            <a:endParaRPr lang="nl-BE" dirty="0"/>
          </a:p>
          <a:p>
            <a:pPr lvl="1"/>
            <a:endParaRPr lang="nl-BE" dirty="0"/>
          </a:p>
        </p:txBody>
      </p:sp>
      <p:sp>
        <p:nvSpPr>
          <p:cNvPr id="10" name="Tijdelijke aanduiding voor tekst 9"/>
          <p:cNvSpPr>
            <a:spLocks noGrp="1"/>
          </p:cNvSpPr>
          <p:nvPr>
            <p:ph type="body" sz="quarter" idx="3"/>
          </p:nvPr>
        </p:nvSpPr>
        <p:spPr>
          <a:xfrm>
            <a:off x="4758993" y="1187359"/>
            <a:ext cx="4041775" cy="639762"/>
          </a:xfrm>
        </p:spPr>
        <p:txBody>
          <a:bodyPr/>
          <a:lstStyle/>
          <a:p>
            <a:r>
              <a:rPr lang="nl-BE" dirty="0"/>
              <a:t>EC 3-1-4: </a:t>
            </a:r>
            <a:r>
              <a:rPr lang="zh-CN" altLang="en-US" dirty="0"/>
              <a:t>双相钢</a:t>
            </a:r>
            <a:endParaRPr lang="nl-BE" dirty="0"/>
          </a:p>
        </p:txBody>
      </p:sp>
      <p:sp>
        <p:nvSpPr>
          <p:cNvPr id="11" name="Tijdelijke aanduiding voor inhoud 10"/>
          <p:cNvSpPr>
            <a:spLocks noGrp="1"/>
          </p:cNvSpPr>
          <p:nvPr>
            <p:ph sz="quarter" idx="4"/>
          </p:nvPr>
        </p:nvSpPr>
        <p:spPr>
          <a:xfrm>
            <a:off x="4645025" y="1908522"/>
            <a:ext cx="4041775" cy="1736502"/>
          </a:xfrm>
        </p:spPr>
        <p:txBody>
          <a:bodyPr>
            <a:normAutofit/>
          </a:bodyPr>
          <a:lstStyle/>
          <a:p>
            <a:r>
              <a:rPr lang="zh-CN" altLang="en-US" dirty="0"/>
              <a:t>极限弯矩</a:t>
            </a:r>
            <a:endParaRPr lang="nl-BE" dirty="0"/>
          </a:p>
          <a:p>
            <a:pPr lvl="1"/>
            <a:r>
              <a:rPr lang="zh-CN" altLang="en-US" dirty="0"/>
              <a:t>类别</a:t>
            </a:r>
            <a:r>
              <a:rPr lang="nl-BE" dirty="0"/>
              <a:t>3</a:t>
            </a:r>
          </a:p>
          <a:p>
            <a:pPr marL="457200" lvl="1" indent="0">
              <a:buNone/>
            </a:pPr>
            <a:endParaRPr lang="nl-BE" dirty="0"/>
          </a:p>
          <a:p>
            <a:pPr lvl="1"/>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cxnSp>
        <p:nvCxnSpPr>
          <p:cNvPr id="19" name="Rechte verbindingslijn 18"/>
          <p:cNvCxnSpPr/>
          <p:nvPr/>
        </p:nvCxnSpPr>
        <p:spPr>
          <a:xfrm>
            <a:off x="4497388" y="1535113"/>
            <a:ext cx="0" cy="210991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jdelijke aanduiding voor inhoud 2"/>
          <p:cNvSpPr txBox="1">
            <a:spLocks/>
          </p:cNvSpPr>
          <p:nvPr/>
        </p:nvSpPr>
        <p:spPr>
          <a:xfrm>
            <a:off x="451622" y="4018433"/>
            <a:ext cx="8235177" cy="25789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0C0"/>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r>
              <a:rPr kumimoji="0" lang="zh-CN" altLang="en-US" sz="24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修订</a:t>
            </a:r>
            <a:r>
              <a:rPr kumimoji="0" lang="nl-BE" sz="24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EC 3-1-4:</a:t>
            </a: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a:pPr>
            <a:r>
              <a:rPr kumimoji="0" lang="zh-CN" altLang="en-US"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分类极限：接近碳钢</a:t>
            </a:r>
            <a:r>
              <a:rPr kumimoji="0" lang="nl-BE"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l</a:t>
            </a:r>
          </a:p>
          <a:p>
            <a:pPr marL="742950" marR="0" lvl="1" indent="-28575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横断面</a:t>
            </a:r>
            <a:r>
              <a:rPr kumimoji="0" lang="nl-BE"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 </a:t>
            </a:r>
            <a:r>
              <a:rPr kumimoji="0" lang="zh-CN" altLang="en-US"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类别</a:t>
            </a:r>
            <a:r>
              <a:rPr kumimoji="0" lang="nl-BE"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2</a:t>
            </a:r>
          </a:p>
          <a:p>
            <a:pPr marL="457200" marR="0" lvl="1" indent="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None/>
              <a:tabLst/>
              <a:defRPr/>
            </a:pPr>
            <a:r>
              <a:rPr kumimoji="0" lang="nl-BE"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p>
          <a:p>
            <a:pPr marL="742950" marR="0" lvl="1" indent="-28575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endParaRPr kumimoji="0" lang="nl-BE" sz="20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5715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endParaRPr kumimoji="0" lang="nl-BE" sz="24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5" name="Rectangle 4"/>
              <p:cNvSpPr/>
              <p:nvPr/>
            </p:nvSpPr>
            <p:spPr>
              <a:xfrm>
                <a:off x="566997" y="2765476"/>
                <a:ext cx="3455561" cy="673518"/>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𝑅𝑑</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𝑊</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𝑝𝑙</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b>
                          </m:sSub>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sub>
                          </m:sSub>
                        </m:num>
                        <m:den>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𝛾</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den>
                      </m:f>
                      <m: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=196 </m:t>
                      </m:r>
                      <m: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𝑘𝑁𝑚</m:t>
                      </m:r>
                    </m:oMath>
                  </m:oMathPara>
                </a14:m>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566997" y="2765476"/>
                <a:ext cx="3455561" cy="67351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868812" y="2744647"/>
                <a:ext cx="3441135" cy="673518"/>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𝑅𝑑</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𝑊</m:t>
                              </m:r>
                            </m:e>
                            <m:sub>
                              <m: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𝑙</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b>
                          </m:sSub>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sub>
                          </m:sSub>
                        </m:num>
                        <m:den>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𝛾</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den>
                      </m:f>
                      <m: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=202 </m:t>
                      </m:r>
                      <m: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𝑘𝑁𝑚</m:t>
                      </m:r>
                    </m:oMath>
                  </m:oMathPara>
                </a14:m>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4868812" y="2744647"/>
                <a:ext cx="3441135" cy="67351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96463" y="5393652"/>
                <a:ext cx="3455561" cy="673518"/>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𝑅𝑑</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𝑊</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𝑝𝑙</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b>
                          </m:sSub>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sub>
                          </m:sSub>
                        </m:num>
                        <m:den>
                          <m:sSub>
                            <m:sSubPr>
                              <m:ctrlP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𝛾</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den>
                      </m:f>
                      <m: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=226 </m:t>
                      </m:r>
                      <m:r>
                        <a:rPr kumimoji="0" lang="nl-B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𝑘𝑁𝑚</m:t>
                      </m:r>
                    </m:oMath>
                  </m:oMathPara>
                </a14:m>
                <a:endParaRPr kumimoji="0" lang="nl-BE" sz="18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mc:Choice>
        <mc:Fallback xmlns="">
          <p:sp>
            <p:nvSpPr>
              <p:cNvPr id="7" name="Rectangle 6"/>
              <p:cNvSpPr>
                <a:spLocks noRot="1" noChangeAspect="1" noMove="1" noResize="1" noEditPoints="1" noAdjustHandles="1" noChangeArrowheads="1" noChangeShapeType="1" noTextEdit="1"/>
              </p:cNvSpPr>
              <p:nvPr/>
            </p:nvSpPr>
            <p:spPr>
              <a:xfrm>
                <a:off x="1296463" y="5393652"/>
                <a:ext cx="3455561" cy="673518"/>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2056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dirty="0"/>
              <a:t>选择合适材料是良好的长期投资</a:t>
            </a:r>
            <a:endParaRPr lang="fr-FR" dirty="0"/>
          </a:p>
        </p:txBody>
      </p:sp>
    </p:spTree>
    <p:extLst>
      <p:ext uri="{BB962C8B-B14F-4D97-AF65-F5344CB8AC3E}">
        <p14:creationId xmlns:p14="http://schemas.microsoft.com/office/powerpoint/2010/main" val="40908826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欧洲规范</a:t>
            </a:r>
            <a:r>
              <a:rPr lang="en-GB" altLang="en-US" sz="3200" dirty="0"/>
              <a:t>3 </a:t>
            </a:r>
            <a:r>
              <a:rPr lang="zh-CN" altLang="en-US" sz="3200" dirty="0"/>
              <a:t>横向扭转屈曲示例</a:t>
            </a:r>
            <a:endParaRPr lang="nl-BE" sz="3200" dirty="0"/>
          </a:p>
        </p:txBody>
      </p:sp>
      <p:graphicFrame>
        <p:nvGraphicFramePr>
          <p:cNvPr id="7" name="Tijdelijke aanduiding voor inhoud 6"/>
          <p:cNvGraphicFramePr>
            <a:graphicFrameLocks noGrp="1"/>
          </p:cNvGraphicFramePr>
          <p:nvPr>
            <p:ph sz="half" idx="2"/>
          </p:nvPr>
        </p:nvGraphicFramePr>
        <p:xfrm>
          <a:off x="951245" y="1937314"/>
          <a:ext cx="6768753" cy="4053840"/>
        </p:xfrm>
        <a:graphic>
          <a:graphicData uri="http://schemas.openxmlformats.org/drawingml/2006/table">
            <a:tbl>
              <a:tblPr firstRow="1" bandRow="1">
                <a:tableStyleId>{5C22544A-7EE6-4342-B048-85BDC9FD1C3A}</a:tableStyleId>
              </a:tblPr>
              <a:tblGrid>
                <a:gridCol w="2256251">
                  <a:extLst>
                    <a:ext uri="{9D8B030D-6E8A-4147-A177-3AD203B41FA5}">
                      <a16:colId xmlns:a16="http://schemas.microsoft.com/office/drawing/2014/main" val="20000"/>
                    </a:ext>
                  </a:extLst>
                </a:gridCol>
                <a:gridCol w="2256251">
                  <a:extLst>
                    <a:ext uri="{9D8B030D-6E8A-4147-A177-3AD203B41FA5}">
                      <a16:colId xmlns:a16="http://schemas.microsoft.com/office/drawing/2014/main" val="20001"/>
                    </a:ext>
                  </a:extLst>
                </a:gridCol>
                <a:gridCol w="2256251">
                  <a:extLst>
                    <a:ext uri="{9D8B030D-6E8A-4147-A177-3AD203B41FA5}">
                      <a16:colId xmlns:a16="http://schemas.microsoft.com/office/drawing/2014/main" val="20002"/>
                    </a:ext>
                  </a:extLst>
                </a:gridCol>
              </a:tblGrid>
              <a:tr h="324000">
                <a:tc>
                  <a:txBody>
                    <a:bodyPr/>
                    <a:lstStyle/>
                    <a:p>
                      <a:endParaRPr lang="nl-BE" sz="1600" dirty="0">
                        <a:latin typeface="SimSun" panose="02010600030101010101" pitchFamily="2" charset="-122"/>
                        <a:ea typeface="SimSun" panose="02010600030101010101" pitchFamily="2" charset="-122"/>
                      </a:endParaRPr>
                    </a:p>
                  </a:txBody>
                  <a:tcPr>
                    <a:solidFill>
                      <a:schemeClr val="bg1"/>
                    </a:solidFill>
                  </a:tcPr>
                </a:tc>
                <a:tc>
                  <a:txBody>
                    <a:bodyPr/>
                    <a:lstStyle/>
                    <a:p>
                      <a:r>
                        <a:rPr lang="nl-BE" sz="1600" dirty="0">
                          <a:latin typeface="SimSun" panose="02010600030101010101" pitchFamily="2" charset="-122"/>
                          <a:ea typeface="SimSun" panose="02010600030101010101" pitchFamily="2" charset="-122"/>
                        </a:rPr>
                        <a:t>EC 3-1-1: S355</a:t>
                      </a:r>
                    </a:p>
                  </a:txBody>
                  <a:tcPr/>
                </a:tc>
                <a:tc>
                  <a:txBody>
                    <a:bodyPr/>
                    <a:lstStyle/>
                    <a:p>
                      <a:r>
                        <a:rPr lang="nl-BE" sz="1600" dirty="0">
                          <a:latin typeface="SimSun" panose="02010600030101010101" pitchFamily="2" charset="-122"/>
                          <a:ea typeface="SimSun" panose="02010600030101010101" pitchFamily="2" charset="-122"/>
                        </a:rPr>
                        <a:t>EC 3-1-4: </a:t>
                      </a:r>
                      <a:r>
                        <a:rPr lang="zh-CN" altLang="en-US" sz="1600" dirty="0">
                          <a:latin typeface="SimSun" panose="02010600030101010101" pitchFamily="2" charset="-122"/>
                          <a:ea typeface="SimSun" panose="02010600030101010101" pitchFamily="2" charset="-122"/>
                        </a:rPr>
                        <a:t>双相钢</a:t>
                      </a:r>
                      <a:endParaRPr lang="nl-BE"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324000">
                <a:tc>
                  <a:txBody>
                    <a:bodyPr/>
                    <a:lstStyle/>
                    <a:p>
                      <a:r>
                        <a:rPr lang="nl-BE" sz="1600" b="1" dirty="0">
                          <a:solidFill>
                            <a:schemeClr val="bg1"/>
                          </a:solidFill>
                          <a:latin typeface="SimSun" panose="02010600030101010101" pitchFamily="2" charset="-122"/>
                          <a:ea typeface="SimSun" panose="02010600030101010101" pitchFamily="2" charset="-122"/>
                        </a:rPr>
                        <a:t>C</a:t>
                      </a:r>
                      <a:r>
                        <a:rPr lang="nl-BE" sz="1600" b="1" baseline="-25000" dirty="0">
                          <a:solidFill>
                            <a:schemeClr val="bg1"/>
                          </a:solidFill>
                          <a:latin typeface="SimSun" panose="02010600030101010101" pitchFamily="2" charset="-122"/>
                          <a:ea typeface="SimSun" panose="02010600030101010101" pitchFamily="2" charset="-122"/>
                        </a:rPr>
                        <a:t>1</a:t>
                      </a:r>
                      <a:r>
                        <a:rPr lang="nl-BE" sz="1600" b="1" baseline="0" dirty="0">
                          <a:solidFill>
                            <a:schemeClr val="bg1"/>
                          </a:solidFill>
                          <a:latin typeface="SimSun" panose="02010600030101010101" pitchFamily="2" charset="-122"/>
                          <a:ea typeface="SimSun" panose="02010600030101010101" pitchFamily="2" charset="-122"/>
                        </a:rPr>
                        <a:t> [-]</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1,04</a:t>
                      </a:r>
                    </a:p>
                  </a:txBody>
                  <a:tcPr/>
                </a:tc>
                <a:tc>
                  <a:txBody>
                    <a:bodyPr/>
                    <a:lstStyle/>
                    <a:p>
                      <a:pPr algn="r"/>
                      <a:r>
                        <a:rPr lang="nl-BE" sz="1600" dirty="0">
                          <a:latin typeface="SimSun" panose="02010600030101010101" pitchFamily="2" charset="-122"/>
                          <a:ea typeface="SimSun" panose="02010600030101010101" pitchFamily="2" charset="-122"/>
                        </a:rPr>
                        <a:t>1,04</a:t>
                      </a:r>
                    </a:p>
                  </a:txBody>
                  <a:tcPr/>
                </a:tc>
                <a:extLst>
                  <a:ext uri="{0D108BD9-81ED-4DB2-BD59-A6C34878D82A}">
                    <a16:rowId xmlns:a16="http://schemas.microsoft.com/office/drawing/2014/main" val="10001"/>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latin typeface="SimSun" panose="02010600030101010101" pitchFamily="2" charset="-122"/>
                          <a:ea typeface="SimSun" panose="02010600030101010101" pitchFamily="2" charset="-122"/>
                        </a:rPr>
                        <a:t>C</a:t>
                      </a:r>
                      <a:r>
                        <a:rPr lang="nl-BE" sz="1600" b="1" baseline="-25000" dirty="0">
                          <a:solidFill>
                            <a:schemeClr val="bg1"/>
                          </a:solidFill>
                          <a:latin typeface="SimSun" panose="02010600030101010101" pitchFamily="2" charset="-122"/>
                          <a:ea typeface="SimSun" panose="02010600030101010101" pitchFamily="2" charset="-122"/>
                        </a:rPr>
                        <a:t>2 </a:t>
                      </a:r>
                      <a:r>
                        <a:rPr lang="nl-BE" sz="1600" b="1" baseline="0" dirty="0">
                          <a:solidFill>
                            <a:schemeClr val="bg1"/>
                          </a:solidFill>
                          <a:latin typeface="SimSun" panose="02010600030101010101" pitchFamily="2" charset="-122"/>
                          <a:ea typeface="SimSun" panose="02010600030101010101" pitchFamily="2" charset="-122"/>
                        </a:rPr>
                        <a:t>[-]</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0,42</a:t>
                      </a:r>
                    </a:p>
                  </a:txBody>
                  <a:tcPr/>
                </a:tc>
                <a:tc>
                  <a:txBody>
                    <a:bodyPr/>
                    <a:lstStyle/>
                    <a:p>
                      <a:pPr algn="r"/>
                      <a:r>
                        <a:rPr lang="nl-BE" sz="1600" dirty="0">
                          <a:latin typeface="SimSun" panose="02010600030101010101" pitchFamily="2" charset="-122"/>
                          <a:ea typeface="SimSun" panose="02010600030101010101" pitchFamily="2" charset="-122"/>
                        </a:rPr>
                        <a:t>0,42</a:t>
                      </a:r>
                    </a:p>
                  </a:txBody>
                  <a:tcPr/>
                </a:tc>
                <a:extLst>
                  <a:ext uri="{0D108BD9-81ED-4DB2-BD59-A6C34878D82A}">
                    <a16:rowId xmlns:a16="http://schemas.microsoft.com/office/drawing/2014/main" val="10002"/>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latin typeface="SimSun" panose="02010600030101010101" pitchFamily="2" charset="-122"/>
                          <a:ea typeface="SimSun" panose="02010600030101010101" pitchFamily="2" charset="-122"/>
                        </a:rPr>
                        <a:t>k</a:t>
                      </a:r>
                      <a:r>
                        <a:rPr lang="nl-BE" sz="1600" b="1" baseline="-25000" dirty="0" err="1">
                          <a:solidFill>
                            <a:schemeClr val="bg1"/>
                          </a:solidFill>
                          <a:latin typeface="SimSun" panose="02010600030101010101" pitchFamily="2" charset="-122"/>
                          <a:ea typeface="SimSun" panose="02010600030101010101" pitchFamily="2" charset="-122"/>
                        </a:rPr>
                        <a:t>z</a:t>
                      </a:r>
                      <a:r>
                        <a:rPr lang="nl-BE" sz="1600" b="1" baseline="-25000" dirty="0">
                          <a:solidFill>
                            <a:schemeClr val="bg1"/>
                          </a:solidFill>
                          <a:latin typeface="SimSun" panose="02010600030101010101" pitchFamily="2" charset="-122"/>
                          <a:ea typeface="SimSun" panose="02010600030101010101" pitchFamily="2" charset="-122"/>
                        </a:rPr>
                        <a:t> </a:t>
                      </a:r>
                      <a:r>
                        <a:rPr lang="nl-BE" sz="1600" b="1" baseline="0" dirty="0">
                          <a:solidFill>
                            <a:schemeClr val="bg1"/>
                          </a:solidFill>
                          <a:latin typeface="SimSun" panose="02010600030101010101" pitchFamily="2" charset="-122"/>
                          <a:ea typeface="SimSun" panose="02010600030101010101" pitchFamily="2" charset="-122"/>
                        </a:rPr>
                        <a:t>[-]</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1</a:t>
                      </a:r>
                    </a:p>
                  </a:txBody>
                  <a:tcPr/>
                </a:tc>
                <a:tc>
                  <a:txBody>
                    <a:bodyPr/>
                    <a:lstStyle/>
                    <a:p>
                      <a:pPr algn="r"/>
                      <a:r>
                        <a:rPr lang="nl-BE" sz="1600" dirty="0">
                          <a:latin typeface="SimSun" panose="02010600030101010101" pitchFamily="2" charset="-122"/>
                          <a:ea typeface="SimSun" panose="02010600030101010101" pitchFamily="2" charset="-122"/>
                        </a:rPr>
                        <a:t>1</a:t>
                      </a:r>
                    </a:p>
                  </a:txBody>
                  <a:tcPr/>
                </a:tc>
                <a:extLst>
                  <a:ext uri="{0D108BD9-81ED-4DB2-BD59-A6C34878D82A}">
                    <a16:rowId xmlns:a16="http://schemas.microsoft.com/office/drawing/2014/main" val="10003"/>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latin typeface="SimSun" panose="02010600030101010101" pitchFamily="2" charset="-122"/>
                          <a:ea typeface="SimSun" panose="02010600030101010101" pitchFamily="2" charset="-122"/>
                        </a:rPr>
                        <a:t>k</a:t>
                      </a:r>
                      <a:r>
                        <a:rPr lang="nl-BE" sz="1600" b="1" baseline="-25000" dirty="0" err="1">
                          <a:solidFill>
                            <a:schemeClr val="bg1"/>
                          </a:solidFill>
                          <a:latin typeface="SimSun" panose="02010600030101010101" pitchFamily="2" charset="-122"/>
                          <a:ea typeface="SimSun" panose="02010600030101010101" pitchFamily="2" charset="-122"/>
                        </a:rPr>
                        <a:t>w</a:t>
                      </a:r>
                      <a:r>
                        <a:rPr lang="nl-BE" sz="1600" b="1" baseline="-25000" dirty="0">
                          <a:solidFill>
                            <a:schemeClr val="bg1"/>
                          </a:solidFill>
                          <a:latin typeface="SimSun" panose="02010600030101010101" pitchFamily="2" charset="-122"/>
                          <a:ea typeface="SimSun" panose="02010600030101010101" pitchFamily="2" charset="-122"/>
                        </a:rPr>
                        <a:t> </a:t>
                      </a:r>
                      <a:r>
                        <a:rPr lang="nl-BE" sz="1600" b="1" baseline="0" dirty="0">
                          <a:solidFill>
                            <a:schemeClr val="bg1"/>
                          </a:solidFill>
                          <a:latin typeface="SimSun" panose="02010600030101010101" pitchFamily="2" charset="-122"/>
                          <a:ea typeface="SimSun" panose="02010600030101010101" pitchFamily="2" charset="-122"/>
                        </a:rPr>
                        <a:t>[-]</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1</a:t>
                      </a:r>
                    </a:p>
                  </a:txBody>
                  <a:tcPr/>
                </a:tc>
                <a:tc>
                  <a:txBody>
                    <a:bodyPr/>
                    <a:lstStyle/>
                    <a:p>
                      <a:pPr algn="r"/>
                      <a:r>
                        <a:rPr lang="nl-BE" sz="1600" dirty="0">
                          <a:latin typeface="SimSun" panose="02010600030101010101" pitchFamily="2" charset="-122"/>
                          <a:ea typeface="SimSun" panose="02010600030101010101" pitchFamily="2" charset="-122"/>
                        </a:rPr>
                        <a:t>1</a:t>
                      </a:r>
                    </a:p>
                  </a:txBody>
                  <a:tcPr/>
                </a:tc>
                <a:extLst>
                  <a:ext uri="{0D108BD9-81ED-4DB2-BD59-A6C34878D82A}">
                    <a16:rowId xmlns:a16="http://schemas.microsoft.com/office/drawing/2014/main" val="10004"/>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latin typeface="SimSun" panose="02010600030101010101" pitchFamily="2" charset="-122"/>
                          <a:ea typeface="SimSun" panose="02010600030101010101" pitchFamily="2" charset="-122"/>
                        </a:rPr>
                        <a:t>z</a:t>
                      </a:r>
                      <a:r>
                        <a:rPr lang="nl-BE" sz="1600" b="1" baseline="-25000" dirty="0" err="1">
                          <a:solidFill>
                            <a:schemeClr val="bg1"/>
                          </a:solidFill>
                          <a:latin typeface="SimSun" panose="02010600030101010101" pitchFamily="2" charset="-122"/>
                          <a:ea typeface="SimSun" panose="02010600030101010101" pitchFamily="2" charset="-122"/>
                        </a:rPr>
                        <a:t>g</a:t>
                      </a:r>
                      <a:r>
                        <a:rPr lang="nl-BE" sz="1600" b="1" baseline="0" dirty="0">
                          <a:solidFill>
                            <a:schemeClr val="bg1"/>
                          </a:solidFill>
                          <a:latin typeface="SimSun" panose="02010600030101010101" pitchFamily="2" charset="-122"/>
                          <a:ea typeface="SimSun" panose="02010600030101010101" pitchFamily="2" charset="-122"/>
                        </a:rPr>
                        <a:t> [mm]</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160</a:t>
                      </a:r>
                    </a:p>
                  </a:txBody>
                  <a:tcPr/>
                </a:tc>
                <a:tc>
                  <a:txBody>
                    <a:bodyPr/>
                    <a:lstStyle/>
                    <a:p>
                      <a:pPr algn="r"/>
                      <a:r>
                        <a:rPr lang="nl-BE" sz="1600" dirty="0">
                          <a:latin typeface="SimSun" panose="02010600030101010101" pitchFamily="2" charset="-122"/>
                          <a:ea typeface="SimSun" panose="02010600030101010101" pitchFamily="2" charset="-122"/>
                        </a:rPr>
                        <a:t>160</a:t>
                      </a:r>
                    </a:p>
                  </a:txBody>
                  <a:tcPr/>
                </a:tc>
                <a:extLst>
                  <a:ext uri="{0D108BD9-81ED-4DB2-BD59-A6C34878D82A}">
                    <a16:rowId xmlns:a16="http://schemas.microsoft.com/office/drawing/2014/main" val="10005"/>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latin typeface="SimSun" panose="02010600030101010101" pitchFamily="2" charset="-122"/>
                          <a:ea typeface="SimSun" panose="02010600030101010101" pitchFamily="2" charset="-122"/>
                        </a:rPr>
                        <a:t>I</a:t>
                      </a:r>
                      <a:r>
                        <a:rPr lang="nl-BE" sz="1600" b="1" baseline="-25000" dirty="0" err="1">
                          <a:solidFill>
                            <a:schemeClr val="bg1"/>
                          </a:solidFill>
                          <a:latin typeface="SimSun" panose="02010600030101010101" pitchFamily="2" charset="-122"/>
                          <a:ea typeface="SimSun" panose="02010600030101010101" pitchFamily="2" charset="-122"/>
                        </a:rPr>
                        <a:t>z</a:t>
                      </a:r>
                      <a:r>
                        <a:rPr lang="nl-BE" sz="1600" b="1" baseline="0" dirty="0">
                          <a:solidFill>
                            <a:schemeClr val="bg1"/>
                          </a:solidFill>
                          <a:latin typeface="SimSun" panose="02010600030101010101" pitchFamily="2" charset="-122"/>
                          <a:ea typeface="SimSun" panose="02010600030101010101" pitchFamily="2" charset="-122"/>
                        </a:rPr>
                        <a:t> [mm</a:t>
                      </a:r>
                      <a:r>
                        <a:rPr lang="nl-BE" sz="1600" b="1" baseline="30000" dirty="0">
                          <a:solidFill>
                            <a:schemeClr val="bg1"/>
                          </a:solidFill>
                          <a:latin typeface="SimSun" panose="02010600030101010101" pitchFamily="2" charset="-122"/>
                          <a:ea typeface="SimSun" panose="02010600030101010101" pitchFamily="2" charset="-122"/>
                        </a:rPr>
                        <a:t>4</a:t>
                      </a:r>
                      <a:r>
                        <a:rPr lang="nl-BE" sz="1600" b="1" baseline="0" dirty="0">
                          <a:solidFill>
                            <a:schemeClr val="bg1"/>
                          </a:solidFill>
                          <a:latin typeface="SimSun" panose="02010600030101010101" pitchFamily="2" charset="-122"/>
                          <a:ea typeface="SimSun" panose="02010600030101010101" pitchFamily="2" charset="-122"/>
                        </a:rPr>
                        <a:t>]</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5,6.10</a:t>
                      </a:r>
                      <a:r>
                        <a:rPr lang="nl-BE" sz="1600" baseline="30000" dirty="0">
                          <a:latin typeface="SimSun" panose="02010600030101010101" pitchFamily="2" charset="-122"/>
                          <a:ea typeface="SimSun" panose="02010600030101010101" pitchFamily="2" charset="-122"/>
                        </a:rPr>
                        <a:t>6</a:t>
                      </a:r>
                      <a:endParaRPr lang="nl-BE" sz="1600" dirty="0">
                        <a:latin typeface="SimSun" panose="02010600030101010101" pitchFamily="2" charset="-122"/>
                        <a:ea typeface="SimSun" panose="02010600030101010101" pitchFamily="2" charset="-122"/>
                      </a:endParaRPr>
                    </a:p>
                  </a:txBody>
                  <a:tcPr/>
                </a:tc>
                <a:tc>
                  <a:txBody>
                    <a:bodyPr/>
                    <a:lstStyle/>
                    <a:p>
                      <a:pPr algn="r"/>
                      <a:r>
                        <a:rPr lang="nl-BE" sz="1600" dirty="0">
                          <a:latin typeface="SimSun" panose="02010600030101010101" pitchFamily="2" charset="-122"/>
                          <a:ea typeface="SimSun" panose="02010600030101010101" pitchFamily="2" charset="-122"/>
                        </a:rPr>
                        <a:t>5,6.10</a:t>
                      </a:r>
                      <a:r>
                        <a:rPr lang="nl-BE" sz="1600" baseline="30000" dirty="0">
                          <a:latin typeface="SimSun" panose="02010600030101010101" pitchFamily="2" charset="-122"/>
                          <a:ea typeface="SimSun" panose="02010600030101010101" pitchFamily="2" charset="-122"/>
                        </a:rPr>
                        <a:t>6</a:t>
                      </a:r>
                      <a:endParaRPr lang="nl-BE"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6"/>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latin typeface="SimSun" panose="02010600030101010101" pitchFamily="2" charset="-122"/>
                          <a:ea typeface="SimSun" panose="02010600030101010101" pitchFamily="2" charset="-122"/>
                        </a:rPr>
                        <a:t>I</a:t>
                      </a:r>
                      <a:r>
                        <a:rPr lang="nl-BE" sz="1600" b="1" baseline="-25000" dirty="0">
                          <a:solidFill>
                            <a:schemeClr val="bg1"/>
                          </a:solidFill>
                          <a:latin typeface="SimSun" panose="02010600030101010101" pitchFamily="2" charset="-122"/>
                          <a:ea typeface="SimSun" panose="02010600030101010101" pitchFamily="2" charset="-122"/>
                        </a:rPr>
                        <a:t>T</a:t>
                      </a:r>
                      <a:r>
                        <a:rPr lang="nl-BE" sz="1600" b="1" baseline="0" dirty="0">
                          <a:solidFill>
                            <a:schemeClr val="bg1"/>
                          </a:solidFill>
                          <a:latin typeface="SimSun" panose="02010600030101010101" pitchFamily="2" charset="-122"/>
                          <a:ea typeface="SimSun" panose="02010600030101010101" pitchFamily="2" charset="-122"/>
                        </a:rPr>
                        <a:t> [mm</a:t>
                      </a:r>
                      <a:r>
                        <a:rPr lang="nl-BE" sz="1600" b="1" baseline="30000" dirty="0">
                          <a:solidFill>
                            <a:schemeClr val="bg1"/>
                          </a:solidFill>
                          <a:latin typeface="SimSun" panose="02010600030101010101" pitchFamily="2" charset="-122"/>
                          <a:ea typeface="SimSun" panose="02010600030101010101" pitchFamily="2" charset="-122"/>
                        </a:rPr>
                        <a:t>4</a:t>
                      </a:r>
                      <a:r>
                        <a:rPr lang="nl-BE" sz="1600" b="1" baseline="0" dirty="0">
                          <a:solidFill>
                            <a:schemeClr val="bg1"/>
                          </a:solidFill>
                          <a:latin typeface="SimSun" panose="02010600030101010101" pitchFamily="2" charset="-122"/>
                          <a:ea typeface="SimSun" panose="02010600030101010101" pitchFamily="2" charset="-122"/>
                        </a:rPr>
                        <a:t>]</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1,2.10</a:t>
                      </a:r>
                      <a:r>
                        <a:rPr lang="nl-BE" sz="1600" baseline="30000" dirty="0">
                          <a:latin typeface="SimSun" panose="02010600030101010101" pitchFamily="2" charset="-122"/>
                          <a:ea typeface="SimSun" panose="02010600030101010101" pitchFamily="2" charset="-122"/>
                        </a:rPr>
                        <a:t>5</a:t>
                      </a:r>
                      <a:endParaRPr lang="nl-BE" sz="1600" dirty="0">
                        <a:latin typeface="SimSun" panose="02010600030101010101" pitchFamily="2" charset="-122"/>
                        <a:ea typeface="SimSun" panose="02010600030101010101" pitchFamily="2" charset="-122"/>
                      </a:endParaRPr>
                    </a:p>
                  </a:txBody>
                  <a:tcPr/>
                </a:tc>
                <a:tc>
                  <a:txBody>
                    <a:bodyPr/>
                    <a:lstStyle/>
                    <a:p>
                      <a:pPr algn="r"/>
                      <a:r>
                        <a:rPr lang="nl-BE" sz="1600" dirty="0">
                          <a:latin typeface="SimSun" panose="02010600030101010101" pitchFamily="2" charset="-122"/>
                          <a:ea typeface="SimSun" panose="02010600030101010101" pitchFamily="2" charset="-122"/>
                        </a:rPr>
                        <a:t>1,2.10</a:t>
                      </a:r>
                      <a:r>
                        <a:rPr lang="nl-BE" sz="1600" baseline="30000" dirty="0">
                          <a:latin typeface="SimSun" panose="02010600030101010101" pitchFamily="2" charset="-122"/>
                          <a:ea typeface="SimSun" panose="02010600030101010101" pitchFamily="2" charset="-122"/>
                        </a:rPr>
                        <a:t>5</a:t>
                      </a:r>
                      <a:endParaRPr lang="nl-BE"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7"/>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latin typeface="SimSun" panose="02010600030101010101" pitchFamily="2" charset="-122"/>
                          <a:ea typeface="SimSun" panose="02010600030101010101" pitchFamily="2" charset="-122"/>
                        </a:rPr>
                        <a:t>I</a:t>
                      </a:r>
                      <a:r>
                        <a:rPr lang="nl-BE" sz="1600" b="1" baseline="-25000" dirty="0" err="1">
                          <a:solidFill>
                            <a:schemeClr val="bg1"/>
                          </a:solidFill>
                          <a:latin typeface="SimSun" panose="02010600030101010101" pitchFamily="2" charset="-122"/>
                          <a:ea typeface="SimSun" panose="02010600030101010101" pitchFamily="2" charset="-122"/>
                        </a:rPr>
                        <a:t>w</a:t>
                      </a:r>
                      <a:r>
                        <a:rPr lang="nl-BE" sz="1600" b="1" baseline="0" dirty="0">
                          <a:solidFill>
                            <a:schemeClr val="bg1"/>
                          </a:solidFill>
                          <a:latin typeface="SimSun" panose="02010600030101010101" pitchFamily="2" charset="-122"/>
                          <a:ea typeface="SimSun" panose="02010600030101010101" pitchFamily="2" charset="-122"/>
                        </a:rPr>
                        <a:t> [mm</a:t>
                      </a:r>
                      <a:r>
                        <a:rPr lang="nl-BE" sz="1600" b="1" baseline="30000" dirty="0">
                          <a:solidFill>
                            <a:schemeClr val="bg1"/>
                          </a:solidFill>
                          <a:latin typeface="SimSun" panose="02010600030101010101" pitchFamily="2" charset="-122"/>
                          <a:ea typeface="SimSun" panose="02010600030101010101" pitchFamily="2" charset="-122"/>
                        </a:rPr>
                        <a:t>6</a:t>
                      </a:r>
                      <a:r>
                        <a:rPr lang="nl-BE" sz="1600" b="1" baseline="0" dirty="0">
                          <a:solidFill>
                            <a:schemeClr val="bg1"/>
                          </a:solidFill>
                          <a:latin typeface="SimSun" panose="02010600030101010101" pitchFamily="2" charset="-122"/>
                          <a:ea typeface="SimSun" panose="02010600030101010101" pitchFamily="2" charset="-122"/>
                        </a:rPr>
                        <a:t>]</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1,2.10</a:t>
                      </a:r>
                      <a:r>
                        <a:rPr lang="nl-BE" sz="1600" baseline="30000" dirty="0">
                          <a:latin typeface="SimSun" panose="02010600030101010101" pitchFamily="2" charset="-122"/>
                          <a:ea typeface="SimSun" panose="02010600030101010101" pitchFamily="2" charset="-122"/>
                        </a:rPr>
                        <a:t>11</a:t>
                      </a:r>
                      <a:endParaRPr lang="nl-BE" sz="1600" dirty="0">
                        <a:latin typeface="SimSun" panose="02010600030101010101" pitchFamily="2" charset="-122"/>
                        <a:ea typeface="SimSun" panose="02010600030101010101" pitchFamily="2" charset="-122"/>
                      </a:endParaRPr>
                    </a:p>
                  </a:txBody>
                  <a:tcPr/>
                </a:tc>
                <a:tc>
                  <a:txBody>
                    <a:bodyPr/>
                    <a:lstStyle/>
                    <a:p>
                      <a:pPr algn="r"/>
                      <a:r>
                        <a:rPr lang="nl-BE" sz="1600" dirty="0">
                          <a:latin typeface="SimSun" panose="02010600030101010101" pitchFamily="2" charset="-122"/>
                          <a:ea typeface="SimSun" panose="02010600030101010101" pitchFamily="2" charset="-122"/>
                        </a:rPr>
                        <a:t>1,2.10</a:t>
                      </a:r>
                      <a:r>
                        <a:rPr lang="nl-BE" sz="1600" baseline="30000" dirty="0">
                          <a:latin typeface="SimSun" panose="02010600030101010101" pitchFamily="2" charset="-122"/>
                          <a:ea typeface="SimSun" panose="02010600030101010101" pitchFamily="2" charset="-122"/>
                        </a:rPr>
                        <a:t>11</a:t>
                      </a:r>
                      <a:endParaRPr lang="nl-BE"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8"/>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latin typeface="SimSun" panose="02010600030101010101" pitchFamily="2" charset="-122"/>
                          <a:ea typeface="SimSun" panose="02010600030101010101" pitchFamily="2" charset="-122"/>
                        </a:rPr>
                        <a:t>E </a:t>
                      </a:r>
                      <a:r>
                        <a:rPr lang="nl-BE" sz="1600" b="1" baseline="0" dirty="0">
                          <a:solidFill>
                            <a:schemeClr val="bg1"/>
                          </a:solidFill>
                          <a:latin typeface="SimSun" panose="02010600030101010101" pitchFamily="2" charset="-122"/>
                          <a:ea typeface="SimSun" panose="02010600030101010101" pitchFamily="2" charset="-122"/>
                        </a:rPr>
                        <a:t>[</a:t>
                      </a:r>
                      <a:r>
                        <a:rPr lang="nl-BE" sz="1600" b="1" baseline="0" dirty="0" err="1">
                          <a:solidFill>
                            <a:schemeClr val="bg1"/>
                          </a:solidFill>
                          <a:latin typeface="SimSun" panose="02010600030101010101" pitchFamily="2" charset="-122"/>
                          <a:ea typeface="SimSun" panose="02010600030101010101" pitchFamily="2" charset="-122"/>
                        </a:rPr>
                        <a:t>MPa</a:t>
                      </a:r>
                      <a:r>
                        <a:rPr lang="nl-BE" sz="1600" b="1" baseline="0" dirty="0">
                          <a:solidFill>
                            <a:schemeClr val="bg1"/>
                          </a:solidFill>
                          <a:latin typeface="SimSun" panose="02010600030101010101" pitchFamily="2" charset="-122"/>
                          <a:ea typeface="SimSun" panose="02010600030101010101" pitchFamily="2" charset="-122"/>
                        </a:rPr>
                        <a:t>]</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210000</a:t>
                      </a:r>
                    </a:p>
                  </a:txBody>
                  <a:tcPr/>
                </a:tc>
                <a:tc>
                  <a:txBody>
                    <a:bodyPr/>
                    <a:lstStyle/>
                    <a:p>
                      <a:pPr algn="r"/>
                      <a:r>
                        <a:rPr lang="nl-BE" sz="1600" dirty="0">
                          <a:latin typeface="SimSun" panose="02010600030101010101" pitchFamily="2" charset="-122"/>
                          <a:ea typeface="SimSun" panose="02010600030101010101" pitchFamily="2" charset="-122"/>
                        </a:rPr>
                        <a:t>200000</a:t>
                      </a:r>
                    </a:p>
                  </a:txBody>
                  <a:tcPr/>
                </a:tc>
                <a:extLst>
                  <a:ext uri="{0D108BD9-81ED-4DB2-BD59-A6C34878D82A}">
                    <a16:rowId xmlns:a16="http://schemas.microsoft.com/office/drawing/2014/main" val="10009"/>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latin typeface="SimSun" panose="02010600030101010101" pitchFamily="2" charset="-122"/>
                          <a:ea typeface="SimSun" panose="02010600030101010101" pitchFamily="2" charset="-122"/>
                        </a:rPr>
                        <a:t>G </a:t>
                      </a:r>
                      <a:r>
                        <a:rPr lang="nl-BE" sz="1600" b="1" baseline="0" dirty="0">
                          <a:solidFill>
                            <a:schemeClr val="bg1"/>
                          </a:solidFill>
                          <a:latin typeface="SimSun" panose="02010600030101010101" pitchFamily="2" charset="-122"/>
                          <a:ea typeface="SimSun" panose="02010600030101010101" pitchFamily="2" charset="-122"/>
                        </a:rPr>
                        <a:t>[</a:t>
                      </a:r>
                      <a:r>
                        <a:rPr lang="nl-BE" sz="1600" b="1" baseline="0" dirty="0" err="1">
                          <a:solidFill>
                            <a:schemeClr val="bg1"/>
                          </a:solidFill>
                          <a:latin typeface="SimSun" panose="02010600030101010101" pitchFamily="2" charset="-122"/>
                          <a:ea typeface="SimSun" panose="02010600030101010101" pitchFamily="2" charset="-122"/>
                        </a:rPr>
                        <a:t>MPa</a:t>
                      </a:r>
                      <a:r>
                        <a:rPr lang="nl-BE" sz="1600" b="1" baseline="0" dirty="0">
                          <a:solidFill>
                            <a:schemeClr val="bg1"/>
                          </a:solidFill>
                          <a:latin typeface="SimSun" panose="02010600030101010101" pitchFamily="2" charset="-122"/>
                          <a:ea typeface="SimSun" panose="02010600030101010101" pitchFamily="2" charset="-122"/>
                        </a:rPr>
                        <a:t>]</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81000</a:t>
                      </a:r>
                    </a:p>
                  </a:txBody>
                  <a:tcPr/>
                </a:tc>
                <a:tc>
                  <a:txBody>
                    <a:bodyPr/>
                    <a:lstStyle/>
                    <a:p>
                      <a:pPr algn="r"/>
                      <a:r>
                        <a:rPr lang="nl-BE" sz="1600" dirty="0">
                          <a:latin typeface="SimSun" panose="02010600030101010101" pitchFamily="2" charset="-122"/>
                          <a:ea typeface="SimSun" panose="02010600030101010101" pitchFamily="2" charset="-122"/>
                        </a:rPr>
                        <a:t>77000</a:t>
                      </a:r>
                    </a:p>
                  </a:txBody>
                  <a:tcPr/>
                </a:tc>
                <a:extLst>
                  <a:ext uri="{0D108BD9-81ED-4DB2-BD59-A6C34878D82A}">
                    <a16:rowId xmlns:a16="http://schemas.microsoft.com/office/drawing/2014/main" val="10010"/>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err="1">
                          <a:solidFill>
                            <a:schemeClr val="bg1"/>
                          </a:solidFill>
                          <a:latin typeface="SimSun" panose="02010600030101010101" pitchFamily="2" charset="-122"/>
                          <a:ea typeface="SimSun" panose="02010600030101010101" pitchFamily="2" charset="-122"/>
                        </a:rPr>
                        <a:t>M</a:t>
                      </a:r>
                      <a:r>
                        <a:rPr lang="nl-BE" sz="1800" b="1" baseline="-25000" dirty="0" err="1">
                          <a:solidFill>
                            <a:schemeClr val="bg1"/>
                          </a:solidFill>
                          <a:latin typeface="SimSun" panose="02010600030101010101" pitchFamily="2" charset="-122"/>
                          <a:ea typeface="SimSun" panose="02010600030101010101" pitchFamily="2" charset="-122"/>
                        </a:rPr>
                        <a:t>cr</a:t>
                      </a:r>
                      <a:r>
                        <a:rPr lang="nl-BE" sz="1800" b="1" baseline="0" dirty="0">
                          <a:solidFill>
                            <a:schemeClr val="bg1"/>
                          </a:solidFill>
                          <a:latin typeface="SimSun" panose="02010600030101010101" pitchFamily="2" charset="-122"/>
                          <a:ea typeface="SimSun" panose="02010600030101010101" pitchFamily="2" charset="-122"/>
                        </a:rPr>
                        <a:t> [</a:t>
                      </a:r>
                      <a:r>
                        <a:rPr lang="nl-BE" sz="1800" b="1" baseline="0" dirty="0" err="1">
                          <a:solidFill>
                            <a:schemeClr val="bg1"/>
                          </a:solidFill>
                          <a:latin typeface="SimSun" panose="02010600030101010101" pitchFamily="2" charset="-122"/>
                          <a:ea typeface="SimSun" panose="02010600030101010101" pitchFamily="2" charset="-122"/>
                        </a:rPr>
                        <a:t>kNm</a:t>
                      </a:r>
                      <a:r>
                        <a:rPr lang="nl-BE" sz="1800" b="1" baseline="0" dirty="0">
                          <a:solidFill>
                            <a:schemeClr val="bg1"/>
                          </a:solidFill>
                          <a:latin typeface="SimSun" panose="02010600030101010101" pitchFamily="2" charset="-122"/>
                          <a:ea typeface="SimSun" panose="02010600030101010101" pitchFamily="2" charset="-122"/>
                        </a:rPr>
                        <a:t>]</a:t>
                      </a:r>
                      <a:endParaRPr lang="nl-BE" sz="18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800" b="1" dirty="0">
                          <a:latin typeface="SimSun" panose="02010600030101010101" pitchFamily="2" charset="-122"/>
                          <a:ea typeface="SimSun" panose="02010600030101010101" pitchFamily="2" charset="-122"/>
                        </a:rPr>
                        <a:t>215</a:t>
                      </a:r>
                    </a:p>
                  </a:txBody>
                  <a:tcPr/>
                </a:tc>
                <a:tc>
                  <a:txBody>
                    <a:bodyPr/>
                    <a:lstStyle/>
                    <a:p>
                      <a:pPr algn="r"/>
                      <a:r>
                        <a:rPr lang="nl-BE" sz="1800" b="1" dirty="0">
                          <a:latin typeface="SimSun" panose="02010600030101010101" pitchFamily="2" charset="-122"/>
                          <a:ea typeface="SimSun" panose="02010600030101010101" pitchFamily="2" charset="-122"/>
                        </a:rPr>
                        <a:t>205</a:t>
                      </a:r>
                    </a:p>
                  </a:txBody>
                  <a:tcPr/>
                </a:tc>
                <a:extLst>
                  <a:ext uri="{0D108BD9-81ED-4DB2-BD59-A6C34878D82A}">
                    <a16:rowId xmlns:a16="http://schemas.microsoft.com/office/drawing/2014/main" val="10011"/>
                  </a:ext>
                </a:extLst>
              </a:tr>
            </a:tbl>
          </a:graphicData>
        </a:graphic>
      </p:graphicFrame>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14" name="Tijdelijke aanduiding voor inhoud 2"/>
              <p:cNvSpPr txBox="1">
                <a:spLocks/>
              </p:cNvSpPr>
              <p:nvPr/>
            </p:nvSpPr>
            <p:spPr>
              <a:xfrm>
                <a:off x="451623" y="1237717"/>
                <a:ext cx="8235177" cy="13991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0C0"/>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Critical </a:t>
                </a:r>
                <a:r>
                  <a:rPr kumimoji="0" lang="nl-BE" sz="2400" b="1" i="0" u="none" strike="noStrike" kern="1200" cap="none" spc="0" normalizeH="0" baseline="0" noProof="0" dirty="0" err="1">
                    <a:ln>
                      <a:noFill/>
                    </a:ln>
                    <a:solidFill>
                      <a:prstClr val="black"/>
                    </a:solidFill>
                    <a:effectLst/>
                    <a:uLnTx/>
                    <a:uFillTx/>
                    <a:latin typeface="Calibri"/>
                    <a:ea typeface="+mn-ea"/>
                    <a:cs typeface="+mn-cs"/>
                  </a:rPr>
                  <a:t>elastic</a:t>
                </a:r>
                <a:r>
                  <a:rPr kumimoji="0" lang="nl-BE" sz="2400" b="1" i="0" u="none" strike="noStrike" kern="1200" cap="none" spc="0" normalizeH="0" baseline="0" noProof="0" dirty="0">
                    <a:ln>
                      <a:noFill/>
                    </a:ln>
                    <a:solidFill>
                      <a:prstClr val="black"/>
                    </a:solidFill>
                    <a:effectLst/>
                    <a:uLnTx/>
                    <a:uFillTx/>
                    <a:latin typeface="Calibri"/>
                    <a:ea typeface="+mn-ea"/>
                    <a:cs typeface="+mn-cs"/>
                  </a:rPr>
                  <a:t> </a:t>
                </a:r>
                <a:r>
                  <a:rPr kumimoji="0" lang="nl-BE" sz="2400" b="1" i="0" u="none" strike="noStrike" kern="1200" cap="none" spc="0" normalizeH="0" baseline="0" noProof="0" dirty="0" err="1">
                    <a:ln>
                      <a:noFill/>
                    </a:ln>
                    <a:solidFill>
                      <a:prstClr val="black"/>
                    </a:solidFill>
                    <a:effectLst/>
                    <a:uLnTx/>
                    <a:uFillTx/>
                    <a:latin typeface="Calibri"/>
                    <a:ea typeface="+mn-ea"/>
                    <a:cs typeface="+mn-cs"/>
                  </a:rPr>
                  <a:t>buckling</a:t>
                </a:r>
                <a:r>
                  <a:rPr kumimoji="0" lang="nl-BE" sz="2400" b="1" i="0" u="none" strike="noStrike" kern="1200" cap="none" spc="0" normalizeH="0" baseline="0" noProof="0" dirty="0">
                    <a:ln>
                      <a:noFill/>
                    </a:ln>
                    <a:solidFill>
                      <a:prstClr val="black"/>
                    </a:solidFill>
                    <a:effectLst/>
                    <a:uLnTx/>
                    <a:uFillTx/>
                    <a:latin typeface="Calibri"/>
                    <a:ea typeface="+mn-ea"/>
                    <a:cs typeface="+mn-cs"/>
                  </a:rPr>
                  <a:t> load</a:t>
                </a:r>
                <a:endParaRPr kumimoji="0" lang="nl-BE" sz="24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None/>
                  <a:tabLst/>
                  <a:defRPr/>
                </a:pPr>
                <a:endParaRPr kumimoji="0" lang="nl-BE"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xmlns:mv="urn:schemas-microsoft-com:mac:vml">
          <p:sp>
            <p:nvSpPr>
              <p:cNvPr id="14" name="Tijdelijke aanduiding voor inhoud 2"/>
              <p:cNvSpPr txBox="1">
                <a:spLocks noRot="1" noChangeAspect="1" noMove="1" noResize="1" noEditPoints="1" noAdjustHandles="1" noChangeArrowheads="1" noChangeShapeType="1" noTextEdit="1"/>
              </p:cNvSpPr>
              <p:nvPr/>
            </p:nvSpPr>
            <p:spPr>
              <a:xfrm>
                <a:off x="451623" y="1237717"/>
                <a:ext cx="8235177" cy="1399195"/>
              </a:xfrm>
              <a:prstGeom prst="rect">
                <a:avLst/>
              </a:prstGeom>
              <a:blipFill rotWithShape="0">
                <a:blip r:embed="rId2"/>
                <a:stretch>
                  <a:fillRect l="-1110" t="-6087"/>
                </a:stretch>
              </a:blipFill>
            </p:spPr>
            <p:txBody>
              <a:bodyPr/>
              <a:lstStyle/>
              <a:p>
                <a:r>
                  <a:rPr lang="nl-BE">
                    <a:noFill/>
                  </a:rPr>
                  <a:t> </a:t>
                </a:r>
              </a:p>
            </p:txBody>
          </p:sp>
        </mc:Fallback>
      </mc:AlternateContent>
      <p:sp>
        <p:nvSpPr>
          <p:cNvPr id="8" name="ZoneTexte 7"/>
          <p:cNvSpPr txBox="1"/>
          <p:nvPr/>
        </p:nvSpPr>
        <p:spPr>
          <a:xfrm>
            <a:off x="495207" y="1198180"/>
            <a:ext cx="6347984" cy="461665"/>
          </a:xfrm>
          <a:prstGeom prst="rect">
            <a:avLst/>
          </a:prstGeom>
          <a:solidFill>
            <a:schemeClr val="bg1"/>
          </a:solid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弹性临界屈曲力矩：</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73074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zh-CN" altLang="en-US" sz="3200" dirty="0"/>
              <a:t>欧洲规范</a:t>
            </a:r>
            <a:r>
              <a:rPr lang="en-GB" altLang="en-US" sz="3200" dirty="0"/>
              <a:t>3 </a:t>
            </a:r>
            <a:r>
              <a:rPr lang="zh-CN" altLang="en-US" sz="3200" dirty="0"/>
              <a:t>横向扭转屈曲示例</a:t>
            </a:r>
            <a:endParaRPr lang="nl-BE" sz="3200" dirty="0"/>
          </a:p>
        </p:txBody>
      </p:sp>
      <p:sp>
        <p:nvSpPr>
          <p:cNvPr id="9" name="Espace réservé du contenu 8"/>
          <p:cNvSpPr>
            <a:spLocks noGrp="1"/>
          </p:cNvSpPr>
          <p:nvPr>
            <p:ph idx="1"/>
          </p:nvPr>
        </p:nvSpPr>
        <p:spPr/>
        <p:txBody>
          <a:bodyPr>
            <a:normAutofit/>
          </a:bodyPr>
          <a:lstStyle/>
          <a:p>
            <a:r>
              <a:rPr lang="zh-CN" altLang="en-US" sz="2400" dirty="0"/>
              <a:t>横向扭转屈抗</a:t>
            </a:r>
            <a:endParaRPr lang="fr-FR" sz="2400" dirty="0"/>
          </a:p>
          <a:p>
            <a:endParaRPr lang="fr-FR" sz="28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3" name="Tabel 2"/>
          <p:cNvGraphicFramePr>
            <a:graphicFrameLocks noGrp="1"/>
          </p:cNvGraphicFramePr>
          <p:nvPr/>
        </p:nvGraphicFramePr>
        <p:xfrm>
          <a:off x="630517" y="2259989"/>
          <a:ext cx="7776864" cy="4370515"/>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370840">
                <a:tc>
                  <a:txBody>
                    <a:bodyPr/>
                    <a:lstStyle/>
                    <a:p>
                      <a:endParaRPr lang="nl-BE" dirty="0">
                        <a:solidFill>
                          <a:schemeClr val="bg1"/>
                        </a:solidFill>
                        <a:latin typeface="SimSun" panose="02010600030101010101" pitchFamily="2" charset="-122"/>
                        <a:ea typeface="SimSun" panose="02010600030101010101" pitchFamily="2" charset="-122"/>
                      </a:endParaRPr>
                    </a:p>
                  </a:txBody>
                  <a:tcPr>
                    <a:solidFill>
                      <a:schemeClr val="bg1"/>
                    </a:solidFill>
                  </a:tcPr>
                </a:tc>
                <a:tc>
                  <a:txBody>
                    <a:bodyPr/>
                    <a:lstStyle/>
                    <a:p>
                      <a:r>
                        <a:rPr lang="nl-BE" dirty="0">
                          <a:latin typeface="SimSun" panose="02010600030101010101" pitchFamily="2" charset="-122"/>
                          <a:ea typeface="SimSun" panose="02010600030101010101" pitchFamily="2" charset="-122"/>
                        </a:rPr>
                        <a:t>EC 3-1-1: S355</a:t>
                      </a:r>
                    </a:p>
                  </a:txBody>
                  <a:tcPr/>
                </a:tc>
                <a:tc>
                  <a:txBody>
                    <a:bodyPr/>
                    <a:lstStyle/>
                    <a:p>
                      <a:r>
                        <a:rPr lang="nl-BE" dirty="0">
                          <a:latin typeface="SimSun" panose="02010600030101010101" pitchFamily="2" charset="-122"/>
                          <a:ea typeface="SimSun" panose="02010600030101010101" pitchFamily="2" charset="-122"/>
                        </a:rPr>
                        <a:t>EC 3-1-4: </a:t>
                      </a:r>
                      <a:r>
                        <a:rPr lang="zh-CN" altLang="en-US" dirty="0">
                          <a:latin typeface="SimSun" panose="02010600030101010101" pitchFamily="2" charset="-122"/>
                          <a:ea typeface="SimSun" panose="02010600030101010101" pitchFamily="2" charset="-122"/>
                        </a:rPr>
                        <a:t>双相钢</a:t>
                      </a:r>
                      <a:endParaRPr lang="nl-BE" dirty="0">
                        <a:latin typeface="SimSun" panose="02010600030101010101" pitchFamily="2" charset="-122"/>
                        <a:ea typeface="SimSun" panose="02010600030101010101" pitchFamily="2" charset="-122"/>
                      </a:endParaRPr>
                    </a:p>
                  </a:txBody>
                  <a:tcPr/>
                </a:tc>
                <a:tc>
                  <a:txBody>
                    <a:bodyPr/>
                    <a:lstStyle/>
                    <a:p>
                      <a:r>
                        <a:rPr lang="nl-BE" dirty="0">
                          <a:latin typeface="SimSun" panose="02010600030101010101" pitchFamily="2" charset="-122"/>
                          <a:ea typeface="SimSun" panose="02010600030101010101" pitchFamily="2" charset="-122"/>
                        </a:rPr>
                        <a:t>EC 3-1-4:</a:t>
                      </a:r>
                      <a:r>
                        <a:rPr lang="nl-BE" baseline="0" dirty="0">
                          <a:latin typeface="SimSun" panose="02010600030101010101" pitchFamily="2" charset="-122"/>
                          <a:ea typeface="SimSun" panose="02010600030101010101" pitchFamily="2" charset="-122"/>
                        </a:rPr>
                        <a:t> </a:t>
                      </a:r>
                      <a:r>
                        <a:rPr lang="zh-CN" altLang="en-US" baseline="0" dirty="0">
                          <a:latin typeface="SimSun" panose="02010600030101010101" pitchFamily="2" charset="-122"/>
                          <a:ea typeface="SimSun" panose="02010600030101010101" pitchFamily="2" charset="-122"/>
                        </a:rPr>
                        <a:t>未来修订</a:t>
                      </a:r>
                      <a:endParaRPr lang="nl-BE"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370840">
                <a:tc>
                  <a:txBody>
                    <a:bodyPr/>
                    <a:lstStyle/>
                    <a:p>
                      <a:r>
                        <a:rPr lang="nl-BE" b="1" dirty="0" err="1">
                          <a:solidFill>
                            <a:schemeClr val="bg1"/>
                          </a:solidFill>
                          <a:latin typeface="SimSun" panose="02010600030101010101" pitchFamily="2" charset="-122"/>
                          <a:ea typeface="SimSun" panose="02010600030101010101" pitchFamily="2" charset="-122"/>
                        </a:rPr>
                        <a:t>W</a:t>
                      </a:r>
                      <a:r>
                        <a:rPr lang="nl-BE" b="1" baseline="-25000" dirty="0" err="1">
                          <a:solidFill>
                            <a:schemeClr val="bg1"/>
                          </a:solidFill>
                          <a:latin typeface="SimSun" panose="02010600030101010101" pitchFamily="2" charset="-122"/>
                          <a:ea typeface="SimSun" panose="02010600030101010101" pitchFamily="2" charset="-122"/>
                        </a:rPr>
                        <a:t>y</a:t>
                      </a:r>
                      <a:r>
                        <a:rPr lang="nl-BE" b="1" baseline="0" dirty="0">
                          <a:solidFill>
                            <a:schemeClr val="bg1"/>
                          </a:solidFill>
                          <a:latin typeface="SimSun" panose="02010600030101010101" pitchFamily="2" charset="-122"/>
                          <a:ea typeface="SimSun" panose="02010600030101010101" pitchFamily="2" charset="-122"/>
                        </a:rPr>
                        <a:t> [mm³]</a:t>
                      </a:r>
                      <a:endParaRPr lang="nl-BE"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b="1" dirty="0">
                          <a:latin typeface="SimSun" panose="02010600030101010101" pitchFamily="2" charset="-122"/>
                          <a:ea typeface="SimSun" panose="02010600030101010101" pitchFamily="2" charset="-122"/>
                        </a:rPr>
                        <a:t>5,5.10</a:t>
                      </a:r>
                      <a:r>
                        <a:rPr lang="nl-BE" b="1" baseline="30000" dirty="0">
                          <a:latin typeface="SimSun" panose="02010600030101010101" pitchFamily="2" charset="-122"/>
                          <a:ea typeface="SimSun" panose="02010600030101010101" pitchFamily="2" charset="-122"/>
                        </a:rPr>
                        <a:t>5</a:t>
                      </a:r>
                      <a:endParaRPr lang="nl-BE" b="1" dirty="0">
                        <a:latin typeface="SimSun" panose="02010600030101010101" pitchFamily="2" charset="-122"/>
                        <a:ea typeface="SimSun" panose="02010600030101010101" pitchFamily="2" charset="-122"/>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b="1" dirty="0">
                          <a:latin typeface="SimSun" panose="02010600030101010101" pitchFamily="2" charset="-122"/>
                          <a:ea typeface="SimSun" panose="02010600030101010101" pitchFamily="2" charset="-122"/>
                        </a:rPr>
                        <a:t>4,9.10</a:t>
                      </a:r>
                      <a:r>
                        <a:rPr lang="nl-BE" b="1" baseline="30000" dirty="0">
                          <a:latin typeface="SimSun" panose="02010600030101010101" pitchFamily="2" charset="-122"/>
                          <a:ea typeface="SimSun" panose="02010600030101010101" pitchFamily="2" charset="-122"/>
                        </a:rPr>
                        <a:t>5</a:t>
                      </a:r>
                      <a:endParaRPr lang="nl-BE" b="1" dirty="0">
                        <a:latin typeface="SimSun" panose="02010600030101010101" pitchFamily="2" charset="-122"/>
                        <a:ea typeface="SimSun" panose="02010600030101010101" pitchFamily="2" charset="-122"/>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b="1" dirty="0">
                          <a:latin typeface="SimSun" panose="02010600030101010101" pitchFamily="2" charset="-122"/>
                          <a:ea typeface="SimSun" panose="02010600030101010101" pitchFamily="2" charset="-122"/>
                        </a:rPr>
                        <a:t>5,5.10</a:t>
                      </a:r>
                      <a:r>
                        <a:rPr lang="nl-BE" b="1" baseline="30000" dirty="0">
                          <a:latin typeface="SimSun" panose="02010600030101010101" pitchFamily="2" charset="-122"/>
                          <a:ea typeface="SimSun" panose="02010600030101010101" pitchFamily="2" charset="-122"/>
                        </a:rPr>
                        <a:t>5</a:t>
                      </a:r>
                      <a:endParaRPr lang="nl-BE" b="1"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370840">
                <a:tc>
                  <a:txBody>
                    <a:bodyPr/>
                    <a:lstStyle/>
                    <a:p>
                      <a:r>
                        <a:rPr lang="nl-BE" b="1" dirty="0" err="1">
                          <a:solidFill>
                            <a:schemeClr val="bg1"/>
                          </a:solidFill>
                          <a:latin typeface="SimSun" panose="02010600030101010101" pitchFamily="2" charset="-122"/>
                          <a:ea typeface="SimSun" panose="02010600030101010101" pitchFamily="2" charset="-122"/>
                        </a:rPr>
                        <a:t>f</a:t>
                      </a:r>
                      <a:r>
                        <a:rPr lang="nl-BE" b="1" baseline="-25000" dirty="0" err="1">
                          <a:solidFill>
                            <a:schemeClr val="bg1"/>
                          </a:solidFill>
                          <a:latin typeface="SimSun" panose="02010600030101010101" pitchFamily="2" charset="-122"/>
                          <a:ea typeface="SimSun" panose="02010600030101010101" pitchFamily="2" charset="-122"/>
                        </a:rPr>
                        <a:t>y</a:t>
                      </a:r>
                      <a:r>
                        <a:rPr lang="nl-BE" b="1" baseline="0" dirty="0">
                          <a:solidFill>
                            <a:schemeClr val="bg1"/>
                          </a:solidFill>
                          <a:latin typeface="SimSun" panose="02010600030101010101" pitchFamily="2" charset="-122"/>
                          <a:ea typeface="SimSun" panose="02010600030101010101" pitchFamily="2" charset="-122"/>
                        </a:rPr>
                        <a:t> [N/mm²]</a:t>
                      </a:r>
                      <a:endParaRPr lang="nl-BE"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dirty="0">
                          <a:latin typeface="SimSun" panose="02010600030101010101" pitchFamily="2" charset="-122"/>
                          <a:ea typeface="SimSun" panose="02010600030101010101" pitchFamily="2" charset="-122"/>
                        </a:rPr>
                        <a:t>355</a:t>
                      </a:r>
                    </a:p>
                  </a:txBody>
                  <a:tcPr/>
                </a:tc>
                <a:tc>
                  <a:txBody>
                    <a:bodyPr/>
                    <a:lstStyle/>
                    <a:p>
                      <a:pPr algn="r"/>
                      <a:r>
                        <a:rPr lang="nl-BE" dirty="0">
                          <a:latin typeface="SimSun" panose="02010600030101010101" pitchFamily="2" charset="-122"/>
                          <a:ea typeface="SimSun" panose="02010600030101010101" pitchFamily="2" charset="-122"/>
                        </a:rPr>
                        <a:t>450</a:t>
                      </a:r>
                    </a:p>
                  </a:txBody>
                  <a:tcPr/>
                </a:tc>
                <a:tc>
                  <a:txBody>
                    <a:bodyPr/>
                    <a:lstStyle/>
                    <a:p>
                      <a:pPr algn="r"/>
                      <a:r>
                        <a:rPr lang="nl-BE" dirty="0">
                          <a:latin typeface="SimSun" panose="02010600030101010101" pitchFamily="2" charset="-122"/>
                          <a:ea typeface="SimSun" panose="02010600030101010101" pitchFamily="2" charset="-122"/>
                        </a:rPr>
                        <a:t>450</a:t>
                      </a:r>
                    </a:p>
                  </a:txBody>
                  <a:tcPr/>
                </a:tc>
                <a:extLst>
                  <a:ext uri="{0D108BD9-81ED-4DB2-BD59-A6C34878D82A}">
                    <a16:rowId xmlns:a16="http://schemas.microsoft.com/office/drawing/2014/main" val="10002"/>
                  </a:ext>
                </a:extLst>
              </a:tr>
              <a:tr h="370840">
                <a:tc>
                  <a:txBody>
                    <a:bodyPr/>
                    <a:lstStyle/>
                    <a:p>
                      <a:r>
                        <a:rPr lang="nl-BE" b="1" dirty="0" err="1">
                          <a:solidFill>
                            <a:schemeClr val="bg1"/>
                          </a:solidFill>
                          <a:latin typeface="SimSun" panose="02010600030101010101" pitchFamily="2" charset="-122"/>
                          <a:ea typeface="SimSun" panose="02010600030101010101" pitchFamily="2" charset="-122"/>
                        </a:rPr>
                        <a:t>M</a:t>
                      </a:r>
                      <a:r>
                        <a:rPr lang="nl-BE" b="1" baseline="-25000" dirty="0" err="1">
                          <a:solidFill>
                            <a:schemeClr val="bg1"/>
                          </a:solidFill>
                          <a:latin typeface="SimSun" panose="02010600030101010101" pitchFamily="2" charset="-122"/>
                          <a:ea typeface="SimSun" panose="02010600030101010101" pitchFamily="2" charset="-122"/>
                        </a:rPr>
                        <a:t>cr</a:t>
                      </a:r>
                      <a:r>
                        <a:rPr lang="nl-BE" b="1" baseline="0" dirty="0">
                          <a:solidFill>
                            <a:schemeClr val="bg1"/>
                          </a:solidFill>
                          <a:latin typeface="SimSun" panose="02010600030101010101" pitchFamily="2" charset="-122"/>
                          <a:ea typeface="SimSun" panose="02010600030101010101" pitchFamily="2" charset="-122"/>
                        </a:rPr>
                        <a:t> [</a:t>
                      </a:r>
                      <a:r>
                        <a:rPr lang="nl-BE" b="1" baseline="0" dirty="0" err="1">
                          <a:solidFill>
                            <a:schemeClr val="bg1"/>
                          </a:solidFill>
                          <a:latin typeface="SimSun" panose="02010600030101010101" pitchFamily="2" charset="-122"/>
                          <a:ea typeface="SimSun" panose="02010600030101010101" pitchFamily="2" charset="-122"/>
                        </a:rPr>
                        <a:t>kNm</a:t>
                      </a:r>
                      <a:r>
                        <a:rPr lang="nl-BE" b="1" baseline="0" dirty="0">
                          <a:solidFill>
                            <a:schemeClr val="bg1"/>
                          </a:solidFill>
                          <a:latin typeface="SimSun" panose="02010600030101010101" pitchFamily="2" charset="-122"/>
                          <a:ea typeface="SimSun" panose="02010600030101010101" pitchFamily="2" charset="-122"/>
                        </a:rPr>
                        <a:t>]</a:t>
                      </a:r>
                      <a:endParaRPr lang="nl-BE"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dirty="0">
                          <a:latin typeface="SimSun" panose="02010600030101010101" pitchFamily="2" charset="-122"/>
                          <a:ea typeface="SimSun" panose="02010600030101010101" pitchFamily="2" charset="-122"/>
                        </a:rPr>
                        <a:t>215</a:t>
                      </a:r>
                    </a:p>
                  </a:txBody>
                  <a:tcPr/>
                </a:tc>
                <a:tc>
                  <a:txBody>
                    <a:bodyPr/>
                    <a:lstStyle/>
                    <a:p>
                      <a:pPr algn="r"/>
                      <a:r>
                        <a:rPr lang="nl-BE" dirty="0">
                          <a:latin typeface="SimSun" panose="02010600030101010101" pitchFamily="2" charset="-122"/>
                          <a:ea typeface="SimSun" panose="02010600030101010101" pitchFamily="2" charset="-122"/>
                        </a:rPr>
                        <a:t>205</a:t>
                      </a:r>
                    </a:p>
                  </a:txBody>
                  <a:tcPr/>
                </a:tc>
                <a:tc>
                  <a:txBody>
                    <a:bodyPr/>
                    <a:lstStyle/>
                    <a:p>
                      <a:pPr algn="r"/>
                      <a:r>
                        <a:rPr lang="nl-BE" dirty="0">
                          <a:latin typeface="SimSun" panose="02010600030101010101" pitchFamily="2" charset="-122"/>
                          <a:ea typeface="SimSun" panose="02010600030101010101" pitchFamily="2" charset="-122"/>
                        </a:rPr>
                        <a:t>205</a:t>
                      </a:r>
                    </a:p>
                  </a:txBody>
                  <a:tcPr/>
                </a:tc>
                <a:extLst>
                  <a:ext uri="{0D108BD9-81ED-4DB2-BD59-A6C34878D82A}">
                    <a16:rowId xmlns:a16="http://schemas.microsoft.com/office/drawing/2014/main" val="10003"/>
                  </a:ext>
                </a:extLst>
              </a:tr>
              <a:tr h="372682">
                <a:tc>
                  <a:txBody>
                    <a:bodyPr/>
                    <a:lstStyle/>
                    <a:p>
                      <a:endParaRPr lang="nl-BE">
                        <a:latin typeface="SimSun" panose="02010600030101010101" pitchFamily="2" charset="-122"/>
                        <a:ea typeface="SimSun" panose="02010600030101010101" pitchFamily="2" charset="-122"/>
                      </a:endParaRPr>
                    </a:p>
                  </a:txBody>
                  <a:tcPr>
                    <a:blipFill rotWithShape="0">
                      <a:blip r:embed="rId2"/>
                      <a:stretch>
                        <a:fillRect l="-313" t="-408197" r="-301567" b="-627869"/>
                      </a:stretch>
                    </a:blipFill>
                  </a:tcPr>
                </a:tc>
                <a:tc>
                  <a:txBody>
                    <a:bodyPr/>
                    <a:lstStyle/>
                    <a:p>
                      <a:pPr algn="r"/>
                      <a:r>
                        <a:rPr lang="nl-BE" dirty="0">
                          <a:latin typeface="SimSun" panose="02010600030101010101" pitchFamily="2" charset="-122"/>
                          <a:ea typeface="SimSun" panose="02010600030101010101" pitchFamily="2" charset="-122"/>
                        </a:rPr>
                        <a:t>0,96</a:t>
                      </a:r>
                    </a:p>
                  </a:txBody>
                  <a:tcPr/>
                </a:tc>
                <a:tc>
                  <a:txBody>
                    <a:bodyPr/>
                    <a:lstStyle/>
                    <a:p>
                      <a:pPr algn="r"/>
                      <a:r>
                        <a:rPr lang="nl-BE" dirty="0">
                          <a:latin typeface="SimSun" panose="02010600030101010101" pitchFamily="2" charset="-122"/>
                          <a:ea typeface="SimSun" panose="02010600030101010101" pitchFamily="2" charset="-122"/>
                        </a:rPr>
                        <a:t>1,04</a:t>
                      </a:r>
                    </a:p>
                  </a:txBody>
                  <a:tcPr/>
                </a:tc>
                <a:tc>
                  <a:txBody>
                    <a:bodyPr/>
                    <a:lstStyle/>
                    <a:p>
                      <a:pPr algn="r"/>
                      <a:r>
                        <a:rPr lang="nl-BE" dirty="0">
                          <a:latin typeface="SimSun" panose="02010600030101010101" pitchFamily="2" charset="-122"/>
                          <a:ea typeface="SimSun" panose="02010600030101010101" pitchFamily="2" charset="-122"/>
                        </a:rPr>
                        <a:t>1,10</a:t>
                      </a:r>
                    </a:p>
                  </a:txBody>
                  <a:tcPr/>
                </a:tc>
                <a:extLst>
                  <a:ext uri="{0D108BD9-81ED-4DB2-BD59-A6C34878D82A}">
                    <a16:rowId xmlns:a16="http://schemas.microsoft.com/office/drawing/2014/main" val="10004"/>
                  </a:ext>
                </a:extLst>
              </a:tr>
              <a:tr h="370840">
                <a:tc>
                  <a:txBody>
                    <a:bodyPr/>
                    <a:lstStyle/>
                    <a:p>
                      <a:endParaRPr lang="nl-BE" dirty="0">
                        <a:latin typeface="SimSun" panose="02010600030101010101" pitchFamily="2" charset="-122"/>
                        <a:ea typeface="SimSun" panose="02010600030101010101" pitchFamily="2" charset="-122"/>
                      </a:endParaRPr>
                    </a:p>
                  </a:txBody>
                  <a:tcPr>
                    <a:blipFill rotWithShape="0">
                      <a:blip r:embed="rId2"/>
                      <a:stretch>
                        <a:fillRect l="-313" t="-508197" r="-301567" b="-527869"/>
                      </a:stretch>
                    </a:blipFill>
                  </a:tcPr>
                </a:tc>
                <a:tc>
                  <a:txBody>
                    <a:bodyPr/>
                    <a:lstStyle/>
                    <a:p>
                      <a:pPr algn="r"/>
                      <a:r>
                        <a:rPr lang="nl-BE" dirty="0">
                          <a:latin typeface="SimSun" panose="02010600030101010101" pitchFamily="2" charset="-122"/>
                          <a:ea typeface="SimSun" panose="02010600030101010101" pitchFamily="2" charset="-122"/>
                        </a:rPr>
                        <a:t>0,49</a:t>
                      </a:r>
                    </a:p>
                  </a:txBody>
                  <a:tcPr/>
                </a:tc>
                <a:tc>
                  <a:txBody>
                    <a:bodyPr/>
                    <a:lstStyle/>
                    <a:p>
                      <a:pPr algn="r"/>
                      <a:r>
                        <a:rPr lang="nl-BE" dirty="0">
                          <a:latin typeface="SimSun" panose="02010600030101010101" pitchFamily="2" charset="-122"/>
                          <a:ea typeface="SimSun" panose="02010600030101010101" pitchFamily="2" charset="-122"/>
                        </a:rPr>
                        <a:t>0,76</a:t>
                      </a:r>
                    </a:p>
                  </a:txBody>
                  <a:tcPr/>
                </a:tc>
                <a:tc>
                  <a:txBody>
                    <a:bodyPr/>
                    <a:lstStyle/>
                    <a:p>
                      <a:pPr algn="r"/>
                      <a:r>
                        <a:rPr lang="nl-BE" dirty="0">
                          <a:latin typeface="SimSun" panose="02010600030101010101" pitchFamily="2" charset="-122"/>
                          <a:ea typeface="SimSun" panose="02010600030101010101" pitchFamily="2" charset="-122"/>
                        </a:rPr>
                        <a:t>0,76</a:t>
                      </a:r>
                    </a:p>
                  </a:txBody>
                  <a:tcPr/>
                </a:tc>
                <a:extLst>
                  <a:ext uri="{0D108BD9-81ED-4DB2-BD59-A6C34878D82A}">
                    <a16:rowId xmlns:a16="http://schemas.microsoft.com/office/drawing/2014/main" val="10005"/>
                  </a:ext>
                </a:extLst>
              </a:tr>
              <a:tr h="391033">
                <a:tc>
                  <a:txBody>
                    <a:bodyPr/>
                    <a:lstStyle/>
                    <a:p>
                      <a:endParaRPr lang="nl-BE" dirty="0">
                        <a:latin typeface="SimSun" panose="02010600030101010101" pitchFamily="2" charset="-122"/>
                        <a:ea typeface="SimSun" panose="02010600030101010101" pitchFamily="2" charset="-122"/>
                      </a:endParaRPr>
                    </a:p>
                  </a:txBody>
                  <a:tcPr>
                    <a:blipFill rotWithShape="0">
                      <a:blip r:embed="rId2"/>
                      <a:stretch>
                        <a:fillRect l="-313" t="-579688" r="-301567" b="-403125"/>
                      </a:stretch>
                    </a:blipFill>
                  </a:tcPr>
                </a:tc>
                <a:tc>
                  <a:txBody>
                    <a:bodyPr/>
                    <a:lstStyle/>
                    <a:p>
                      <a:pPr algn="r"/>
                      <a:r>
                        <a:rPr lang="nl-BE" dirty="0">
                          <a:latin typeface="SimSun" panose="02010600030101010101" pitchFamily="2" charset="-122"/>
                          <a:ea typeface="SimSun" panose="02010600030101010101" pitchFamily="2" charset="-122"/>
                        </a:rPr>
                        <a:t>0,2</a:t>
                      </a:r>
                    </a:p>
                  </a:txBody>
                  <a:tcPr/>
                </a:tc>
                <a:tc>
                  <a:txBody>
                    <a:bodyPr/>
                    <a:lstStyle/>
                    <a:p>
                      <a:pPr algn="r"/>
                      <a:r>
                        <a:rPr lang="nl-BE" dirty="0">
                          <a:latin typeface="SimSun" panose="02010600030101010101" pitchFamily="2" charset="-122"/>
                          <a:ea typeface="SimSun" panose="02010600030101010101" pitchFamily="2" charset="-122"/>
                        </a:rPr>
                        <a:t>0,4</a:t>
                      </a:r>
                    </a:p>
                  </a:txBody>
                  <a:tcPr/>
                </a:tc>
                <a:tc>
                  <a:txBody>
                    <a:bodyPr/>
                    <a:lstStyle/>
                    <a:p>
                      <a:pPr algn="r"/>
                      <a:r>
                        <a:rPr lang="nl-BE" dirty="0">
                          <a:latin typeface="SimSun" panose="02010600030101010101" pitchFamily="2" charset="-122"/>
                          <a:ea typeface="SimSun" panose="02010600030101010101" pitchFamily="2" charset="-122"/>
                        </a:rPr>
                        <a:t>0,4</a:t>
                      </a:r>
                    </a:p>
                  </a:txBody>
                  <a:tcPr/>
                </a:tc>
                <a:extLst>
                  <a:ext uri="{0D108BD9-81ED-4DB2-BD59-A6C34878D82A}">
                    <a16:rowId xmlns:a16="http://schemas.microsoft.com/office/drawing/2014/main" val="10006"/>
                  </a:ext>
                </a:extLst>
              </a:tr>
              <a:tr h="370840">
                <a:tc>
                  <a:txBody>
                    <a:bodyPr/>
                    <a:lstStyle/>
                    <a:p>
                      <a:endParaRPr lang="nl-BE">
                        <a:latin typeface="SimSun" panose="02010600030101010101" pitchFamily="2" charset="-122"/>
                        <a:ea typeface="SimSun" panose="02010600030101010101" pitchFamily="2" charset="-122"/>
                      </a:endParaRPr>
                    </a:p>
                  </a:txBody>
                  <a:tcPr>
                    <a:blipFill rotWithShape="0">
                      <a:blip r:embed="rId2"/>
                      <a:stretch>
                        <a:fillRect l="-313" t="-713115" r="-301567" b="-322951"/>
                      </a:stretch>
                    </a:blipFill>
                  </a:tcPr>
                </a:tc>
                <a:tc>
                  <a:txBody>
                    <a:bodyPr/>
                    <a:lstStyle/>
                    <a:p>
                      <a:pPr algn="r"/>
                      <a:r>
                        <a:rPr lang="nl-BE" dirty="0">
                          <a:latin typeface="SimSun" panose="02010600030101010101" pitchFamily="2" charset="-122"/>
                          <a:ea typeface="SimSun" panose="02010600030101010101" pitchFamily="2" charset="-122"/>
                        </a:rPr>
                        <a:t>1,14</a:t>
                      </a:r>
                    </a:p>
                  </a:txBody>
                  <a:tcPr/>
                </a:tc>
                <a:tc>
                  <a:txBody>
                    <a:bodyPr/>
                    <a:lstStyle/>
                    <a:p>
                      <a:pPr algn="r"/>
                      <a:r>
                        <a:rPr lang="nl-BE" dirty="0">
                          <a:latin typeface="SimSun" panose="02010600030101010101" pitchFamily="2" charset="-122"/>
                          <a:ea typeface="SimSun" panose="02010600030101010101" pitchFamily="2" charset="-122"/>
                        </a:rPr>
                        <a:t>1,29</a:t>
                      </a:r>
                    </a:p>
                  </a:txBody>
                  <a:tcPr/>
                </a:tc>
                <a:tc>
                  <a:txBody>
                    <a:bodyPr/>
                    <a:lstStyle/>
                    <a:p>
                      <a:pPr algn="r"/>
                      <a:r>
                        <a:rPr lang="nl-BE" dirty="0">
                          <a:latin typeface="SimSun" panose="02010600030101010101" pitchFamily="2" charset="-122"/>
                          <a:ea typeface="SimSun" panose="02010600030101010101" pitchFamily="2" charset="-122"/>
                        </a:rPr>
                        <a:t>1,37</a:t>
                      </a:r>
                    </a:p>
                  </a:txBody>
                  <a:tcPr/>
                </a:tc>
                <a:extLst>
                  <a:ext uri="{0D108BD9-81ED-4DB2-BD59-A6C34878D82A}">
                    <a16:rowId xmlns:a16="http://schemas.microsoft.com/office/drawing/2014/main" val="10007"/>
                  </a:ext>
                </a:extLst>
              </a:tr>
              <a:tr h="370840">
                <a:tc>
                  <a:txBody>
                    <a:bodyPr/>
                    <a:lstStyle/>
                    <a:p>
                      <a:endParaRPr lang="nl-BE">
                        <a:latin typeface="SimSun" panose="02010600030101010101" pitchFamily="2" charset="-122"/>
                        <a:ea typeface="SimSun" panose="02010600030101010101" pitchFamily="2" charset="-122"/>
                      </a:endParaRPr>
                    </a:p>
                  </a:txBody>
                  <a:tcPr>
                    <a:blipFill rotWithShape="0">
                      <a:blip r:embed="rId2"/>
                      <a:stretch>
                        <a:fillRect l="-313" t="-813115" r="-301567" b="-222951"/>
                      </a:stretch>
                    </a:blipFill>
                  </a:tcPr>
                </a:tc>
                <a:tc>
                  <a:txBody>
                    <a:bodyPr/>
                    <a:lstStyle/>
                    <a:p>
                      <a:pPr algn="r"/>
                      <a:r>
                        <a:rPr lang="nl-BE" dirty="0">
                          <a:latin typeface="SimSun" panose="02010600030101010101" pitchFamily="2" charset="-122"/>
                          <a:ea typeface="SimSun" panose="02010600030101010101" pitchFamily="2" charset="-122"/>
                        </a:rPr>
                        <a:t>0,57</a:t>
                      </a:r>
                    </a:p>
                  </a:txBody>
                  <a:tcPr/>
                </a:tc>
                <a:tc>
                  <a:txBody>
                    <a:bodyPr/>
                    <a:lstStyle/>
                    <a:p>
                      <a:pPr algn="r"/>
                      <a:r>
                        <a:rPr lang="nl-BE" dirty="0">
                          <a:latin typeface="SimSun" panose="02010600030101010101" pitchFamily="2" charset="-122"/>
                          <a:ea typeface="SimSun" panose="02010600030101010101" pitchFamily="2" charset="-122"/>
                        </a:rPr>
                        <a:t>0,49</a:t>
                      </a:r>
                    </a:p>
                  </a:txBody>
                  <a:tcPr/>
                </a:tc>
                <a:tc>
                  <a:txBody>
                    <a:bodyPr/>
                    <a:lstStyle/>
                    <a:p>
                      <a:pPr algn="r"/>
                      <a:r>
                        <a:rPr lang="nl-BE" dirty="0">
                          <a:latin typeface="SimSun" panose="02010600030101010101" pitchFamily="2" charset="-122"/>
                          <a:ea typeface="SimSun" panose="02010600030101010101" pitchFamily="2" charset="-122"/>
                        </a:rPr>
                        <a:t>0,46</a:t>
                      </a:r>
                    </a:p>
                  </a:txBody>
                  <a:tcPr/>
                </a:tc>
                <a:extLst>
                  <a:ext uri="{0D108BD9-81ED-4DB2-BD59-A6C34878D82A}">
                    <a16:rowId xmlns:a16="http://schemas.microsoft.com/office/drawing/2014/main" val="10008"/>
                  </a:ext>
                </a:extLst>
              </a:tr>
              <a:tr h="370840">
                <a:tc>
                  <a:txBody>
                    <a:bodyPr/>
                    <a:lstStyle/>
                    <a:p>
                      <a:endParaRPr lang="nl-BE">
                        <a:latin typeface="SimSun" panose="02010600030101010101" pitchFamily="2" charset="-122"/>
                        <a:ea typeface="SimSun" panose="02010600030101010101" pitchFamily="2" charset="-122"/>
                      </a:endParaRPr>
                    </a:p>
                  </a:txBody>
                  <a:tcPr>
                    <a:blipFill rotWithShape="0">
                      <a:blip r:embed="rId2"/>
                      <a:stretch>
                        <a:fillRect l="-313" t="-913115" r="-301567" b="-122951"/>
                      </a:stretch>
                    </a:blipFill>
                  </a:tcPr>
                </a:tc>
                <a:tc>
                  <a:txBody>
                    <a:bodyPr/>
                    <a:lstStyle/>
                    <a:p>
                      <a:pPr algn="r"/>
                      <a:r>
                        <a:rPr lang="nl-BE" dirty="0">
                          <a:latin typeface="SimSun" panose="02010600030101010101" pitchFamily="2" charset="-122"/>
                          <a:ea typeface="SimSun" panose="02010600030101010101" pitchFamily="2" charset="-122"/>
                        </a:rPr>
                        <a:t>1,0</a:t>
                      </a:r>
                    </a:p>
                  </a:txBody>
                  <a:tcPr/>
                </a:tc>
                <a:tc>
                  <a:txBody>
                    <a:bodyPr/>
                    <a:lstStyle/>
                    <a:p>
                      <a:pPr algn="r"/>
                      <a:r>
                        <a:rPr lang="nl-BE" dirty="0">
                          <a:latin typeface="SimSun" panose="02010600030101010101" pitchFamily="2" charset="-122"/>
                          <a:ea typeface="SimSun" panose="02010600030101010101" pitchFamily="2" charset="-122"/>
                        </a:rPr>
                        <a:t>1,1</a:t>
                      </a:r>
                    </a:p>
                  </a:txBody>
                  <a:tcPr/>
                </a:tc>
                <a:tc>
                  <a:txBody>
                    <a:bodyPr/>
                    <a:lstStyle/>
                    <a:p>
                      <a:pPr algn="r"/>
                      <a:r>
                        <a:rPr lang="nl-BE" dirty="0">
                          <a:latin typeface="SimSun" panose="02010600030101010101" pitchFamily="2" charset="-122"/>
                          <a:ea typeface="SimSun" panose="02010600030101010101" pitchFamily="2" charset="-122"/>
                        </a:rPr>
                        <a:t>1,1</a:t>
                      </a:r>
                    </a:p>
                  </a:txBody>
                  <a:tcPr/>
                </a:tc>
                <a:extLst>
                  <a:ext uri="{0D108BD9-81ED-4DB2-BD59-A6C34878D82A}">
                    <a16:rowId xmlns:a16="http://schemas.microsoft.com/office/drawing/2014/main" val="10009"/>
                  </a:ext>
                </a:extLst>
              </a:tr>
              <a:tr h="370840">
                <a:tc>
                  <a:txBody>
                    <a:bodyPr/>
                    <a:lstStyle/>
                    <a:p>
                      <a:r>
                        <a:rPr lang="nl-BE" b="1" dirty="0" err="1">
                          <a:solidFill>
                            <a:schemeClr val="bg1"/>
                          </a:solidFill>
                          <a:latin typeface="SimSun" panose="02010600030101010101" pitchFamily="2" charset="-122"/>
                          <a:ea typeface="SimSun" panose="02010600030101010101" pitchFamily="2" charset="-122"/>
                        </a:rPr>
                        <a:t>M</a:t>
                      </a:r>
                      <a:r>
                        <a:rPr lang="nl-BE" b="1" baseline="-25000" dirty="0" err="1">
                          <a:solidFill>
                            <a:schemeClr val="bg1"/>
                          </a:solidFill>
                          <a:latin typeface="SimSun" panose="02010600030101010101" pitchFamily="2" charset="-122"/>
                          <a:ea typeface="SimSun" panose="02010600030101010101" pitchFamily="2" charset="-122"/>
                        </a:rPr>
                        <a:t>b,Rd</a:t>
                      </a:r>
                      <a:r>
                        <a:rPr lang="nl-BE" b="1" baseline="0" dirty="0">
                          <a:solidFill>
                            <a:schemeClr val="bg1"/>
                          </a:solidFill>
                          <a:latin typeface="SimSun" panose="02010600030101010101" pitchFamily="2" charset="-122"/>
                          <a:ea typeface="SimSun" panose="02010600030101010101" pitchFamily="2" charset="-122"/>
                        </a:rPr>
                        <a:t> [</a:t>
                      </a:r>
                      <a:r>
                        <a:rPr lang="nl-BE" b="1" baseline="0" dirty="0" err="1">
                          <a:solidFill>
                            <a:schemeClr val="bg1"/>
                          </a:solidFill>
                          <a:latin typeface="SimSun" panose="02010600030101010101" pitchFamily="2" charset="-122"/>
                          <a:ea typeface="SimSun" panose="02010600030101010101" pitchFamily="2" charset="-122"/>
                        </a:rPr>
                        <a:t>kNm</a:t>
                      </a:r>
                      <a:r>
                        <a:rPr lang="nl-BE" b="1" baseline="0" dirty="0">
                          <a:solidFill>
                            <a:schemeClr val="bg1"/>
                          </a:solidFill>
                          <a:latin typeface="SimSun" panose="02010600030101010101" pitchFamily="2" charset="-122"/>
                          <a:ea typeface="SimSun" panose="02010600030101010101" pitchFamily="2" charset="-122"/>
                        </a:rPr>
                        <a:t>]</a:t>
                      </a:r>
                      <a:endParaRPr lang="nl-BE"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b="1" dirty="0">
                          <a:latin typeface="SimSun" panose="02010600030101010101" pitchFamily="2" charset="-122"/>
                          <a:ea typeface="SimSun" panose="02010600030101010101" pitchFamily="2" charset="-122"/>
                        </a:rPr>
                        <a:t>111</a:t>
                      </a:r>
                    </a:p>
                  </a:txBody>
                  <a:tcPr/>
                </a:tc>
                <a:tc>
                  <a:txBody>
                    <a:bodyPr/>
                    <a:lstStyle/>
                    <a:p>
                      <a:pPr algn="r"/>
                      <a:r>
                        <a:rPr lang="nl-BE" b="1" dirty="0">
                          <a:latin typeface="SimSun" panose="02010600030101010101" pitchFamily="2" charset="-122"/>
                          <a:ea typeface="SimSun" panose="02010600030101010101" pitchFamily="2" charset="-122"/>
                        </a:rPr>
                        <a:t>99</a:t>
                      </a:r>
                    </a:p>
                  </a:txBody>
                  <a:tcPr/>
                </a:tc>
                <a:tc>
                  <a:txBody>
                    <a:bodyPr/>
                    <a:lstStyle/>
                    <a:p>
                      <a:pPr algn="r"/>
                      <a:r>
                        <a:rPr lang="nl-BE" b="1" dirty="0">
                          <a:latin typeface="SimSun" panose="02010600030101010101" pitchFamily="2" charset="-122"/>
                          <a:ea typeface="SimSun" panose="02010600030101010101" pitchFamily="2" charset="-122"/>
                        </a:rPr>
                        <a:t>103</a:t>
                      </a:r>
                    </a:p>
                  </a:txBody>
                  <a:tcPr/>
                </a:tc>
                <a:extLst>
                  <a:ext uri="{0D108BD9-81ED-4DB2-BD59-A6C34878D82A}">
                    <a16:rowId xmlns:a16="http://schemas.microsoft.com/office/drawing/2014/main" val="10010"/>
                  </a:ext>
                </a:extLst>
              </a:tr>
            </a:tbl>
          </a:graphicData>
        </a:graphic>
      </p:graphicFrame>
      <p:sp>
        <p:nvSpPr>
          <p:cNvPr id="7" name="ZoneTexte 6"/>
          <p:cNvSpPr txBox="1"/>
          <p:nvPr/>
        </p:nvSpPr>
        <p:spPr>
          <a:xfrm>
            <a:off x="722681" y="1179222"/>
            <a:ext cx="4648776"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3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3626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zh-CN" altLang="en-US" dirty="0"/>
              <a:t>欧洲规范</a:t>
            </a:r>
            <a:r>
              <a:rPr lang="en-GB" altLang="en-US" dirty="0"/>
              <a:t>3 </a:t>
            </a:r>
            <a:r>
              <a:rPr lang="zh-CN" altLang="en-US" dirty="0"/>
              <a:t>横向扭转屈曲示例</a:t>
            </a:r>
            <a:endParaRPr lang="nl-BE" dirty="0"/>
          </a:p>
        </p:txBody>
      </p:sp>
      <p:sp>
        <p:nvSpPr>
          <p:cNvPr id="9" name="Tijdelijke aanduiding voor tekst 8"/>
          <p:cNvSpPr>
            <a:spLocks noGrp="1"/>
          </p:cNvSpPr>
          <p:nvPr>
            <p:ph idx="1"/>
          </p:nvPr>
        </p:nvSpPr>
        <p:spPr/>
        <p:txBody>
          <a:bodyPr>
            <a:noAutofit/>
          </a:bodyPr>
          <a:lstStyle/>
          <a:p>
            <a:r>
              <a:rPr lang="zh-CN" altLang="en-US" sz="2200" dirty="0"/>
              <a:t>比较</a:t>
            </a:r>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pPr lvl="1"/>
            <a:r>
              <a:rPr lang="zh-CN" altLang="en-US" sz="2200" dirty="0"/>
              <a:t>在本例中，</a:t>
            </a:r>
            <a:r>
              <a:rPr lang="en-GB" sz="2200" dirty="0" err="1"/>
              <a:t>cs</a:t>
            </a:r>
            <a:r>
              <a:rPr lang="en-GB" sz="2200" dirty="0"/>
              <a:t> </a:t>
            </a:r>
            <a:r>
              <a:rPr lang="zh-CN" altLang="en-US" sz="2200" dirty="0"/>
              <a:t>和</a:t>
            </a:r>
            <a:r>
              <a:rPr lang="en-GB" sz="2200" dirty="0" err="1"/>
              <a:t>ss</a:t>
            </a:r>
            <a:r>
              <a:rPr lang="zh-CN" altLang="en-US" sz="2200" dirty="0"/>
              <a:t>表现出相似的横向扭转屈抗</a:t>
            </a:r>
            <a:endParaRPr lang="en-GB" sz="2200" dirty="0"/>
          </a:p>
          <a:p>
            <a:pPr lvl="1"/>
            <a:r>
              <a:rPr lang="zh-CN" altLang="en-US" sz="2200" dirty="0"/>
              <a:t>但是：目前的测试及文献表明，</a:t>
            </a:r>
            <a:r>
              <a:rPr lang="en-US" altLang="zh-CN" sz="2200" dirty="0"/>
              <a:t>EC3-1-4</a:t>
            </a:r>
            <a:r>
              <a:rPr lang="zh-CN" altLang="en-US" sz="2200" dirty="0"/>
              <a:t>的结果需要调整，以便更接近现实</a:t>
            </a:r>
            <a:br>
              <a:rPr lang="en-GB" sz="2200" dirty="0"/>
            </a:br>
            <a:r>
              <a:rPr lang="en-GB" sz="2200" b="1" dirty="0">
                <a:solidFill>
                  <a:schemeClr val="bg1">
                    <a:lumMod val="50000"/>
                  </a:schemeClr>
                </a:solidFill>
              </a:rPr>
              <a:t>⇒ </a:t>
            </a:r>
            <a:r>
              <a:rPr lang="zh-CN" altLang="en-US" sz="2200" b="1" dirty="0">
                <a:solidFill>
                  <a:schemeClr val="bg1">
                    <a:lumMod val="50000"/>
                  </a:schemeClr>
                </a:solidFill>
              </a:rPr>
              <a:t>非常保守</a:t>
            </a:r>
            <a:br>
              <a:rPr lang="en-GB" sz="2200" b="1" dirty="0">
                <a:solidFill>
                  <a:schemeClr val="bg1">
                    <a:lumMod val="50000"/>
                  </a:schemeClr>
                </a:solidFill>
              </a:rPr>
            </a:br>
            <a:r>
              <a:rPr lang="zh-CN" altLang="en-US" sz="2200" dirty="0">
                <a:solidFill>
                  <a:schemeClr val="bg1">
                    <a:lumMod val="50000"/>
                  </a:schemeClr>
                </a:solidFill>
              </a:rPr>
              <a:t>（在有限元方法的示例中有所描述）</a:t>
            </a:r>
            <a:endParaRPr lang="en-GB" sz="2200" dirty="0">
              <a:solidFill>
                <a:schemeClr val="bg1">
                  <a:lumMod val="50000"/>
                </a:schemeClr>
              </a:solidFill>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graphicFrame>
        <p:nvGraphicFramePr>
          <p:cNvPr id="3" name="Tabel 2"/>
          <p:cNvGraphicFramePr>
            <a:graphicFrameLocks noGrp="1"/>
          </p:cNvGraphicFramePr>
          <p:nvPr/>
        </p:nvGraphicFramePr>
        <p:xfrm>
          <a:off x="703036" y="2106741"/>
          <a:ext cx="7739721" cy="2494280"/>
        </p:xfrm>
        <a:graphic>
          <a:graphicData uri="http://schemas.openxmlformats.org/drawingml/2006/table">
            <a:tbl>
              <a:tblPr firstRow="1" bandRow="1">
                <a:tableStyleId>{5C22544A-7EE6-4342-B048-85BDC9FD1C3A}</a:tableStyleId>
              </a:tblPr>
              <a:tblGrid>
                <a:gridCol w="1961079">
                  <a:extLst>
                    <a:ext uri="{9D8B030D-6E8A-4147-A177-3AD203B41FA5}">
                      <a16:colId xmlns:a16="http://schemas.microsoft.com/office/drawing/2014/main" val="20000"/>
                    </a:ext>
                  </a:extLst>
                </a:gridCol>
                <a:gridCol w="1926214">
                  <a:extLst>
                    <a:ext uri="{9D8B030D-6E8A-4147-A177-3AD203B41FA5}">
                      <a16:colId xmlns:a16="http://schemas.microsoft.com/office/drawing/2014/main" val="20001"/>
                    </a:ext>
                  </a:extLst>
                </a:gridCol>
                <a:gridCol w="1926214">
                  <a:extLst>
                    <a:ext uri="{9D8B030D-6E8A-4147-A177-3AD203B41FA5}">
                      <a16:colId xmlns:a16="http://schemas.microsoft.com/office/drawing/2014/main" val="20002"/>
                    </a:ext>
                  </a:extLst>
                </a:gridCol>
                <a:gridCol w="1926214">
                  <a:extLst>
                    <a:ext uri="{9D8B030D-6E8A-4147-A177-3AD203B41FA5}">
                      <a16:colId xmlns:a16="http://schemas.microsoft.com/office/drawing/2014/main" val="20003"/>
                    </a:ext>
                  </a:extLst>
                </a:gridCol>
              </a:tblGrid>
              <a:tr h="370840">
                <a:tc>
                  <a:txBody>
                    <a:bodyPr/>
                    <a:lstStyle/>
                    <a:p>
                      <a:endParaRPr lang="nl-BE"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bg1"/>
                    </a:solidFill>
                  </a:tcPr>
                </a:tc>
                <a:tc>
                  <a:txBody>
                    <a:bodyPr/>
                    <a:lstStyle/>
                    <a:p>
                      <a:r>
                        <a:rPr lang="nl-BE" dirty="0">
                          <a:latin typeface="SimSun" panose="02010600030101010101" pitchFamily="2" charset="-122"/>
                          <a:ea typeface="SimSun" panose="02010600030101010101" pitchFamily="2" charset="-122"/>
                        </a:rPr>
                        <a:t>EC 3-1-1: S355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nl-BE" dirty="0">
                          <a:latin typeface="SimSun" panose="02010600030101010101" pitchFamily="2" charset="-122"/>
                          <a:ea typeface="SimSun" panose="02010600030101010101" pitchFamily="2" charset="-122"/>
                        </a:rPr>
                        <a:t>EC 3-1-4: </a:t>
                      </a:r>
                      <a:r>
                        <a:rPr lang="zh-CN" altLang="en-US" dirty="0">
                          <a:latin typeface="SimSun" panose="02010600030101010101" pitchFamily="2" charset="-122"/>
                          <a:ea typeface="SimSun" panose="02010600030101010101" pitchFamily="2" charset="-122"/>
                        </a:rPr>
                        <a:t>双相钢</a:t>
                      </a:r>
                      <a:endParaRPr lang="nl-BE" dirty="0">
                        <a:latin typeface="SimSun" panose="02010600030101010101" pitchFamily="2" charset="-122"/>
                        <a:ea typeface="SimSun" panose="02010600030101010101" pitchFamily="2" charset="-122"/>
                      </a:endParaRPr>
                    </a:p>
                  </a:txBody>
                  <a:tcPr>
                    <a:lnT w="12700" cap="flat" cmpd="sng" algn="ctr">
                      <a:noFill/>
                      <a:prstDash val="solid"/>
                      <a:round/>
                      <a:headEnd type="none" w="med" len="med"/>
                      <a:tailEnd type="none" w="med" len="med"/>
                    </a:lnT>
                  </a:tcPr>
                </a:tc>
                <a:tc>
                  <a:txBody>
                    <a:bodyPr/>
                    <a:lstStyle/>
                    <a:p>
                      <a:r>
                        <a:rPr lang="nl-BE" dirty="0">
                          <a:latin typeface="SimSun" panose="02010600030101010101" pitchFamily="2" charset="-122"/>
                          <a:ea typeface="SimSun" panose="02010600030101010101" pitchFamily="2" charset="-122"/>
                        </a:rPr>
                        <a:t>EC 3-1-4:</a:t>
                      </a:r>
                      <a:r>
                        <a:rPr lang="nl-BE" baseline="0" dirty="0">
                          <a:latin typeface="SimSun" panose="02010600030101010101" pitchFamily="2" charset="-122"/>
                          <a:ea typeface="SimSun" panose="02010600030101010101" pitchFamily="2" charset="-122"/>
                        </a:rPr>
                        <a:t> </a:t>
                      </a:r>
                      <a:r>
                        <a:rPr lang="zh-CN" altLang="en-US" baseline="0" dirty="0">
                          <a:latin typeface="SimSun" panose="02010600030101010101" pitchFamily="2" charset="-122"/>
                          <a:ea typeface="SimSun" panose="02010600030101010101" pitchFamily="2" charset="-122"/>
                        </a:rPr>
                        <a:t>未来修订</a:t>
                      </a:r>
                      <a:endParaRPr lang="nl-BE"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1" dirty="0" err="1">
                          <a:solidFill>
                            <a:schemeClr val="bg1"/>
                          </a:solidFill>
                          <a:latin typeface="SimSun" panose="02010600030101010101" pitchFamily="2" charset="-122"/>
                          <a:ea typeface="SimSun" panose="02010600030101010101" pitchFamily="2" charset="-122"/>
                        </a:rPr>
                        <a:t>f</a:t>
                      </a:r>
                      <a:r>
                        <a:rPr lang="nl-BE" b="1" baseline="-25000" dirty="0" err="1">
                          <a:solidFill>
                            <a:schemeClr val="bg1"/>
                          </a:solidFill>
                          <a:latin typeface="SimSun" panose="02010600030101010101" pitchFamily="2" charset="-122"/>
                          <a:ea typeface="SimSun" panose="02010600030101010101" pitchFamily="2" charset="-122"/>
                        </a:rPr>
                        <a:t>y</a:t>
                      </a:r>
                      <a:r>
                        <a:rPr lang="nl-BE" b="1" baseline="0" dirty="0">
                          <a:solidFill>
                            <a:schemeClr val="bg1"/>
                          </a:solidFill>
                          <a:latin typeface="SimSun" panose="02010600030101010101" pitchFamily="2" charset="-122"/>
                          <a:ea typeface="SimSun" panose="02010600030101010101" pitchFamily="2" charset="-122"/>
                        </a:rPr>
                        <a:t> [N/mm²]</a:t>
                      </a:r>
                      <a:endParaRPr lang="nl-BE" b="1"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latin typeface="SimSun" panose="02010600030101010101" pitchFamily="2" charset="-122"/>
                          <a:ea typeface="SimSun" panose="02010600030101010101" pitchFamily="2" charset="-122"/>
                        </a:rPr>
                        <a:t>355</a:t>
                      </a:r>
                    </a:p>
                  </a:txBody>
                  <a:tcPr>
                    <a:lnL w="12700" cap="flat" cmpd="sng" algn="ctr">
                      <a:noFill/>
                      <a:prstDash val="solid"/>
                      <a:round/>
                      <a:headEnd type="none" w="med" len="med"/>
                      <a:tailEnd type="none" w="med" len="med"/>
                    </a:lnL>
                  </a:tcPr>
                </a:tc>
                <a:tc>
                  <a:txBody>
                    <a:bodyPr/>
                    <a:lstStyle/>
                    <a:p>
                      <a:pPr algn="r"/>
                      <a:r>
                        <a:rPr lang="nl-BE" dirty="0">
                          <a:latin typeface="SimSun" panose="02010600030101010101" pitchFamily="2" charset="-122"/>
                          <a:ea typeface="SimSun" panose="02010600030101010101" pitchFamily="2" charset="-122"/>
                        </a:rPr>
                        <a:t>450</a:t>
                      </a:r>
                    </a:p>
                  </a:txBody>
                  <a:tcPr/>
                </a:tc>
                <a:tc>
                  <a:txBody>
                    <a:bodyPr/>
                    <a:lstStyle/>
                    <a:p>
                      <a:pPr algn="r"/>
                      <a:r>
                        <a:rPr lang="nl-BE" dirty="0">
                          <a:latin typeface="SimSun" panose="02010600030101010101" pitchFamily="2" charset="-122"/>
                          <a:ea typeface="SimSun" panose="02010600030101010101" pitchFamily="2" charset="-122"/>
                        </a:rPr>
                        <a:t>450</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endParaRPr lang="nl-BE">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blipFill rotWithShape="0">
                      <a:blip r:embed="rId2"/>
                      <a:stretch>
                        <a:fillRect l="-316" t="-208197" r="-301266" b="-322951"/>
                      </a:stretch>
                    </a:blipFill>
                  </a:tcPr>
                </a:tc>
                <a:tc>
                  <a:txBody>
                    <a:bodyPr/>
                    <a:lstStyle/>
                    <a:p>
                      <a:pPr algn="r"/>
                      <a:r>
                        <a:rPr lang="nl-BE" dirty="0">
                          <a:latin typeface="SimSun" panose="02010600030101010101" pitchFamily="2" charset="-122"/>
                          <a:ea typeface="SimSun" panose="02010600030101010101" pitchFamily="2" charset="-122"/>
                        </a:rPr>
                        <a:t>1,0</a:t>
                      </a:r>
                    </a:p>
                  </a:txBody>
                  <a:tcPr>
                    <a:lnL w="12700" cap="flat" cmpd="sng" algn="ctr">
                      <a:noFill/>
                      <a:prstDash val="solid"/>
                      <a:round/>
                      <a:headEnd type="none" w="med" len="med"/>
                      <a:tailEnd type="none" w="med" len="med"/>
                    </a:lnL>
                  </a:tcPr>
                </a:tc>
                <a:tc>
                  <a:txBody>
                    <a:bodyPr/>
                    <a:lstStyle/>
                    <a:p>
                      <a:pPr algn="r"/>
                      <a:r>
                        <a:rPr lang="nl-BE" dirty="0">
                          <a:latin typeface="SimSun" panose="02010600030101010101" pitchFamily="2" charset="-122"/>
                          <a:ea typeface="SimSun" panose="02010600030101010101" pitchFamily="2" charset="-122"/>
                        </a:rPr>
                        <a:t>1,1</a:t>
                      </a:r>
                    </a:p>
                  </a:txBody>
                  <a:tcPr/>
                </a:tc>
                <a:tc>
                  <a:txBody>
                    <a:bodyPr/>
                    <a:lstStyle/>
                    <a:p>
                      <a:pPr algn="r"/>
                      <a:r>
                        <a:rPr lang="nl-BE" dirty="0">
                          <a:latin typeface="SimSun" panose="02010600030101010101" pitchFamily="2" charset="-122"/>
                          <a:ea typeface="SimSun" panose="02010600030101010101" pitchFamily="2" charset="-122"/>
                        </a:rPr>
                        <a:t>1,1</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endParaRPr lang="nl-BE"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blipFill rotWithShape="0">
                      <a:blip r:embed="rId2"/>
                      <a:stretch>
                        <a:fillRect l="-316" t="-308197" r="-301266" b="-222951"/>
                      </a:stretch>
                    </a:blipFill>
                  </a:tcPr>
                </a:tc>
                <a:tc>
                  <a:txBody>
                    <a:bodyPr/>
                    <a:lstStyle/>
                    <a:p>
                      <a:pPr algn="r"/>
                      <a:r>
                        <a:rPr lang="nl-BE" dirty="0">
                          <a:latin typeface="SimSun" panose="02010600030101010101" pitchFamily="2" charset="-122"/>
                          <a:ea typeface="SimSun" panose="02010600030101010101" pitchFamily="2" charset="-122"/>
                        </a:rPr>
                        <a:t>1,0</a:t>
                      </a:r>
                    </a:p>
                  </a:txBody>
                  <a:tcPr>
                    <a:lnL w="12700" cap="flat" cmpd="sng" algn="ctr">
                      <a:noFill/>
                      <a:prstDash val="solid"/>
                      <a:round/>
                      <a:headEnd type="none" w="med" len="med"/>
                      <a:tailEnd type="none" w="med" len="med"/>
                    </a:lnL>
                  </a:tcPr>
                </a:tc>
                <a:tc>
                  <a:txBody>
                    <a:bodyPr/>
                    <a:lstStyle/>
                    <a:p>
                      <a:pPr algn="r"/>
                      <a:r>
                        <a:rPr lang="nl-BE" dirty="0">
                          <a:latin typeface="SimSun" panose="02010600030101010101" pitchFamily="2" charset="-122"/>
                          <a:ea typeface="SimSun" panose="02010600030101010101" pitchFamily="2" charset="-122"/>
                        </a:rPr>
                        <a:t>1,1</a:t>
                      </a:r>
                    </a:p>
                  </a:txBody>
                  <a:tcPr/>
                </a:tc>
                <a:tc>
                  <a:txBody>
                    <a:bodyPr/>
                    <a:lstStyle/>
                    <a:p>
                      <a:pPr algn="r"/>
                      <a:r>
                        <a:rPr lang="nl-BE" dirty="0">
                          <a:latin typeface="SimSun" panose="02010600030101010101" pitchFamily="2" charset="-122"/>
                          <a:ea typeface="SimSun" panose="02010600030101010101" pitchFamily="2" charset="-122"/>
                        </a:rPr>
                        <a:t>1,1</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zh-CN" altLang="en-US" b="1" dirty="0">
                          <a:solidFill>
                            <a:schemeClr val="bg1"/>
                          </a:solidFill>
                          <a:latin typeface="SimSun" panose="02010600030101010101" pitchFamily="2" charset="-122"/>
                          <a:ea typeface="SimSun" panose="02010600030101010101" pitchFamily="2" charset="-122"/>
                        </a:rPr>
                        <a:t>横断面</a:t>
                      </a:r>
                      <a:r>
                        <a:rPr lang="nl-BE" b="1" dirty="0">
                          <a:solidFill>
                            <a:schemeClr val="bg1"/>
                          </a:solidFill>
                          <a:latin typeface="SimSun" panose="02010600030101010101" pitchFamily="2" charset="-122"/>
                          <a:ea typeface="SimSun" panose="02010600030101010101" pitchFamily="2" charset="-122"/>
                        </a:rPr>
                        <a:t>M</a:t>
                      </a:r>
                      <a:r>
                        <a:rPr lang="nl-BE" b="1" baseline="-25000" dirty="0">
                          <a:solidFill>
                            <a:schemeClr val="bg1"/>
                          </a:solidFill>
                          <a:latin typeface="SimSun" panose="02010600030101010101" pitchFamily="2" charset="-122"/>
                          <a:ea typeface="SimSun" panose="02010600030101010101" pitchFamily="2" charset="-122"/>
                        </a:rPr>
                        <a:t>c,Rd</a:t>
                      </a:r>
                      <a:endParaRPr lang="nl-BE" b="1"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latin typeface="SimSun" panose="02010600030101010101" pitchFamily="2" charset="-122"/>
                          <a:ea typeface="SimSun" panose="02010600030101010101" pitchFamily="2" charset="-122"/>
                        </a:rPr>
                        <a:t>196</a:t>
                      </a:r>
                    </a:p>
                  </a:txBody>
                  <a:tcPr>
                    <a:lnL w="12700" cap="flat" cmpd="sng" algn="ctr">
                      <a:noFill/>
                      <a:prstDash val="solid"/>
                      <a:round/>
                      <a:headEnd type="none" w="med" len="med"/>
                      <a:tailEnd type="none" w="med" len="med"/>
                    </a:lnL>
                  </a:tcPr>
                </a:tc>
                <a:tc>
                  <a:txBody>
                    <a:bodyPr/>
                    <a:lstStyle/>
                    <a:p>
                      <a:pPr algn="r"/>
                      <a:r>
                        <a:rPr lang="nl-BE" dirty="0">
                          <a:latin typeface="SimSun" panose="02010600030101010101" pitchFamily="2" charset="-122"/>
                          <a:ea typeface="SimSun" panose="02010600030101010101" pitchFamily="2" charset="-122"/>
                        </a:rPr>
                        <a:t>202</a:t>
                      </a:r>
                    </a:p>
                  </a:txBody>
                  <a:tcPr/>
                </a:tc>
                <a:tc>
                  <a:txBody>
                    <a:bodyPr/>
                    <a:lstStyle/>
                    <a:p>
                      <a:pPr algn="r"/>
                      <a:r>
                        <a:rPr lang="nl-BE" dirty="0">
                          <a:latin typeface="SimSun" panose="02010600030101010101" pitchFamily="2" charset="-122"/>
                          <a:ea typeface="SimSun" panose="02010600030101010101" pitchFamily="2" charset="-122"/>
                        </a:rPr>
                        <a:t>226</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zh-CN" altLang="en-US" b="1" dirty="0">
                          <a:solidFill>
                            <a:schemeClr val="bg1"/>
                          </a:solidFill>
                          <a:latin typeface="SimSun" panose="02010600030101010101" pitchFamily="2" charset="-122"/>
                          <a:ea typeface="SimSun" panose="02010600030101010101" pitchFamily="2" charset="-122"/>
                        </a:rPr>
                        <a:t>稳定性</a:t>
                      </a:r>
                      <a:r>
                        <a:rPr lang="nl-BE" b="1" dirty="0">
                          <a:solidFill>
                            <a:schemeClr val="bg1"/>
                          </a:solidFill>
                          <a:latin typeface="SimSun" panose="02010600030101010101" pitchFamily="2" charset="-122"/>
                          <a:ea typeface="SimSun" panose="02010600030101010101" pitchFamily="2" charset="-122"/>
                        </a:rPr>
                        <a:t>M</a:t>
                      </a:r>
                      <a:r>
                        <a:rPr lang="nl-BE" b="1" baseline="-25000" dirty="0">
                          <a:solidFill>
                            <a:schemeClr val="bg1"/>
                          </a:solidFill>
                          <a:latin typeface="SimSun" panose="02010600030101010101" pitchFamily="2" charset="-122"/>
                          <a:ea typeface="SimSun" panose="02010600030101010101" pitchFamily="2" charset="-122"/>
                        </a:rPr>
                        <a:t>b,Rd</a:t>
                      </a:r>
                      <a:endParaRPr lang="nl-BE" b="1" dirty="0">
                        <a:solidFill>
                          <a:schemeClr val="bg1"/>
                        </a:solidFill>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latin typeface="SimSun" panose="02010600030101010101" pitchFamily="2" charset="-122"/>
                          <a:ea typeface="SimSun" panose="02010600030101010101" pitchFamily="2" charset="-122"/>
                        </a:rPr>
                        <a:t>111</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lang="nl-BE" dirty="0">
                          <a:latin typeface="SimSun" panose="02010600030101010101" pitchFamily="2" charset="-122"/>
                          <a:ea typeface="SimSun" panose="02010600030101010101" pitchFamily="2" charset="-122"/>
                        </a:rPr>
                        <a:t>99</a:t>
                      </a:r>
                    </a:p>
                  </a:txBody>
                  <a:tcPr>
                    <a:lnB w="12700" cap="flat" cmpd="sng" algn="ctr">
                      <a:noFill/>
                      <a:prstDash val="solid"/>
                      <a:round/>
                      <a:headEnd type="none" w="med" len="med"/>
                      <a:tailEnd type="none" w="med" len="med"/>
                    </a:lnB>
                  </a:tcPr>
                </a:tc>
                <a:tc>
                  <a:txBody>
                    <a:bodyPr/>
                    <a:lstStyle/>
                    <a:p>
                      <a:pPr algn="r"/>
                      <a:r>
                        <a:rPr lang="nl-BE" dirty="0">
                          <a:latin typeface="SimSun" panose="02010600030101010101" pitchFamily="2" charset="-122"/>
                          <a:ea typeface="SimSun" panose="02010600030101010101" pitchFamily="2" charset="-122"/>
                        </a:rPr>
                        <a:t>103</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274807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zh-CN" altLang="en-US" dirty="0"/>
              <a:t>第</a:t>
            </a:r>
            <a:r>
              <a:rPr lang="fr-FR" dirty="0"/>
              <a:t>4</a:t>
            </a:r>
            <a:r>
              <a:rPr lang="zh-CN" altLang="en-US" dirty="0"/>
              <a:t>部分</a:t>
            </a:r>
            <a:endParaRPr lang="fr-FR" dirty="0"/>
          </a:p>
        </p:txBody>
      </p:sp>
      <p:sp>
        <p:nvSpPr>
          <p:cNvPr id="6" name="Sous-titre 5"/>
          <p:cNvSpPr>
            <a:spLocks noGrp="1"/>
          </p:cNvSpPr>
          <p:nvPr>
            <p:ph type="subTitle" idx="1"/>
          </p:nvPr>
        </p:nvSpPr>
        <p:spPr/>
        <p:txBody>
          <a:bodyPr/>
          <a:lstStyle/>
          <a:p>
            <a:r>
              <a:rPr lang="zh-CN" altLang="en-US" dirty="0"/>
              <a:t>其他方法</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3023317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dirty="0"/>
              <a:t>其他方法</a:t>
            </a:r>
            <a:endParaRPr lang="nl-BE" dirty="0"/>
          </a:p>
        </p:txBody>
      </p:sp>
      <p:sp>
        <p:nvSpPr>
          <p:cNvPr id="3" name="Tijdelijke aanduiding voor inhoud 2"/>
          <p:cNvSpPr>
            <a:spLocks noGrp="1"/>
          </p:cNvSpPr>
          <p:nvPr>
            <p:ph idx="1"/>
          </p:nvPr>
        </p:nvSpPr>
        <p:spPr/>
        <p:txBody>
          <a:bodyPr>
            <a:normAutofit fontScale="92500" lnSpcReduction="10000"/>
          </a:bodyPr>
          <a:lstStyle/>
          <a:p>
            <a:r>
              <a:rPr lang="zh-CN" altLang="en-US" dirty="0"/>
              <a:t>直接强度法（</a:t>
            </a:r>
            <a:r>
              <a:rPr lang="en-US" dirty="0"/>
              <a:t>DSM</a:t>
            </a:r>
            <a:r>
              <a:rPr lang="zh-CN" altLang="en-US" dirty="0"/>
              <a:t>）</a:t>
            </a:r>
            <a:endParaRPr lang="en-US" dirty="0"/>
          </a:p>
          <a:p>
            <a:pPr lvl="1"/>
            <a:r>
              <a:rPr lang="zh-CN" altLang="en-US" dirty="0"/>
              <a:t>美国规范的一部分</a:t>
            </a:r>
            <a:endParaRPr lang="en-US" dirty="0"/>
          </a:p>
          <a:p>
            <a:pPr lvl="1"/>
            <a:r>
              <a:rPr lang="zh-CN" altLang="en-US" dirty="0"/>
              <a:t>针对薄壁型材</a:t>
            </a:r>
            <a:endParaRPr lang="en-US" dirty="0"/>
          </a:p>
          <a:p>
            <a:endParaRPr lang="en-US" dirty="0"/>
          </a:p>
          <a:p>
            <a:r>
              <a:rPr lang="zh-CN" altLang="en-US" dirty="0"/>
              <a:t>连续强度法（</a:t>
            </a:r>
            <a:r>
              <a:rPr lang="en-US" dirty="0"/>
              <a:t>CSM</a:t>
            </a:r>
            <a:r>
              <a:rPr lang="zh-CN" altLang="en-US" dirty="0"/>
              <a:t>）</a:t>
            </a:r>
            <a:endParaRPr lang="en-US" dirty="0"/>
          </a:p>
          <a:p>
            <a:pPr lvl="1"/>
            <a:r>
              <a:rPr lang="zh-CN" altLang="en-US" dirty="0"/>
              <a:t>包括应变硬化的好处和效应</a:t>
            </a:r>
            <a:endParaRPr lang="en-US" dirty="0"/>
          </a:p>
          <a:p>
            <a:endParaRPr lang="en-US" dirty="0"/>
          </a:p>
          <a:p>
            <a:r>
              <a:rPr lang="zh-CN" altLang="en-US" dirty="0"/>
              <a:t>有限元方法</a:t>
            </a:r>
            <a:endParaRPr lang="en-US" dirty="0"/>
          </a:p>
          <a:p>
            <a:pPr lvl="1"/>
            <a:r>
              <a:rPr lang="zh-CN" altLang="en-US" dirty="0"/>
              <a:t>更加细化</a:t>
            </a:r>
            <a:endParaRPr lang="en-US" dirty="0"/>
          </a:p>
          <a:p>
            <a:pPr lvl="1"/>
            <a:r>
              <a:rPr lang="zh-CN" altLang="en-US" dirty="0"/>
              <a:t>可以包括模型所有的具体情况</a:t>
            </a:r>
            <a:endParaRPr lang="en-US" dirty="0"/>
          </a:p>
          <a:p>
            <a:pPr lvl="1"/>
            <a:endParaRPr lang="en-US"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9919494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altLang="en-US" dirty="0"/>
              <a:t>直接强度法</a:t>
            </a:r>
            <a:endParaRPr lang="nl-BE" dirty="0"/>
          </a:p>
        </p:txBody>
      </p:sp>
      <p:sp>
        <p:nvSpPr>
          <p:cNvPr id="3" name="Tijdelijke aanduiding voor inhoud 2"/>
          <p:cNvSpPr>
            <a:spLocks noGrp="1"/>
          </p:cNvSpPr>
          <p:nvPr>
            <p:ph idx="1"/>
          </p:nvPr>
        </p:nvSpPr>
        <p:spPr/>
        <p:txBody>
          <a:bodyPr>
            <a:noAutofit/>
          </a:bodyPr>
          <a:lstStyle/>
          <a:p>
            <a:r>
              <a:rPr lang="zh-CN" altLang="en-US" sz="2400" dirty="0"/>
              <a:t>在</a:t>
            </a:r>
            <a:r>
              <a:rPr lang="nl-BE" sz="2400" dirty="0"/>
              <a:t>AISI </a:t>
            </a:r>
            <a:r>
              <a:rPr lang="zh-CN" altLang="en-US" sz="2400" dirty="0"/>
              <a:t>附件</a:t>
            </a:r>
            <a:r>
              <a:rPr lang="nl-BE" sz="2400" dirty="0"/>
              <a:t>1</a:t>
            </a:r>
            <a:r>
              <a:rPr lang="zh-CN" altLang="en-US" sz="2400" dirty="0"/>
              <a:t>中</a:t>
            </a:r>
            <a:endParaRPr lang="nl-BE" sz="2400" dirty="0"/>
          </a:p>
          <a:p>
            <a:r>
              <a:rPr lang="zh-CN" altLang="en-US" sz="2400" dirty="0">
                <a:sym typeface="Wingdings 3" panose="05040102010807070707" pitchFamily="18" charset="2"/>
              </a:rPr>
              <a:t>非常简单直接的方法</a:t>
            </a:r>
            <a:endParaRPr lang="nl-BE" sz="2400" dirty="0">
              <a:sym typeface="Wingdings 3" panose="05040102010807070707" pitchFamily="18" charset="2"/>
            </a:endParaRPr>
          </a:p>
          <a:p>
            <a:r>
              <a:rPr lang="zh-CN" altLang="en-US" sz="2400" dirty="0">
                <a:sym typeface="Wingdings 3" panose="05040102010807070707" pitchFamily="18" charset="2"/>
              </a:rPr>
              <a:t>用于薄壁截面：</a:t>
            </a:r>
            <a:r>
              <a:rPr lang="nl-BE" sz="2400" dirty="0">
                <a:sym typeface="Wingdings 3" panose="05040102010807070707" pitchFamily="18" charset="2"/>
              </a:rPr>
              <a:t> </a:t>
            </a:r>
          </a:p>
          <a:p>
            <a:endParaRPr lang="nl-BE" sz="2400" dirty="0"/>
          </a:p>
          <a:p>
            <a:endParaRPr lang="nl-BE" sz="2400" dirty="0"/>
          </a:p>
          <a:p>
            <a:endParaRPr lang="nl-BE" sz="2400" dirty="0"/>
          </a:p>
          <a:p>
            <a:endParaRPr lang="nl-BE" sz="2400" dirty="0">
              <a:sym typeface="Wingdings 3" panose="05040102010807070707" pitchFamily="18" charset="2"/>
            </a:endParaRPr>
          </a:p>
          <a:p>
            <a:r>
              <a:rPr lang="zh-CN" altLang="en-US" sz="2400" dirty="0">
                <a:sym typeface="Wingdings 3" panose="05040102010807070707" pitchFamily="18" charset="2"/>
              </a:rPr>
              <a:t>需要“弹性屈曲分析”</a:t>
            </a:r>
            <a:endParaRPr lang="nl-BE" sz="2400" dirty="0">
              <a:sym typeface="Wingdings 3" panose="05040102010807070707" pitchFamily="18" charset="2"/>
            </a:endParaRPr>
          </a:p>
          <a:p>
            <a:pPr lvl="1"/>
            <a:r>
              <a:rPr lang="zh-CN" altLang="en-US" sz="2000" dirty="0">
                <a:sym typeface="Wingdings 3" panose="05040102010807070707" pitchFamily="18" charset="2"/>
              </a:rPr>
              <a:t>文献中提供了理论方法</a:t>
            </a:r>
            <a:endParaRPr lang="nl-BE" sz="2000" dirty="0">
              <a:sym typeface="Wingdings 3" panose="05040102010807070707" pitchFamily="18" charset="2"/>
            </a:endParaRPr>
          </a:p>
          <a:p>
            <a:pPr lvl="1"/>
            <a:r>
              <a:rPr lang="zh-CN" altLang="en-US" sz="2000" dirty="0">
                <a:sym typeface="Wingdings 3" panose="05040102010807070707" pitchFamily="18" charset="2"/>
              </a:rPr>
              <a:t>有线条法（例如</a:t>
            </a:r>
            <a:r>
              <a:rPr lang="nl-BE" sz="2000" dirty="0">
                <a:sym typeface="Wingdings 3" panose="05040102010807070707" pitchFamily="18" charset="2"/>
              </a:rPr>
              <a:t> CUFSM</a:t>
            </a:r>
            <a:r>
              <a:rPr lang="zh-CN" altLang="en-US" sz="2000" dirty="0">
                <a:sym typeface="Wingdings 3" panose="05040102010807070707" pitchFamily="18" charset="2"/>
              </a:rPr>
              <a:t>）</a:t>
            </a:r>
            <a:endParaRPr lang="nl-BE" sz="2000" dirty="0">
              <a:sym typeface="Wingdings 3" panose="05040102010807070707" pitchFamily="18" charset="2"/>
            </a:endParaRPr>
          </a:p>
          <a:p>
            <a:r>
              <a:rPr lang="zh-CN" altLang="en-US" sz="2400" dirty="0"/>
              <a:t>更多资料请参考：</a:t>
            </a:r>
            <a:r>
              <a:rPr lang="nl-BE" sz="2400" dirty="0">
                <a:hlinkClick r:id="rId2"/>
              </a:rPr>
              <a:t>http://www.ce.jhu.edu/bschafer/</a:t>
            </a:r>
            <a:endParaRPr lang="nl-BE" sz="24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7" name="Afbeelding 6"/>
          <p:cNvPicPr>
            <a:picLocks noChangeAspect="1"/>
          </p:cNvPicPr>
          <p:nvPr/>
        </p:nvPicPr>
        <p:blipFill>
          <a:blip r:embed="rId3"/>
          <a:stretch>
            <a:fillRect/>
          </a:stretch>
        </p:blipFill>
        <p:spPr>
          <a:xfrm>
            <a:off x="406907" y="3026468"/>
            <a:ext cx="1457325" cy="1581150"/>
          </a:xfrm>
          <a:prstGeom prst="rect">
            <a:avLst/>
          </a:prstGeom>
        </p:spPr>
      </p:pic>
      <p:pic>
        <p:nvPicPr>
          <p:cNvPr id="8" name="Afbeelding 7"/>
          <p:cNvPicPr>
            <a:picLocks noChangeAspect="1"/>
          </p:cNvPicPr>
          <p:nvPr/>
        </p:nvPicPr>
        <p:blipFill>
          <a:blip r:embed="rId4"/>
          <a:stretch>
            <a:fillRect/>
          </a:stretch>
        </p:blipFill>
        <p:spPr>
          <a:xfrm>
            <a:off x="1914164" y="3045518"/>
            <a:ext cx="1095375" cy="1543050"/>
          </a:xfrm>
          <a:prstGeom prst="rect">
            <a:avLst/>
          </a:prstGeom>
        </p:spPr>
      </p:pic>
      <p:pic>
        <p:nvPicPr>
          <p:cNvPr id="9" name="Afbeelding 8"/>
          <p:cNvPicPr>
            <a:picLocks noChangeAspect="1"/>
          </p:cNvPicPr>
          <p:nvPr/>
        </p:nvPicPr>
        <p:blipFill>
          <a:blip r:embed="rId5"/>
          <a:stretch>
            <a:fillRect/>
          </a:stretch>
        </p:blipFill>
        <p:spPr>
          <a:xfrm>
            <a:off x="3089906" y="3045518"/>
            <a:ext cx="1647825" cy="1590675"/>
          </a:xfrm>
          <a:prstGeom prst="rect">
            <a:avLst/>
          </a:prstGeom>
        </p:spPr>
      </p:pic>
      <p:pic>
        <p:nvPicPr>
          <p:cNvPr id="10" name="Afbeelding 9"/>
          <p:cNvPicPr>
            <a:picLocks noChangeAspect="1"/>
          </p:cNvPicPr>
          <p:nvPr/>
        </p:nvPicPr>
        <p:blipFill>
          <a:blip r:embed="rId6"/>
          <a:stretch>
            <a:fillRect/>
          </a:stretch>
        </p:blipFill>
        <p:spPr>
          <a:xfrm>
            <a:off x="4627970" y="3183630"/>
            <a:ext cx="2486025" cy="1266825"/>
          </a:xfrm>
          <a:prstGeom prst="rect">
            <a:avLst/>
          </a:prstGeom>
        </p:spPr>
      </p:pic>
      <p:pic>
        <p:nvPicPr>
          <p:cNvPr id="11" name="Afbeelding 10"/>
          <p:cNvPicPr>
            <a:picLocks noChangeAspect="1"/>
          </p:cNvPicPr>
          <p:nvPr/>
        </p:nvPicPr>
        <p:blipFill>
          <a:blip r:embed="rId7"/>
          <a:stretch>
            <a:fillRect/>
          </a:stretch>
        </p:blipFill>
        <p:spPr>
          <a:xfrm>
            <a:off x="7236654" y="3207442"/>
            <a:ext cx="1533525" cy="1266825"/>
          </a:xfrm>
          <a:prstGeom prst="rect">
            <a:avLst/>
          </a:prstGeom>
        </p:spPr>
      </p:pic>
      <p:sp>
        <p:nvSpPr>
          <p:cNvPr id="12" name="Rectangle 11"/>
          <p:cNvSpPr/>
          <p:nvPr/>
        </p:nvSpPr>
        <p:spPr>
          <a:xfrm>
            <a:off x="-4572000" y="2962520"/>
            <a:ext cx="4572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Prequalified member?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Members with a lot of experimental data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Safety factors more conservative for </a:t>
            </a:r>
            <a:br>
              <a:rPr kumimoji="0" lang="nl-BE" sz="1800" b="0" i="0" u="none" strike="noStrike" kern="1200" cap="none" spc="0" normalizeH="0" baseline="0" noProof="0" dirty="0">
                <a:ln>
                  <a:noFill/>
                </a:ln>
                <a:solidFill>
                  <a:prstClr val="black"/>
                </a:solidFill>
                <a:effectLst/>
                <a:uLnTx/>
                <a:uFillTx/>
                <a:latin typeface="Calibri"/>
                <a:ea typeface="+mn-ea"/>
                <a:cs typeface="+mn-cs"/>
              </a:rPr>
            </a:br>
            <a:r>
              <a:rPr kumimoji="0" lang="nl-BE" sz="1800" b="0" i="0" u="none" strike="noStrike" kern="1200" cap="none" spc="0" normalizeH="0" baseline="0" noProof="0" dirty="0">
                <a:ln>
                  <a:noFill/>
                </a:ln>
                <a:solidFill>
                  <a:prstClr val="black"/>
                </a:solidFill>
                <a:effectLst/>
                <a:uLnTx/>
                <a:uFillTx/>
                <a:latin typeface="Calibri"/>
                <a:ea typeface="+mn-ea"/>
                <a:cs typeface="+mn-cs"/>
              </a:rPr>
              <a:t>non-prequalified members</a:t>
            </a:r>
          </a:p>
        </p:txBody>
      </p:sp>
    </p:spTree>
    <p:extLst>
      <p:ext uri="{BB962C8B-B14F-4D97-AF65-F5344CB8AC3E}">
        <p14:creationId xmlns:p14="http://schemas.microsoft.com/office/powerpoint/2010/main" val="6659470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zh-CN" altLang="en-US" sz="4000" dirty="0"/>
              <a:t>直接强度法</a:t>
            </a:r>
            <a:r>
              <a:rPr lang="en-US" altLang="zh-CN" sz="4000" dirty="0"/>
              <a:t>——</a:t>
            </a:r>
            <a:r>
              <a:rPr lang="zh-CN" altLang="en-US" sz="4000" dirty="0"/>
              <a:t>案例</a:t>
            </a:r>
            <a:endParaRPr lang="nl-BE" sz="4000" dirty="0"/>
          </a:p>
        </p:txBody>
      </p:sp>
      <p:sp>
        <p:nvSpPr>
          <p:cNvPr id="3" name="Tijdelijke aanduiding voor inhoud 2"/>
          <p:cNvSpPr>
            <a:spLocks noGrp="1"/>
          </p:cNvSpPr>
          <p:nvPr>
            <p:ph idx="1"/>
          </p:nvPr>
        </p:nvSpPr>
        <p:spPr/>
        <p:txBody>
          <a:bodyPr>
            <a:normAutofit/>
          </a:bodyPr>
          <a:lstStyle/>
          <a:p>
            <a:r>
              <a:rPr lang="zh-CN" altLang="en-US" sz="2800" dirty="0"/>
              <a:t>受压卷边槽钢柱</a:t>
            </a:r>
            <a:endParaRPr lang="nl-BE" sz="2800" dirty="0"/>
          </a:p>
          <a:p>
            <a:pPr lvl="1"/>
            <a:endParaRPr lang="fr-FR" sz="2400" dirty="0"/>
          </a:p>
          <a:p>
            <a:pPr lvl="1"/>
            <a:r>
              <a:rPr lang="zh-CN" altLang="en-US" sz="2400" dirty="0"/>
              <a:t>简支柱</a:t>
            </a:r>
            <a:endParaRPr lang="en-US" altLang="zh-CN" sz="2400" dirty="0"/>
          </a:p>
          <a:p>
            <a:pPr lvl="1"/>
            <a:r>
              <a:rPr lang="zh-CN" altLang="en-US" sz="2400" dirty="0"/>
              <a:t>柱长：</a:t>
            </a:r>
            <a:r>
              <a:rPr lang="fr-FR" sz="2400" dirty="0"/>
              <a:t>5</a:t>
            </a:r>
            <a:r>
              <a:rPr lang="zh-CN" altLang="en-US" sz="2400" dirty="0"/>
              <a:t>米</a:t>
            </a:r>
            <a:endParaRPr lang="nl-BE" sz="2400" dirty="0"/>
          </a:p>
          <a:p>
            <a:endParaRPr lang="nl-BE" sz="2800" dirty="0"/>
          </a:p>
          <a:p>
            <a:endParaRPr lang="nl-BE" sz="28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6393" y="2416384"/>
            <a:ext cx="2929170" cy="3902199"/>
          </a:xfrm>
          <a:prstGeom prst="rect">
            <a:avLst/>
          </a:prstGeom>
        </p:spPr>
      </p:pic>
      <p:graphicFrame>
        <p:nvGraphicFramePr>
          <p:cNvPr id="7" name="Tabel 11"/>
          <p:cNvGraphicFramePr>
            <a:graphicFrameLocks noGrp="1"/>
          </p:cNvGraphicFramePr>
          <p:nvPr/>
        </p:nvGraphicFramePr>
        <p:xfrm>
          <a:off x="1063575" y="3734695"/>
          <a:ext cx="3564000" cy="177528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tblGrid>
              <a:tr h="321742">
                <a:tc>
                  <a:txBody>
                    <a:bodyPr/>
                    <a:lstStyle/>
                    <a:p>
                      <a:endParaRPr lang="nl-BE" sz="1600" dirty="0">
                        <a:latin typeface="SimSun" panose="02010600030101010101" pitchFamily="2" charset="-122"/>
                        <a:ea typeface="SimSun" panose="02010600030101010101" pitchFamily="2" charset="-122"/>
                      </a:endParaRPr>
                    </a:p>
                  </a:txBody>
                  <a:tcPr>
                    <a:noFill/>
                  </a:tcPr>
                </a:tc>
                <a:tc>
                  <a:txBody>
                    <a:bodyPr/>
                    <a:lstStyle/>
                    <a:p>
                      <a:r>
                        <a:rPr lang="zh-CN" altLang="en-US" sz="1600" dirty="0">
                          <a:latin typeface="SimSun" panose="02010600030101010101" pitchFamily="2" charset="-122"/>
                          <a:ea typeface="SimSun" panose="02010600030101010101" pitchFamily="2" charset="-122"/>
                        </a:rPr>
                        <a:t>铁素体不锈钢</a:t>
                      </a:r>
                      <a:endParaRPr lang="nl-BE"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360000">
                <a:tc>
                  <a:txBody>
                    <a:bodyPr/>
                    <a:lstStyle/>
                    <a:p>
                      <a:r>
                        <a:rPr lang="zh-CN" altLang="en-US" sz="1600" b="1" dirty="0">
                          <a:solidFill>
                            <a:schemeClr val="bg1"/>
                          </a:solidFill>
                          <a:latin typeface="SimSun" panose="02010600030101010101" pitchFamily="2" charset="-122"/>
                          <a:ea typeface="SimSun" panose="02010600030101010101" pitchFamily="2" charset="-122"/>
                        </a:rPr>
                        <a:t>材料</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EN 1.4003</a:t>
                      </a:r>
                    </a:p>
                  </a:txBody>
                  <a:tcPr/>
                </a:tc>
                <a:extLst>
                  <a:ext uri="{0D108BD9-81ED-4DB2-BD59-A6C34878D82A}">
                    <a16:rowId xmlns:a16="http://schemas.microsoft.com/office/drawing/2014/main" val="10001"/>
                  </a:ext>
                </a:extLst>
              </a:tr>
              <a:tr h="360000">
                <a:tc>
                  <a:txBody>
                    <a:bodyPr/>
                    <a:lstStyle/>
                    <a:p>
                      <a:r>
                        <a:rPr lang="nl-BE" sz="1600" b="1" dirty="0" err="1">
                          <a:solidFill>
                            <a:schemeClr val="bg1"/>
                          </a:solidFill>
                          <a:latin typeface="SimSun" panose="02010600030101010101" pitchFamily="2" charset="-122"/>
                          <a:ea typeface="SimSun" panose="02010600030101010101" pitchFamily="2" charset="-122"/>
                        </a:rPr>
                        <a:t>f</a:t>
                      </a:r>
                      <a:r>
                        <a:rPr lang="nl-BE" sz="1600" b="1" baseline="-25000" dirty="0" err="1">
                          <a:solidFill>
                            <a:schemeClr val="bg1"/>
                          </a:solidFill>
                          <a:latin typeface="SimSun" panose="02010600030101010101" pitchFamily="2" charset="-122"/>
                          <a:ea typeface="SimSun" panose="02010600030101010101" pitchFamily="2" charset="-122"/>
                        </a:rPr>
                        <a:t>y</a:t>
                      </a:r>
                      <a:r>
                        <a:rPr lang="nl-BE" sz="1600" b="1" baseline="0" dirty="0">
                          <a:solidFill>
                            <a:schemeClr val="bg1"/>
                          </a:solidFill>
                          <a:latin typeface="SimSun" panose="02010600030101010101" pitchFamily="2" charset="-122"/>
                          <a:ea typeface="SimSun" panose="02010600030101010101" pitchFamily="2" charset="-122"/>
                        </a:rPr>
                        <a:t> [N/mm²]</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280</a:t>
                      </a:r>
                    </a:p>
                  </a:txBody>
                  <a:tcPr/>
                </a:tc>
                <a:extLst>
                  <a:ext uri="{0D108BD9-81ED-4DB2-BD59-A6C34878D82A}">
                    <a16:rowId xmlns:a16="http://schemas.microsoft.com/office/drawing/2014/main" val="10002"/>
                  </a:ext>
                </a:extLst>
              </a:tr>
              <a:tr h="360000">
                <a:tc>
                  <a:txBody>
                    <a:bodyPr/>
                    <a:lstStyle/>
                    <a:p>
                      <a:r>
                        <a:rPr lang="nl-BE" sz="1600" b="1" dirty="0">
                          <a:solidFill>
                            <a:schemeClr val="bg1"/>
                          </a:solidFill>
                          <a:latin typeface="SimSun" panose="02010600030101010101" pitchFamily="2" charset="-122"/>
                          <a:ea typeface="SimSun" panose="02010600030101010101" pitchFamily="2" charset="-122"/>
                        </a:rPr>
                        <a:t>f</a:t>
                      </a:r>
                      <a:r>
                        <a:rPr lang="nl-BE" sz="1600" b="1" baseline="-25000" dirty="0">
                          <a:solidFill>
                            <a:schemeClr val="bg1"/>
                          </a:solidFill>
                          <a:latin typeface="SimSun" panose="02010600030101010101" pitchFamily="2" charset="-122"/>
                          <a:ea typeface="SimSun" panose="02010600030101010101" pitchFamily="2" charset="-122"/>
                        </a:rPr>
                        <a:t>u</a:t>
                      </a:r>
                      <a:r>
                        <a:rPr lang="nl-BE" sz="1600" b="1" baseline="0" dirty="0">
                          <a:solidFill>
                            <a:schemeClr val="bg1"/>
                          </a:solidFill>
                          <a:latin typeface="SimSun" panose="02010600030101010101" pitchFamily="2" charset="-122"/>
                          <a:ea typeface="SimSun" panose="02010600030101010101" pitchFamily="2" charset="-122"/>
                        </a:rPr>
                        <a:t>[N/mm²]</a:t>
                      </a:r>
                      <a:endParaRPr lang="nl-BE" sz="1600" b="1" dirty="0">
                        <a:solidFill>
                          <a:schemeClr val="bg1"/>
                        </a:solidFill>
                        <a:latin typeface="SimSun" panose="02010600030101010101" pitchFamily="2" charset="-122"/>
                        <a:ea typeface="SimSun" panose="02010600030101010101" pitchFamily="2" charset="-122"/>
                      </a:endParaRP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450</a:t>
                      </a:r>
                    </a:p>
                  </a:txBody>
                  <a:tcPr/>
                </a:tc>
                <a:extLst>
                  <a:ext uri="{0D108BD9-81ED-4DB2-BD59-A6C34878D82A}">
                    <a16:rowId xmlns:a16="http://schemas.microsoft.com/office/drawing/2014/main" val="10003"/>
                  </a:ext>
                </a:extLst>
              </a:tr>
              <a:tr h="360000">
                <a:tc>
                  <a:txBody>
                    <a:bodyPr/>
                    <a:lstStyle/>
                    <a:p>
                      <a:r>
                        <a:rPr lang="nl-BE" sz="1600" b="1" dirty="0">
                          <a:solidFill>
                            <a:schemeClr val="bg1"/>
                          </a:solidFill>
                          <a:latin typeface="SimSun" panose="02010600030101010101" pitchFamily="2" charset="-122"/>
                          <a:ea typeface="SimSun" panose="02010600030101010101" pitchFamily="2" charset="-122"/>
                        </a:rPr>
                        <a:t>E [N/mm²]</a:t>
                      </a:r>
                    </a:p>
                  </a:txBody>
                  <a:tcPr>
                    <a:solidFill>
                      <a:schemeClr val="accent1"/>
                    </a:solidFill>
                  </a:tcPr>
                </a:tc>
                <a:tc>
                  <a:txBody>
                    <a:bodyPr/>
                    <a:lstStyle/>
                    <a:p>
                      <a:pPr algn="r"/>
                      <a:r>
                        <a:rPr lang="nl-BE" sz="1600" dirty="0">
                          <a:latin typeface="SimSun" panose="02010600030101010101" pitchFamily="2" charset="-122"/>
                          <a:ea typeface="SimSun" panose="02010600030101010101" pitchFamily="2" charset="-122"/>
                        </a:rPr>
                        <a:t>220000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075495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a:clrChange>
              <a:clrFrom>
                <a:srgbClr val="CCCCCC"/>
              </a:clrFrom>
              <a:clrTo>
                <a:srgbClr val="CCCCCC">
                  <a:alpha val="0"/>
                </a:srgbClr>
              </a:clrTo>
            </a:clrChange>
          </a:blip>
          <a:stretch>
            <a:fillRect/>
          </a:stretch>
        </p:blipFill>
        <p:spPr>
          <a:xfrm>
            <a:off x="121087" y="2204169"/>
            <a:ext cx="8596313" cy="4321175"/>
          </a:xfrm>
          <a:prstGeom prst="rect">
            <a:avLst/>
          </a:prstGeom>
        </p:spPr>
      </p:pic>
      <p:sp>
        <p:nvSpPr>
          <p:cNvPr id="2" name="Titel 1"/>
          <p:cNvSpPr>
            <a:spLocks noGrp="1"/>
          </p:cNvSpPr>
          <p:nvPr>
            <p:ph type="title"/>
          </p:nvPr>
        </p:nvSpPr>
        <p:spPr/>
        <p:txBody>
          <a:bodyPr>
            <a:normAutofit/>
          </a:bodyPr>
          <a:lstStyle/>
          <a:p>
            <a:r>
              <a:rPr lang="zh-CN" altLang="en-US" dirty="0"/>
              <a:t>直接强度法</a:t>
            </a:r>
            <a:r>
              <a:rPr lang="nl-BE" dirty="0"/>
              <a:t> – </a:t>
            </a:r>
            <a:r>
              <a:rPr lang="zh-CN" altLang="en-US" dirty="0"/>
              <a:t>示例</a:t>
            </a:r>
            <a:endParaRPr lang="nl-BE" dirty="0"/>
          </a:p>
        </p:txBody>
      </p:sp>
      <p:sp>
        <p:nvSpPr>
          <p:cNvPr id="3" name="Tijdelijke aanduiding voor inhoud 2"/>
          <p:cNvSpPr>
            <a:spLocks noGrp="1"/>
          </p:cNvSpPr>
          <p:nvPr>
            <p:ph idx="1"/>
          </p:nvPr>
        </p:nvSpPr>
        <p:spPr/>
        <p:txBody>
          <a:bodyPr>
            <a:normAutofit/>
          </a:bodyPr>
          <a:lstStyle/>
          <a:p>
            <a:r>
              <a:rPr lang="zh-CN" altLang="en-US" sz="2800" dirty="0"/>
              <a:t>第一步：‘弹性屈曲分析“</a:t>
            </a:r>
            <a:endParaRPr lang="nl-BE" sz="2800" dirty="0"/>
          </a:p>
        </p:txBody>
      </p:sp>
      <p:sp>
        <p:nvSpPr>
          <p:cNvPr id="4" name="Tijdelijke aanduiding voor dianummer 3"/>
          <p:cNvSpPr>
            <a:spLocks noGrp="1"/>
          </p:cNvSpPr>
          <p:nvPr>
            <p:ph type="sldNum" sz="quarter" idx="12"/>
          </p:nvPr>
        </p:nvSpPr>
        <p:spPr>
          <a:xfrm>
            <a:off x="8805150" y="6492875"/>
            <a:ext cx="396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8601" y="2780928"/>
            <a:ext cx="868091" cy="1311957"/>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6833" y="2780928"/>
            <a:ext cx="836324" cy="1311957"/>
          </a:xfrm>
          <a:prstGeom prst="rect">
            <a:avLst/>
          </a:prstGeom>
        </p:spPr>
      </p:pic>
      <p:pic>
        <p:nvPicPr>
          <p:cNvPr id="8" name="Afbeelding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1049" y="4092885"/>
            <a:ext cx="1073419" cy="1311957"/>
          </a:xfrm>
          <a:prstGeom prst="rect">
            <a:avLst/>
          </a:prstGeom>
        </p:spPr>
      </p:pic>
      <p:sp>
        <p:nvSpPr>
          <p:cNvPr id="10" name="Tekstvak 9"/>
          <p:cNvSpPr txBox="1"/>
          <p:nvPr/>
        </p:nvSpPr>
        <p:spPr>
          <a:xfrm>
            <a:off x="2372606" y="2411596"/>
            <a:ext cx="7200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1F497D"/>
                </a:solidFill>
                <a:effectLst/>
                <a:uLnTx/>
                <a:uFillTx/>
                <a:latin typeface="SimSun" panose="02010600030101010101" pitchFamily="2" charset="-122"/>
                <a:ea typeface="SimSun" panose="02010600030101010101" pitchFamily="2" charset="-122"/>
                <a:cs typeface="+mn-cs"/>
              </a:rPr>
              <a:t>局部</a:t>
            </a:r>
            <a:endParaRPr kumimoji="0" lang="nl-BE" sz="1800" b="0" i="0" u="none" strike="noStrike" kern="1200" cap="none" spc="0" normalizeH="0" baseline="0" noProof="0" dirty="0">
              <a:ln>
                <a:noFill/>
              </a:ln>
              <a:solidFill>
                <a:srgbClr val="1F497D"/>
              </a:solidFill>
              <a:effectLst/>
              <a:uLnTx/>
              <a:uFillTx/>
              <a:latin typeface="SimSun" panose="02010600030101010101" pitchFamily="2" charset="-122"/>
              <a:ea typeface="SimSun" panose="02010600030101010101" pitchFamily="2" charset="-122"/>
              <a:cs typeface="+mn-cs"/>
            </a:endParaRPr>
          </a:p>
        </p:txBody>
      </p:sp>
      <p:sp>
        <p:nvSpPr>
          <p:cNvPr id="11" name="Tekstvak 10"/>
          <p:cNvSpPr txBox="1"/>
          <p:nvPr/>
        </p:nvSpPr>
        <p:spPr>
          <a:xfrm>
            <a:off x="4149980" y="2411596"/>
            <a:ext cx="13100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1F497D"/>
                </a:solidFill>
                <a:effectLst/>
                <a:uLnTx/>
                <a:uFillTx/>
                <a:latin typeface="SimSun" panose="02010600030101010101" pitchFamily="2" charset="-122"/>
                <a:ea typeface="SimSun" panose="02010600030101010101" pitchFamily="2" charset="-122"/>
                <a:cs typeface="+mn-cs"/>
              </a:rPr>
              <a:t>扭曲</a:t>
            </a:r>
            <a:endParaRPr kumimoji="0" lang="nl-BE" sz="1800" b="0" i="0" u="none" strike="noStrike" kern="1200" cap="none" spc="0" normalizeH="0" baseline="0" noProof="0" dirty="0">
              <a:ln>
                <a:noFill/>
              </a:ln>
              <a:solidFill>
                <a:srgbClr val="1F497D"/>
              </a:solidFill>
              <a:effectLst/>
              <a:uLnTx/>
              <a:uFillTx/>
              <a:latin typeface="SimSun" panose="02010600030101010101" pitchFamily="2" charset="-122"/>
              <a:ea typeface="SimSun" panose="02010600030101010101" pitchFamily="2" charset="-122"/>
              <a:cs typeface="+mn-cs"/>
            </a:endParaRPr>
          </a:p>
        </p:txBody>
      </p:sp>
      <p:sp>
        <p:nvSpPr>
          <p:cNvPr id="12" name="Tekstvak 11"/>
          <p:cNvSpPr txBox="1"/>
          <p:nvPr/>
        </p:nvSpPr>
        <p:spPr>
          <a:xfrm>
            <a:off x="6380551" y="3726541"/>
            <a:ext cx="9744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1F497D"/>
                </a:solidFill>
                <a:effectLst/>
                <a:uLnTx/>
                <a:uFillTx/>
                <a:latin typeface="SimSun" panose="02010600030101010101" pitchFamily="2" charset="-122"/>
                <a:ea typeface="SimSun" panose="02010600030101010101" pitchFamily="2" charset="-122"/>
                <a:cs typeface="+mn-cs"/>
              </a:rPr>
              <a:t>整体</a:t>
            </a:r>
            <a:endParaRPr kumimoji="0" lang="nl-BE" sz="1800" b="0" i="0" u="none" strike="noStrike" kern="1200" cap="none" spc="0" normalizeH="0" baseline="0" noProof="0" dirty="0">
              <a:ln>
                <a:noFill/>
              </a:ln>
              <a:solidFill>
                <a:srgbClr val="1F497D"/>
              </a:solidFill>
              <a:effectLst/>
              <a:uLnTx/>
              <a:uFillTx/>
              <a:latin typeface="SimSun" panose="02010600030101010101" pitchFamily="2" charset="-122"/>
              <a:ea typeface="SimSun" panose="02010600030101010101" pitchFamily="2" charset="-122"/>
              <a:cs typeface="+mn-cs"/>
            </a:endParaRPr>
          </a:p>
        </p:txBody>
      </p:sp>
      <p:sp>
        <p:nvSpPr>
          <p:cNvPr id="16" name="Rechthoek 15"/>
          <p:cNvSpPr/>
          <p:nvPr/>
        </p:nvSpPr>
        <p:spPr>
          <a:xfrm>
            <a:off x="6642100" y="2596262"/>
            <a:ext cx="1676400" cy="840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17" name="Tekstvak 16"/>
          <p:cNvSpPr txBox="1"/>
          <p:nvPr/>
        </p:nvSpPr>
        <p:spPr>
          <a:xfrm>
            <a:off x="4145534" y="6188796"/>
            <a:ext cx="1260268" cy="338554"/>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长度</a:t>
            </a:r>
            <a:r>
              <a:rPr kumimoji="0" lang="en-US" altLang="zh-CN" sz="1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r>
              <a:rPr kumimoji="0" lang="nl-BE" sz="1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(mm)</a:t>
            </a:r>
          </a:p>
        </p:txBody>
      </p:sp>
      <p:sp>
        <p:nvSpPr>
          <p:cNvPr id="18" name="Tekstvak 17"/>
          <p:cNvSpPr txBox="1"/>
          <p:nvPr/>
        </p:nvSpPr>
        <p:spPr>
          <a:xfrm rot="16200000">
            <a:off x="-250080" y="3859387"/>
            <a:ext cx="1153193" cy="338554"/>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负载因子</a:t>
            </a:r>
            <a:endParaRPr kumimoji="0" lang="nl-BE" sz="1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19" name="Tekstvak 18"/>
          <p:cNvSpPr txBox="1"/>
          <p:nvPr/>
        </p:nvSpPr>
        <p:spPr>
          <a:xfrm>
            <a:off x="2692400" y="5270500"/>
            <a:ext cx="800100" cy="369332"/>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B4D33"/>
                </a:solidFill>
                <a:effectLst/>
                <a:uLnTx/>
                <a:uFillTx/>
                <a:latin typeface="SimSun" panose="02010600030101010101" pitchFamily="2" charset="-122"/>
                <a:ea typeface="SimSun" panose="02010600030101010101" pitchFamily="2" charset="-122"/>
                <a:cs typeface="+mn-cs"/>
              </a:rPr>
              <a:t>0,80</a:t>
            </a:r>
          </a:p>
        </p:txBody>
      </p:sp>
      <p:sp>
        <p:nvSpPr>
          <p:cNvPr id="20" name="Tekstvak 19"/>
          <p:cNvSpPr txBox="1"/>
          <p:nvPr/>
        </p:nvSpPr>
        <p:spPr>
          <a:xfrm>
            <a:off x="4743450" y="4841362"/>
            <a:ext cx="800100" cy="369332"/>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B4D33"/>
                </a:solidFill>
                <a:effectLst/>
                <a:uLnTx/>
                <a:uFillTx/>
                <a:latin typeface="SimSun" panose="02010600030101010101" pitchFamily="2" charset="-122"/>
                <a:ea typeface="SimSun" panose="02010600030101010101" pitchFamily="2" charset="-122"/>
                <a:cs typeface="+mn-cs"/>
              </a:rPr>
              <a:t>1,26</a:t>
            </a:r>
          </a:p>
        </p:txBody>
      </p:sp>
      <p:sp>
        <p:nvSpPr>
          <p:cNvPr id="21" name="Tekstvak 20"/>
          <p:cNvSpPr txBox="1"/>
          <p:nvPr/>
        </p:nvSpPr>
        <p:spPr>
          <a:xfrm>
            <a:off x="6904329" y="5401854"/>
            <a:ext cx="800100" cy="369332"/>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EB4D33"/>
                </a:solidFill>
                <a:effectLst/>
                <a:uLnTx/>
                <a:uFillTx/>
                <a:latin typeface="SimSun" panose="02010600030101010101" pitchFamily="2" charset="-122"/>
                <a:ea typeface="SimSun" panose="02010600030101010101" pitchFamily="2" charset="-122"/>
                <a:cs typeface="+mn-cs"/>
              </a:rPr>
              <a:t>0,28</a:t>
            </a:r>
          </a:p>
        </p:txBody>
      </p:sp>
      <p:sp>
        <p:nvSpPr>
          <p:cNvPr id="22" name="Ovaal 21"/>
          <p:cNvSpPr/>
          <p:nvPr/>
        </p:nvSpPr>
        <p:spPr>
          <a:xfrm>
            <a:off x="2761221" y="5158758"/>
            <a:ext cx="90000" cy="90000"/>
          </a:xfrm>
          <a:prstGeom prst="ellipse">
            <a:avLst/>
          </a:prstGeom>
          <a:solidFill>
            <a:srgbClr val="EB4D33"/>
          </a:solidFill>
          <a:ln>
            <a:solidFill>
              <a:srgbClr val="EB4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23" name="Ovaal 22"/>
          <p:cNvSpPr/>
          <p:nvPr/>
        </p:nvSpPr>
        <p:spPr>
          <a:xfrm>
            <a:off x="4843466" y="4709573"/>
            <a:ext cx="90000" cy="90000"/>
          </a:xfrm>
          <a:prstGeom prst="ellipse">
            <a:avLst/>
          </a:prstGeom>
          <a:solidFill>
            <a:srgbClr val="EB4D33"/>
          </a:solidFill>
          <a:ln>
            <a:solidFill>
              <a:srgbClr val="EB4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
        <p:nvSpPr>
          <p:cNvPr id="24" name="Ovaal 23"/>
          <p:cNvSpPr/>
          <p:nvPr/>
        </p:nvSpPr>
        <p:spPr>
          <a:xfrm>
            <a:off x="6600739" y="5652964"/>
            <a:ext cx="90000" cy="90000"/>
          </a:xfrm>
          <a:prstGeom prst="ellipse">
            <a:avLst/>
          </a:prstGeom>
          <a:solidFill>
            <a:srgbClr val="EB4D33"/>
          </a:solidFill>
          <a:ln>
            <a:solidFill>
              <a:srgbClr val="EB4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8705559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zh-CN" altLang="en-US" dirty="0"/>
              <a:t>直接强度法</a:t>
            </a:r>
            <a:r>
              <a:rPr lang="en-US" altLang="zh-CN" dirty="0"/>
              <a:t>——</a:t>
            </a:r>
            <a:r>
              <a:rPr lang="zh-CN" altLang="en-US" dirty="0"/>
              <a:t>示例</a:t>
            </a:r>
            <a:endParaRPr lang="nl-BE" dirty="0"/>
          </a:p>
        </p:txBody>
      </p:sp>
      <p:sp>
        <p:nvSpPr>
          <p:cNvPr id="3" name="Tijdelijke aanduiding voor inhoud 2"/>
          <p:cNvSpPr>
            <a:spLocks noGrp="1"/>
          </p:cNvSpPr>
          <p:nvPr>
            <p:ph idx="1"/>
          </p:nvPr>
        </p:nvSpPr>
        <p:spPr/>
        <p:txBody>
          <a:bodyPr>
            <a:normAutofit fontScale="92500" lnSpcReduction="10000"/>
          </a:bodyPr>
          <a:lstStyle/>
          <a:p>
            <a:r>
              <a:rPr lang="zh-CN" altLang="en-US" dirty="0"/>
              <a:t>分析的结果＝“弹性临界屈曲负荷”</a:t>
            </a:r>
            <a:endParaRPr lang="nl-BE" dirty="0"/>
          </a:p>
          <a:p>
            <a:pPr lvl="1"/>
            <a:r>
              <a:rPr lang="zh-CN" altLang="en-US" dirty="0"/>
              <a:t>在案例中，弹性屈曲分析的负载因子等于：</a:t>
            </a:r>
            <a:endParaRPr lang="nl-BE" dirty="0"/>
          </a:p>
          <a:p>
            <a:pPr lvl="2"/>
            <a:endParaRPr lang="nl-BE" dirty="0"/>
          </a:p>
          <a:p>
            <a:pPr lvl="2"/>
            <a:r>
              <a:rPr lang="zh-CN" altLang="en-US" dirty="0"/>
              <a:t>局部屈曲：</a:t>
            </a:r>
            <a:r>
              <a:rPr lang="nl-BE" dirty="0"/>
              <a:t>0,80</a:t>
            </a:r>
          </a:p>
          <a:p>
            <a:pPr lvl="2"/>
            <a:r>
              <a:rPr lang="zh-CN" altLang="en-US" dirty="0"/>
              <a:t>扭曲屈曲：</a:t>
            </a:r>
            <a:r>
              <a:rPr lang="nl-BE" dirty="0"/>
              <a:t>1,26</a:t>
            </a:r>
          </a:p>
          <a:p>
            <a:pPr lvl="2"/>
            <a:r>
              <a:rPr lang="zh-CN" altLang="en-US" dirty="0"/>
              <a:t>整体屈曲：</a:t>
            </a:r>
            <a:r>
              <a:rPr lang="nl-BE" dirty="0"/>
              <a:t>0,28</a:t>
            </a:r>
          </a:p>
          <a:p>
            <a:endParaRPr lang="nl-BE" dirty="0"/>
          </a:p>
          <a:p>
            <a:r>
              <a:rPr lang="zh-CN" altLang="en-US" dirty="0"/>
              <a:t>第二步：额定强度的计算</a:t>
            </a:r>
            <a:endParaRPr lang="nl-BE" dirty="0"/>
          </a:p>
          <a:p>
            <a:pPr lvl="2"/>
            <a:endParaRPr lang="nl-BE" dirty="0"/>
          </a:p>
          <a:p>
            <a:pPr lvl="2"/>
            <a:r>
              <a:rPr lang="zh-CN" altLang="en-US" dirty="0"/>
              <a:t>局部屈曲</a:t>
            </a:r>
            <a:r>
              <a:rPr lang="nl-BE" dirty="0"/>
              <a:t> ⇨ </a:t>
            </a:r>
            <a:r>
              <a:rPr lang="zh-CN" altLang="en-US" dirty="0"/>
              <a:t>一个方程</a:t>
            </a:r>
            <a:endParaRPr lang="nl-BE" dirty="0"/>
          </a:p>
          <a:p>
            <a:pPr lvl="2"/>
            <a:r>
              <a:rPr lang="zh-CN" altLang="en-US" dirty="0"/>
              <a:t>扭曲屈曲</a:t>
            </a:r>
            <a:r>
              <a:rPr lang="nl-BE" dirty="0"/>
              <a:t> ⇨ </a:t>
            </a:r>
            <a:r>
              <a:rPr lang="zh-CN" altLang="en-US" dirty="0"/>
              <a:t>一个方程</a:t>
            </a:r>
            <a:endParaRPr lang="nl-BE" dirty="0"/>
          </a:p>
          <a:p>
            <a:pPr lvl="2"/>
            <a:r>
              <a:rPr lang="zh-CN" altLang="en-US" dirty="0"/>
              <a:t>整体屈曲</a:t>
            </a:r>
            <a:r>
              <a:rPr lang="nl-BE" dirty="0"/>
              <a:t> ⇨ </a:t>
            </a:r>
            <a:r>
              <a:rPr lang="zh-CN" altLang="en-US" dirty="0"/>
              <a:t>一个方程</a:t>
            </a:r>
            <a:endParaRPr lang="nl-BE" dirty="0"/>
          </a:p>
          <a:p>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BE" sz="1200" b="0" i="0" u="none" strike="noStrike" kern="1200" cap="none" spc="0" normalizeH="0" baseline="0" noProof="0">
              <a:ln>
                <a:noFill/>
              </a:ln>
              <a:solidFill>
                <a:prstClr val="white"/>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9400173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91108"/>
          </a:xfrm>
        </p:spPr>
        <p:txBody>
          <a:bodyPr>
            <a:normAutofit/>
          </a:bodyPr>
          <a:lstStyle/>
          <a:p>
            <a:r>
              <a:rPr lang="zh-CN" altLang="en-US" dirty="0"/>
              <a:t>直接强度法</a:t>
            </a:r>
            <a:r>
              <a:rPr lang="en-US" altLang="zh-CN" dirty="0"/>
              <a:t>——</a:t>
            </a:r>
            <a:r>
              <a:rPr lang="zh-CN" altLang="en-US" dirty="0"/>
              <a:t>示例</a:t>
            </a: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SimSun" panose="02010600030101010101" pitchFamily="2" charset="-122"/>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BE" sz="1200" b="0" i="0" u="none" strike="noStrike" kern="1200" cap="none" spc="0" normalizeH="0" baseline="0" noProof="0" dirty="0">
              <a:ln>
                <a:noFill/>
              </a:ln>
              <a:solidFill>
                <a:prstClr val="white"/>
              </a:solidFill>
              <a:effectLst/>
              <a:uLnTx/>
              <a:uFillTx/>
              <a:latin typeface="SimSun" panose="02010600030101010101" pitchFamily="2" charset="-122"/>
              <a:ea typeface="SimSun" panose="02010600030101010101" pitchFamily="2" charset="-122"/>
              <a:cs typeface="+mn-cs"/>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59162" y="1546413"/>
            <a:ext cx="8578595" cy="5123328"/>
          </a:xfrm>
        </p:spPr>
      </p:pic>
    </p:spTree>
    <p:extLst>
      <p:ext uri="{BB962C8B-B14F-4D97-AF65-F5344CB8AC3E}">
        <p14:creationId xmlns:p14="http://schemas.microsoft.com/office/powerpoint/2010/main" val="1265551392"/>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theme colours</Template>
  <TotalTime>2326</TotalTime>
  <Words>10888</Words>
  <Application>Microsoft Office PowerPoint</Application>
  <PresentationFormat>On-screen Show (4:3)</PresentationFormat>
  <Paragraphs>1484</Paragraphs>
  <Slides>141</Slides>
  <Notes>61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141</vt:i4>
      </vt:variant>
    </vt:vector>
  </HeadingPairs>
  <TitlesOfParts>
    <vt:vector size="153" baseType="lpstr">
      <vt:lpstr>Adobe Fangsong Std R</vt:lpstr>
      <vt:lpstr>SimSun</vt:lpstr>
      <vt:lpstr>Arial</vt:lpstr>
      <vt:lpstr>Calibri</vt:lpstr>
      <vt:lpstr>Cambria Math</vt:lpstr>
      <vt:lpstr>Times</vt:lpstr>
      <vt:lpstr>Wingdings</vt:lpstr>
      <vt:lpstr>3_Custom Design</vt:lpstr>
      <vt:lpstr>4_Custom Design</vt:lpstr>
      <vt:lpstr>5_Custom Design</vt:lpstr>
      <vt:lpstr>Feuille de calcul</vt:lpstr>
      <vt:lpstr>Equation</vt:lpstr>
      <vt:lpstr>建筑/土木工程发言稿</vt:lpstr>
      <vt:lpstr>选错材料，会引发大问题</vt:lpstr>
      <vt:lpstr>PowerPoint Presentation</vt:lpstr>
      <vt:lpstr>案例教材：  蒙特利尔Turcot立交桥出现了腐蚀1,2</vt:lpstr>
      <vt:lpstr>将被替换掉</vt:lpstr>
      <vt:lpstr>腐蚀如何破坏钢筋混凝土的</vt:lpstr>
      <vt:lpstr>腐蚀离子（通常是氯化物）在混凝土中的扩散</vt:lpstr>
      <vt:lpstr>混凝土裂缝加速腐蚀</vt:lpstr>
      <vt:lpstr>选择合适材料是良好的长期投资</vt:lpstr>
      <vt:lpstr>普罗格勒索码头(1/3)5,6</vt:lpstr>
      <vt:lpstr>普罗格勒索码头(2/3)</vt:lpstr>
      <vt:lpstr>普罗格勒索码头（3/3）</vt:lpstr>
      <vt:lpstr>目前，重大的土木工程的寿命必须超过100年</vt:lpstr>
      <vt:lpstr>Haynes Inlet Slough桥，美国俄勒冈20047,8</vt:lpstr>
      <vt:lpstr>港珠澳大桥9 （建设始于2009年，2018完工）</vt:lpstr>
      <vt:lpstr>布罗德梅多桥，爱尔兰都柏林（2003）10</vt:lpstr>
      <vt:lpstr>海堤维护，法国贝约讷</vt:lpstr>
      <vt:lpstr>海堤修复，法国巴约讷</vt:lpstr>
      <vt:lpstr>香港昂船洲大桥12,13</vt:lpstr>
      <vt:lpstr>带状公园大道，美国布鲁克林（2004）14</vt:lpstr>
      <vt:lpstr>什么时候考虑选用不锈钢钢筋15-20:</vt:lpstr>
      <vt:lpstr>不锈钢棒和其他方案的比较15-20</vt:lpstr>
      <vt:lpstr>不锈钢钢筋与其他方案的比较15-20</vt:lpstr>
      <vt:lpstr>参考资料</vt:lpstr>
      <vt:lpstr>电流耦合参考</vt:lpstr>
      <vt:lpstr>谢谢！</vt:lpstr>
      <vt:lpstr>建筑/土木工程发言报告</vt:lpstr>
      <vt:lpstr>不锈钢结构钢 用不锈钢来设计</vt:lpstr>
      <vt:lpstr>大纲</vt:lpstr>
      <vt:lpstr>第1部分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第2部分</vt:lpstr>
      <vt:lpstr>应力-应变特性 碳钢对比不锈钢</vt:lpstr>
      <vt:lpstr>应力-应变特性——低应变</vt:lpstr>
      <vt:lpstr>不锈钢的设计强度</vt:lpstr>
      <vt:lpstr>不锈钢的设计强度</vt:lpstr>
      <vt:lpstr>应变硬化 （加工硬化或冷加工）</vt:lpstr>
      <vt:lpstr>应变硬化 （加工硬化或冷加工）</vt:lpstr>
      <vt:lpstr>应变硬化——不总是有用</vt:lpstr>
      <vt:lpstr>延展性和韧性</vt:lpstr>
      <vt:lpstr>应力-应变特点 – 高应变</vt:lpstr>
      <vt:lpstr>爆炸/耐冲击结构</vt:lpstr>
      <vt:lpstr>应力-应变特点</vt:lpstr>
      <vt:lpstr>对屈曲性能的影响</vt:lpstr>
      <vt:lpstr>对屈曲性能的影响</vt:lpstr>
      <vt:lpstr>温度升高时的材料</vt:lpstr>
      <vt:lpstr>温度升高时的材料</vt:lpstr>
      <vt:lpstr>温度升高时的材料</vt:lpstr>
      <vt:lpstr>第4部分</vt:lpstr>
      <vt:lpstr>国际设计标准</vt:lpstr>
      <vt:lpstr>PowerPoint Presentation</vt:lpstr>
      <vt:lpstr>欧洲规范3: 第1部分 (EN 1993-1)</vt:lpstr>
      <vt:lpstr>欧洲规范3: 钢结构设计，  第1.4部分：不锈钢补充规范</vt:lpstr>
      <vt:lpstr>欧洲建筑规范3: 钢结构设计，  第1.4部分：不锈钢补充规范</vt:lpstr>
      <vt:lpstr>欧洲规范3：钢结构设计，  第1.4部分：不锈钢补充规范</vt:lpstr>
      <vt:lpstr>其他设计规范</vt:lpstr>
      <vt:lpstr>欧洲规范3: 钢结构设计， 第1.4部分：不锈钢补充规范</vt:lpstr>
      <vt:lpstr>截面类型和局部屈曲  EN 1993-1-4中的表述</vt:lpstr>
      <vt:lpstr>截面分类及EN 1993-1-4局部屈曲表达式</vt:lpstr>
      <vt:lpstr>截面分类及EN 1993-1-4局部屈曲表达式</vt:lpstr>
      <vt:lpstr>柱与梁的设计</vt:lpstr>
      <vt:lpstr>“完美”的钢柱性能</vt:lpstr>
      <vt:lpstr>柱的屈曲</vt:lpstr>
      <vt:lpstr>柱的屈曲</vt:lpstr>
      <vt:lpstr>柱的屈曲</vt:lpstr>
      <vt:lpstr>柱的屈曲</vt:lpstr>
      <vt:lpstr>欧洲规范3 屈曲曲线</vt:lpstr>
      <vt:lpstr>欧洲规范3 屈曲示例</vt:lpstr>
      <vt:lpstr>欧洲规范3 屈曲示例</vt:lpstr>
      <vt:lpstr>欧洲规范3 屈曲示例</vt:lpstr>
      <vt:lpstr>欧洲规范3 屈曲示例</vt:lpstr>
      <vt:lpstr>弯扭屈曲</vt:lpstr>
      <vt:lpstr>横向扭转屈曲</vt:lpstr>
      <vt:lpstr>横向扭转屈曲</vt:lpstr>
      <vt:lpstr>横向扭转屈曲</vt:lpstr>
      <vt:lpstr>欧洲规范3 横向扭转屈曲曲线</vt:lpstr>
      <vt:lpstr>无量纲细长</vt:lpstr>
      <vt:lpstr>欧洲规范3 横向扭转屈曲范例</vt:lpstr>
      <vt:lpstr>欧洲规范3 横向扭转屈曲示例</vt:lpstr>
      <vt:lpstr>欧洲规范3 横向扭转屈曲示例</vt:lpstr>
      <vt:lpstr>欧洲规范3 横向扭转屈曲示例</vt:lpstr>
      <vt:lpstr>欧洲规范3 横向扭转屈曲示例</vt:lpstr>
      <vt:lpstr>欧洲规范3 横向扭转屈曲示例</vt:lpstr>
      <vt:lpstr>第4部分</vt:lpstr>
      <vt:lpstr>其他方法</vt:lpstr>
      <vt:lpstr>直接强度法</vt:lpstr>
      <vt:lpstr>直接强度法——案例</vt:lpstr>
      <vt:lpstr>直接强度法 – 示例</vt:lpstr>
      <vt:lpstr>直接强度法——示例</vt:lpstr>
      <vt:lpstr>直接强度法——示例</vt:lpstr>
      <vt:lpstr>直接强度法——示例</vt:lpstr>
      <vt:lpstr>直接强度法——示例</vt:lpstr>
      <vt:lpstr>直接强度法——示例</vt:lpstr>
      <vt:lpstr>连续强度法</vt:lpstr>
      <vt:lpstr>连续强度法</vt:lpstr>
      <vt:lpstr>连续强度法</vt:lpstr>
      <vt:lpstr>CSM: 弯曲扭曲示例</vt:lpstr>
      <vt:lpstr>CSM: 弯曲屈曲示例</vt:lpstr>
      <vt:lpstr>CSM: 弯曲屈曲示例</vt:lpstr>
      <vt:lpstr>CSM: 弯曲屈曲</vt:lpstr>
      <vt:lpstr>CSM: 弯曲屈曲示例</vt:lpstr>
      <vt:lpstr>有限元模型</vt:lpstr>
      <vt:lpstr>有限元模型</vt:lpstr>
      <vt:lpstr>有限元模型</vt:lpstr>
      <vt:lpstr>有限元模型</vt:lpstr>
      <vt:lpstr>有限元模型</vt:lpstr>
      <vt:lpstr>有限元模型</vt:lpstr>
      <vt:lpstr>有限元模型</vt:lpstr>
      <vt:lpstr>有限元模型</vt:lpstr>
      <vt:lpstr>有限元模型</vt:lpstr>
      <vt:lpstr>有限元模型</vt:lpstr>
      <vt:lpstr>第5部分</vt:lpstr>
      <vt:lpstr>挠度</vt:lpstr>
      <vt:lpstr>挠度</vt:lpstr>
      <vt:lpstr>挠度</vt:lpstr>
      <vt:lpstr>奥体钢梁的挠度</vt:lpstr>
      <vt:lpstr>第6部分</vt:lpstr>
      <vt:lpstr>地震荷载相应</vt:lpstr>
      <vt:lpstr>螺栓连接的设计</vt:lpstr>
      <vt:lpstr>螺栓连接的设计</vt:lpstr>
      <vt:lpstr>预紧螺栓</vt:lpstr>
      <vt:lpstr>焊接接头设计</vt:lpstr>
      <vt:lpstr>疲劳强度</vt:lpstr>
      <vt:lpstr>第7部分</vt:lpstr>
      <vt:lpstr>工程师的资源</vt:lpstr>
      <vt:lpstr>www.steel-stainless.org </vt:lpstr>
      <vt:lpstr>建筑用钢信息中心 www.stainlessconstruction.com </vt:lpstr>
      <vt:lpstr>12 结构案例研究 http://www.worldstainless.org/news/show/446 </vt:lpstr>
      <vt:lpstr>欧洲规范设计指南</vt:lpstr>
      <vt:lpstr>总结</vt:lpstr>
      <vt:lpstr>谢谢  Barbara Rossi – barbara.rossi@kuleuven.be Maarten Fortan – maarten.fortan@kuleuven.be</vt:lpstr>
      <vt:lpstr>参考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不锈钢的结构应用</dc:title>
  <dc:creator>Bernard</dc:creator>
  <cp:keywords>建筑与土木工程, 教授, 不锈钢</cp:keywords>
  <cp:lastModifiedBy>Jo Claes</cp:lastModifiedBy>
  <cp:revision>241</cp:revision>
  <cp:lastPrinted>2015-04-13T06:33:26Z</cp:lastPrinted>
  <dcterms:created xsi:type="dcterms:W3CDTF">2013-11-20T09:46:26Z</dcterms:created>
  <dcterms:modified xsi:type="dcterms:W3CDTF">2020-01-28T19:07:53Z</dcterms:modified>
</cp:coreProperties>
</file>