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5" r:id="rId1"/>
    <p:sldMasterId id="2147484087" r:id="rId2"/>
    <p:sldMasterId id="2147484099" r:id="rId3"/>
  </p:sldMasterIdLst>
  <p:notesMasterIdLst>
    <p:notesMasterId r:id="rId63"/>
  </p:notesMasterIdLst>
  <p:handoutMasterIdLst>
    <p:handoutMasterId r:id="rId64"/>
  </p:handoutMasterIdLst>
  <p:sldIdLst>
    <p:sldId id="356" r:id="rId4"/>
    <p:sldId id="467" r:id="rId5"/>
    <p:sldId id="466" r:id="rId6"/>
    <p:sldId id="400" r:id="rId7"/>
    <p:sldId id="401" r:id="rId8"/>
    <p:sldId id="402" r:id="rId9"/>
    <p:sldId id="413" r:id="rId10"/>
    <p:sldId id="463" r:id="rId11"/>
    <p:sldId id="377" r:id="rId12"/>
    <p:sldId id="378" r:id="rId13"/>
    <p:sldId id="464" r:id="rId14"/>
    <p:sldId id="381" r:id="rId15"/>
    <p:sldId id="465" r:id="rId16"/>
    <p:sldId id="414" r:id="rId17"/>
    <p:sldId id="415" r:id="rId18"/>
    <p:sldId id="416" r:id="rId19"/>
    <p:sldId id="407" r:id="rId20"/>
    <p:sldId id="417" r:id="rId21"/>
    <p:sldId id="418" r:id="rId22"/>
    <p:sldId id="420" r:id="rId23"/>
    <p:sldId id="424" r:id="rId24"/>
    <p:sldId id="409" r:id="rId25"/>
    <p:sldId id="425" r:id="rId26"/>
    <p:sldId id="426" r:id="rId27"/>
    <p:sldId id="427" r:id="rId28"/>
    <p:sldId id="468" r:id="rId29"/>
    <p:sldId id="428" r:id="rId30"/>
    <p:sldId id="410" r:id="rId31"/>
    <p:sldId id="429" r:id="rId32"/>
    <p:sldId id="395" r:id="rId33"/>
    <p:sldId id="430" r:id="rId34"/>
    <p:sldId id="431" r:id="rId35"/>
    <p:sldId id="432" r:id="rId36"/>
    <p:sldId id="433" r:id="rId37"/>
    <p:sldId id="434" r:id="rId38"/>
    <p:sldId id="435" r:id="rId39"/>
    <p:sldId id="436" r:id="rId40"/>
    <p:sldId id="411" r:id="rId41"/>
    <p:sldId id="440" r:id="rId42"/>
    <p:sldId id="441" r:id="rId43"/>
    <p:sldId id="442" r:id="rId44"/>
    <p:sldId id="472" r:id="rId45"/>
    <p:sldId id="473" r:id="rId46"/>
    <p:sldId id="474" r:id="rId47"/>
    <p:sldId id="482" r:id="rId48"/>
    <p:sldId id="451" r:id="rId49"/>
    <p:sldId id="454" r:id="rId50"/>
    <p:sldId id="455" r:id="rId51"/>
    <p:sldId id="475" r:id="rId52"/>
    <p:sldId id="476" r:id="rId53"/>
    <p:sldId id="477" r:id="rId54"/>
    <p:sldId id="478" r:id="rId55"/>
    <p:sldId id="479" r:id="rId56"/>
    <p:sldId id="480" r:id="rId57"/>
    <p:sldId id="481" r:id="rId58"/>
    <p:sldId id="471" r:id="rId59"/>
    <p:sldId id="469" r:id="rId60"/>
    <p:sldId id="470" r:id="rId61"/>
    <p:sldId id="452" r:id="rId62"/>
  </p:sldIdLst>
  <p:sldSz cx="9144000" cy="6858000" type="screen4x3"/>
  <p:notesSz cx="6797675" cy="9926638"/>
  <p:defaultTextStyle>
    <a:defPPr>
      <a:defRPr lang="en-US"/>
    </a:defPPr>
    <a:lvl1pPr marL="0" algn="l" defTabSz="447582" rtl="0" eaLnBrk="1" latinLnBrk="0" hangingPunct="1">
      <a:defRPr sz="1700" kern="1200">
        <a:solidFill>
          <a:schemeClr val="tx1"/>
        </a:solidFill>
        <a:latin typeface="+mn-lt"/>
        <a:ea typeface="+mn-ea"/>
        <a:cs typeface="+mn-cs"/>
      </a:defRPr>
    </a:lvl1pPr>
    <a:lvl2pPr marL="447582" algn="l" defTabSz="447582" rtl="0" eaLnBrk="1" latinLnBrk="0" hangingPunct="1">
      <a:defRPr sz="1700" kern="1200">
        <a:solidFill>
          <a:schemeClr val="tx1"/>
        </a:solidFill>
        <a:latin typeface="+mn-lt"/>
        <a:ea typeface="+mn-ea"/>
        <a:cs typeface="+mn-cs"/>
      </a:defRPr>
    </a:lvl2pPr>
    <a:lvl3pPr marL="895160" algn="l" defTabSz="447582" rtl="0" eaLnBrk="1" latinLnBrk="0" hangingPunct="1">
      <a:defRPr sz="1700" kern="1200">
        <a:solidFill>
          <a:schemeClr val="tx1"/>
        </a:solidFill>
        <a:latin typeface="+mn-lt"/>
        <a:ea typeface="+mn-ea"/>
        <a:cs typeface="+mn-cs"/>
      </a:defRPr>
    </a:lvl3pPr>
    <a:lvl4pPr marL="1342741" algn="l" defTabSz="447582" rtl="0" eaLnBrk="1" latinLnBrk="0" hangingPunct="1">
      <a:defRPr sz="1700" kern="1200">
        <a:solidFill>
          <a:schemeClr val="tx1"/>
        </a:solidFill>
        <a:latin typeface="+mn-lt"/>
        <a:ea typeface="+mn-ea"/>
        <a:cs typeface="+mn-cs"/>
      </a:defRPr>
    </a:lvl4pPr>
    <a:lvl5pPr marL="1790324" algn="l" defTabSz="447582" rtl="0" eaLnBrk="1" latinLnBrk="0" hangingPunct="1">
      <a:defRPr sz="1700" kern="1200">
        <a:solidFill>
          <a:schemeClr val="tx1"/>
        </a:solidFill>
        <a:latin typeface="+mn-lt"/>
        <a:ea typeface="+mn-ea"/>
        <a:cs typeface="+mn-cs"/>
      </a:defRPr>
    </a:lvl5pPr>
    <a:lvl6pPr marL="2237906" algn="l" defTabSz="447582" rtl="0" eaLnBrk="1" latinLnBrk="0" hangingPunct="1">
      <a:defRPr sz="1700" kern="1200">
        <a:solidFill>
          <a:schemeClr val="tx1"/>
        </a:solidFill>
        <a:latin typeface="+mn-lt"/>
        <a:ea typeface="+mn-ea"/>
        <a:cs typeface="+mn-cs"/>
      </a:defRPr>
    </a:lvl6pPr>
    <a:lvl7pPr marL="2685485" algn="l" defTabSz="447582" rtl="0" eaLnBrk="1" latinLnBrk="0" hangingPunct="1">
      <a:defRPr sz="1700" kern="1200">
        <a:solidFill>
          <a:schemeClr val="tx1"/>
        </a:solidFill>
        <a:latin typeface="+mn-lt"/>
        <a:ea typeface="+mn-ea"/>
        <a:cs typeface="+mn-cs"/>
      </a:defRPr>
    </a:lvl7pPr>
    <a:lvl8pPr marL="3133065" algn="l" defTabSz="447582" rtl="0" eaLnBrk="1" latinLnBrk="0" hangingPunct="1">
      <a:defRPr sz="1700" kern="1200">
        <a:solidFill>
          <a:schemeClr val="tx1"/>
        </a:solidFill>
        <a:latin typeface="+mn-lt"/>
        <a:ea typeface="+mn-ea"/>
        <a:cs typeface="+mn-cs"/>
      </a:defRPr>
    </a:lvl8pPr>
    <a:lvl9pPr marL="3580646" algn="l" defTabSz="447582"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E4EFF7-BDD2-9247-A5F5-D242855A2979}">
          <p14:sldIdLst>
            <p14:sldId id="356"/>
            <p14:sldId id="467"/>
            <p14:sldId id="466"/>
            <p14:sldId id="400"/>
            <p14:sldId id="401"/>
            <p14:sldId id="402"/>
            <p14:sldId id="413"/>
            <p14:sldId id="463"/>
            <p14:sldId id="377"/>
            <p14:sldId id="378"/>
            <p14:sldId id="464"/>
            <p14:sldId id="381"/>
            <p14:sldId id="465"/>
            <p14:sldId id="414"/>
            <p14:sldId id="415"/>
            <p14:sldId id="416"/>
            <p14:sldId id="407"/>
            <p14:sldId id="417"/>
            <p14:sldId id="418"/>
            <p14:sldId id="420"/>
            <p14:sldId id="424"/>
            <p14:sldId id="409"/>
            <p14:sldId id="425"/>
            <p14:sldId id="426"/>
            <p14:sldId id="427"/>
            <p14:sldId id="468"/>
            <p14:sldId id="428"/>
            <p14:sldId id="410"/>
            <p14:sldId id="429"/>
            <p14:sldId id="395"/>
            <p14:sldId id="430"/>
            <p14:sldId id="431"/>
            <p14:sldId id="432"/>
            <p14:sldId id="433"/>
            <p14:sldId id="434"/>
            <p14:sldId id="435"/>
            <p14:sldId id="436"/>
            <p14:sldId id="411"/>
            <p14:sldId id="440"/>
            <p14:sldId id="441"/>
            <p14:sldId id="442"/>
            <p14:sldId id="472"/>
            <p14:sldId id="473"/>
            <p14:sldId id="474"/>
            <p14:sldId id="482"/>
            <p14:sldId id="451"/>
            <p14:sldId id="454"/>
            <p14:sldId id="455"/>
            <p14:sldId id="475"/>
            <p14:sldId id="476"/>
            <p14:sldId id="477"/>
            <p14:sldId id="478"/>
            <p14:sldId id="479"/>
            <p14:sldId id="480"/>
            <p14:sldId id="481"/>
            <p14:sldId id="471"/>
            <p14:sldId id="469"/>
            <p14:sldId id="470"/>
            <p14:sldId id="452"/>
          </p14:sldIdLst>
        </p14:section>
      </p14:sectionLst>
    </p:ext>
    <p:ext uri="{EFAFB233-063F-42B5-8137-9DF3F51BA10A}">
      <p15:sldGuideLst xmlns:p15="http://schemas.microsoft.com/office/powerpoint/2012/main">
        <p15:guide id="1" orient="horz" pos="1541">
          <p15:clr>
            <a:srgbClr val="A4A3A4"/>
          </p15:clr>
        </p15:guide>
        <p15:guide id="2" orient="horz" pos="1977">
          <p15:clr>
            <a:srgbClr val="A4A3A4"/>
          </p15:clr>
        </p15:guide>
        <p15:guide id="3" orient="horz" pos="3884" userDrawn="1">
          <p15:clr>
            <a:srgbClr val="A4A3A4"/>
          </p15:clr>
        </p15:guide>
        <p15:guide id="4" pos="2700">
          <p15:clr>
            <a:srgbClr val="A4A3A4"/>
          </p15:clr>
        </p15:guide>
        <p15:guide id="5" pos="5448">
          <p15:clr>
            <a:srgbClr val="A4A3A4"/>
          </p15:clr>
        </p15:guide>
        <p15:guide id="6" pos="53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na Lappalainen" initials="NL"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BA0"/>
    <a:srgbClr val="5EF60A"/>
    <a:srgbClr val="33CC33"/>
    <a:srgbClr val="B0B2C8"/>
    <a:srgbClr val="8ACDE2"/>
    <a:srgbClr val="899EE3"/>
    <a:srgbClr val="E1950D"/>
    <a:srgbClr val="999BB9"/>
    <a:srgbClr val="856E92"/>
    <a:srgbClr val="7D6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E1CA8-D6BD-45F6-80C3-5753C62D2E95}" v="5" dt="2020-01-28T20:15:44.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45" autoAdjust="0"/>
    <p:restoredTop sz="75995" autoAdjust="0"/>
  </p:normalViewPr>
  <p:slideViewPr>
    <p:cSldViewPr snapToGrid="0" showGuides="1">
      <p:cViewPr varScale="1">
        <p:scale>
          <a:sx n="82" d="100"/>
          <a:sy n="82" d="100"/>
        </p:scale>
        <p:origin x="1214" y="24"/>
      </p:cViewPr>
      <p:guideLst>
        <p:guide orient="horz" pos="1541"/>
        <p:guide orient="horz" pos="1977"/>
        <p:guide orient="horz" pos="3884"/>
        <p:guide pos="2700"/>
        <p:guide pos="5448"/>
        <p:guide pos="5376"/>
      </p:guideLst>
    </p:cSldViewPr>
  </p:slideViewPr>
  <p:outlineViewPr>
    <p:cViewPr>
      <p:scale>
        <a:sx n="33" d="100"/>
        <a:sy n="33" d="100"/>
      </p:scale>
      <p:origin x="0" y="4192"/>
    </p:cViewPr>
  </p:outlineViewPr>
  <p:notesTextViewPr>
    <p:cViewPr>
      <p:scale>
        <a:sx n="100" d="100"/>
        <a:sy n="100" d="100"/>
      </p:scale>
      <p:origin x="0" y="0"/>
    </p:cViewPr>
  </p:notesTextViewPr>
  <p:sorterViewPr>
    <p:cViewPr>
      <p:scale>
        <a:sx n="55" d="100"/>
        <a:sy n="55" d="100"/>
      </p:scale>
      <p:origin x="0" y="-4254"/>
    </p:cViewPr>
  </p:sorterViewPr>
  <p:notesViewPr>
    <p:cSldViewPr snapToObjects="1" showGuides="1">
      <p:cViewPr>
        <p:scale>
          <a:sx n="82" d="100"/>
          <a:sy n="82" d="100"/>
        </p:scale>
        <p:origin x="-2034" y="-72"/>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4.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E32E44D1-1346-4806-9023-9E7EDDB2008A}"/>
    <pc:docChg chg="modSld">
      <pc:chgData name="Jo Claes" userId="d64208f3-0076-4064-b6ac-7d8ee9dc279f" providerId="ADAL" clId="{E32E44D1-1346-4806-9023-9E7EDDB2008A}" dt="2019-12-13T09:46:27.079" v="12"/>
      <pc:docMkLst>
        <pc:docMk/>
      </pc:docMkLst>
      <pc:sldChg chg="addSp">
        <pc:chgData name="Jo Claes" userId="d64208f3-0076-4064-b6ac-7d8ee9dc279f" providerId="ADAL" clId="{E32E44D1-1346-4806-9023-9E7EDDB2008A}" dt="2019-12-13T09:43:01.848" v="11"/>
        <pc:sldMkLst>
          <pc:docMk/>
          <pc:sldMk cId="1901168550" sldId="409"/>
        </pc:sldMkLst>
        <pc:spChg chg="add">
          <ac:chgData name="Jo Claes" userId="d64208f3-0076-4064-b6ac-7d8ee9dc279f" providerId="ADAL" clId="{E32E44D1-1346-4806-9023-9E7EDDB2008A}" dt="2019-12-13T09:43:01.848" v="11"/>
          <ac:spMkLst>
            <pc:docMk/>
            <pc:sldMk cId="1901168550" sldId="409"/>
            <ac:spMk id="6" creationId="{2740E165-17A8-4CA9-9030-C547C04946A5}"/>
          </ac:spMkLst>
        </pc:spChg>
      </pc:sldChg>
      <pc:sldChg chg="addSp">
        <pc:chgData name="Jo Claes" userId="d64208f3-0076-4064-b6ac-7d8ee9dc279f" providerId="ADAL" clId="{E32E44D1-1346-4806-9023-9E7EDDB2008A}" dt="2019-12-13T09:46:27.079" v="12"/>
        <pc:sldMkLst>
          <pc:docMk/>
          <pc:sldMk cId="2725955508" sldId="430"/>
        </pc:sldMkLst>
        <pc:spChg chg="add">
          <ac:chgData name="Jo Claes" userId="d64208f3-0076-4064-b6ac-7d8ee9dc279f" providerId="ADAL" clId="{E32E44D1-1346-4806-9023-9E7EDDB2008A}" dt="2019-12-13T09:46:27.079" v="12"/>
          <ac:spMkLst>
            <pc:docMk/>
            <pc:sldMk cId="2725955508" sldId="430"/>
            <ac:spMk id="5" creationId="{95532623-90F4-4D29-B07F-F78BF4A91761}"/>
          </ac:spMkLst>
        </pc:spChg>
      </pc:sldChg>
      <pc:sldChg chg="modSp">
        <pc:chgData name="Jo Claes" userId="d64208f3-0076-4064-b6ac-7d8ee9dc279f" providerId="ADAL" clId="{E32E44D1-1346-4806-9023-9E7EDDB2008A}" dt="2019-12-13T09:01:39.595" v="9" actId="947"/>
        <pc:sldMkLst>
          <pc:docMk/>
          <pc:sldMk cId="1447034592" sldId="440"/>
        </pc:sldMkLst>
        <pc:spChg chg="mod">
          <ac:chgData name="Jo Claes" userId="d64208f3-0076-4064-b6ac-7d8ee9dc279f" providerId="ADAL" clId="{E32E44D1-1346-4806-9023-9E7EDDB2008A}" dt="2019-12-13T09:01:39.595" v="9" actId="947"/>
          <ac:spMkLst>
            <pc:docMk/>
            <pc:sldMk cId="1447034592" sldId="440"/>
            <ac:spMk id="6" creationId="{00000000-0000-0000-0000-000000000000}"/>
          </ac:spMkLst>
        </pc:spChg>
      </pc:sldChg>
      <pc:sldChg chg="modSp">
        <pc:chgData name="Jo Claes" userId="d64208f3-0076-4064-b6ac-7d8ee9dc279f" providerId="ADAL" clId="{E32E44D1-1346-4806-9023-9E7EDDB2008A}" dt="2019-12-13T09:02:39.327" v="10"/>
        <pc:sldMkLst>
          <pc:docMk/>
          <pc:sldMk cId="3421208068" sldId="469"/>
        </pc:sldMkLst>
        <pc:spChg chg="mod">
          <ac:chgData name="Jo Claes" userId="d64208f3-0076-4064-b6ac-7d8ee9dc279f" providerId="ADAL" clId="{E32E44D1-1346-4806-9023-9E7EDDB2008A}" dt="2019-12-13T09:02:39.327" v="10"/>
          <ac:spMkLst>
            <pc:docMk/>
            <pc:sldMk cId="3421208068" sldId="469"/>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fi-FI">
              <a:latin typeface="Gotham Book"/>
              <a:cs typeface="Gotham Book"/>
            </a:endParaRPr>
          </a:p>
        </p:txBody>
      </p:sp>
      <p:sp>
        <p:nvSpPr>
          <p:cNvPr id="3" name="Date Placeholder 2"/>
          <p:cNvSpPr>
            <a:spLocks noGrp="1"/>
          </p:cNvSpPr>
          <p:nvPr>
            <p:ph type="dt" sz="quarter" idx="1"/>
          </p:nvPr>
        </p:nvSpPr>
        <p:spPr>
          <a:xfrm>
            <a:off x="3850444" y="1"/>
            <a:ext cx="2945659" cy="496332"/>
          </a:xfrm>
          <a:prstGeom prst="rect">
            <a:avLst/>
          </a:prstGeom>
        </p:spPr>
        <p:txBody>
          <a:bodyPr vert="horz" lIns="91432" tIns="45716" rIns="91432" bIns="45716" rtlCol="0"/>
          <a:lstStyle>
            <a:lvl1pPr algn="r">
              <a:defRPr sz="1200"/>
            </a:lvl1pPr>
          </a:lstStyle>
          <a:p>
            <a:fld id="{2510E900-9C9D-C642-89B5-E8FEC18AFB0A}" type="datetimeFigureOut">
              <a:rPr lang="fi-FI" smtClean="0">
                <a:latin typeface="Gotham Book"/>
                <a:cs typeface="Gotham Book"/>
              </a:rPr>
              <a:pPr/>
              <a:t>28.1.2020</a:t>
            </a:fld>
            <a:endParaRPr lang="fi-FI">
              <a:latin typeface="Gotham Book"/>
              <a:cs typeface="Gotham Book"/>
            </a:endParaRPr>
          </a:p>
        </p:txBody>
      </p:sp>
      <p:sp>
        <p:nvSpPr>
          <p:cNvPr id="4" name="Footer Placeholder 3"/>
          <p:cNvSpPr>
            <a:spLocks noGrp="1"/>
          </p:cNvSpPr>
          <p:nvPr>
            <p:ph type="ftr" sz="quarter" idx="2"/>
          </p:nvPr>
        </p:nvSpPr>
        <p:spPr>
          <a:xfrm>
            <a:off x="1" y="9428584"/>
            <a:ext cx="2945659" cy="496332"/>
          </a:xfrm>
          <a:prstGeom prst="rect">
            <a:avLst/>
          </a:prstGeom>
        </p:spPr>
        <p:txBody>
          <a:bodyPr vert="horz" lIns="91432" tIns="45716" rIns="91432" bIns="45716" rtlCol="0" anchor="b"/>
          <a:lstStyle>
            <a:lvl1pPr algn="l">
              <a:defRPr sz="1200"/>
            </a:lvl1pPr>
          </a:lstStyle>
          <a:p>
            <a:endParaRPr lang="fi-FI">
              <a:latin typeface="Gotham Book"/>
              <a:cs typeface="Gotham Book"/>
            </a:endParaRPr>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32" tIns="45716" rIns="91432" bIns="45716" rtlCol="0" anchor="b"/>
          <a:lstStyle>
            <a:lvl1pPr algn="r">
              <a:defRPr sz="1200"/>
            </a:lvl1pPr>
          </a:lstStyle>
          <a:p>
            <a:fld id="{90F57FB9-8BD9-7B4F-B18A-71F01325C256}" type="slidenum">
              <a:rPr lang="fi-FI" smtClean="0">
                <a:latin typeface="Gotham Book"/>
                <a:cs typeface="Gotham Book"/>
              </a:rPr>
              <a:pPr/>
              <a:t>‹#›</a:t>
            </a:fld>
            <a:endParaRPr lang="fi-FI">
              <a:latin typeface="Gotham Book"/>
              <a:cs typeface="Gotham Book"/>
            </a:endParaRPr>
          </a:p>
        </p:txBody>
      </p:sp>
    </p:spTree>
    <p:extLst>
      <p:ext uri="{BB962C8B-B14F-4D97-AF65-F5344CB8AC3E}">
        <p14:creationId xmlns:p14="http://schemas.microsoft.com/office/powerpoint/2010/main" val="3015668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b="0" i="0">
                <a:latin typeface="Gotham Book"/>
                <a:cs typeface="Gotham Book"/>
              </a:defRPr>
            </a:lvl1pPr>
          </a:lstStyle>
          <a:p>
            <a:endParaRPr lang="fi-FI" dirty="0"/>
          </a:p>
        </p:txBody>
      </p:sp>
      <p:sp>
        <p:nvSpPr>
          <p:cNvPr id="3" name="Date Placeholder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b="0" i="0">
                <a:latin typeface="Gotham Book"/>
                <a:cs typeface="Gotham Book"/>
              </a:defRPr>
            </a:lvl1pPr>
          </a:lstStyle>
          <a:p>
            <a:fld id="{E7D42650-7202-AA40-845E-5540876B6D85}" type="datetimeFigureOut">
              <a:rPr lang="fi-FI" smtClean="0"/>
              <a:pPr/>
              <a:t>28.1.2020</a:t>
            </a:fld>
            <a:endParaRPr lang="fi-FI"/>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b="0" i="0">
                <a:latin typeface="Gotham Book"/>
                <a:cs typeface="Gotham Book"/>
              </a:defRPr>
            </a:lvl1pPr>
          </a:lstStyle>
          <a:p>
            <a:endParaRPr lang="fi-FI"/>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b="0" i="0">
                <a:latin typeface="Gotham Book"/>
                <a:cs typeface="Gotham Book"/>
              </a:defRPr>
            </a:lvl1pPr>
          </a:lstStyle>
          <a:p>
            <a:fld id="{C3277094-ABC4-9142-A592-92D940C8A932}" type="slidenum">
              <a:rPr lang="fi-FI" smtClean="0"/>
              <a:pPr/>
              <a:t>‹#›</a:t>
            </a:fld>
            <a:endParaRPr lang="fi-FI"/>
          </a:p>
        </p:txBody>
      </p:sp>
    </p:spTree>
    <p:extLst>
      <p:ext uri="{BB962C8B-B14F-4D97-AF65-F5344CB8AC3E}">
        <p14:creationId xmlns:p14="http://schemas.microsoft.com/office/powerpoint/2010/main" val="2154938819"/>
      </p:ext>
    </p:extLst>
  </p:cSld>
  <p:clrMap bg1="lt1" tx1="dk1" bg2="lt2" tx2="dk2" accent1="accent1" accent2="accent2" accent3="accent3" accent4="accent4" accent5="accent5" accent6="accent6" hlink="hlink" folHlink="folHlink"/>
  <p:hf hdr="0" ftr="0" dt="0"/>
  <p:notesStyle>
    <a:lvl1pPr marL="0" algn="l" defTabSz="447582" rtl="0" eaLnBrk="1" latinLnBrk="0" hangingPunct="1">
      <a:defRPr sz="1300" b="0" i="0" kern="1200">
        <a:solidFill>
          <a:schemeClr val="tx1"/>
        </a:solidFill>
        <a:latin typeface="Gotham Book"/>
        <a:ea typeface="+mn-ea"/>
        <a:cs typeface="Gotham Book"/>
      </a:defRPr>
    </a:lvl1pPr>
    <a:lvl2pPr marL="447582" algn="l" defTabSz="447582" rtl="0" eaLnBrk="1" latinLnBrk="0" hangingPunct="1">
      <a:defRPr sz="1300" b="0" i="0" kern="1200">
        <a:solidFill>
          <a:schemeClr val="tx1"/>
        </a:solidFill>
        <a:latin typeface="Gotham Book"/>
        <a:ea typeface="+mn-ea"/>
        <a:cs typeface="Gotham Book"/>
      </a:defRPr>
    </a:lvl2pPr>
    <a:lvl3pPr marL="895160" algn="l" defTabSz="447582" rtl="0" eaLnBrk="1" latinLnBrk="0" hangingPunct="1">
      <a:defRPr sz="1300" b="0" i="0" kern="1200">
        <a:solidFill>
          <a:schemeClr val="tx1"/>
        </a:solidFill>
        <a:latin typeface="Gotham Book"/>
        <a:ea typeface="+mn-ea"/>
        <a:cs typeface="Gotham Book"/>
      </a:defRPr>
    </a:lvl3pPr>
    <a:lvl4pPr marL="1342741" algn="l" defTabSz="447582" rtl="0" eaLnBrk="1" latinLnBrk="0" hangingPunct="1">
      <a:defRPr sz="1300" b="0" i="0" kern="1200">
        <a:solidFill>
          <a:schemeClr val="tx1"/>
        </a:solidFill>
        <a:latin typeface="Gotham Book"/>
        <a:ea typeface="+mn-ea"/>
        <a:cs typeface="Gotham Book"/>
      </a:defRPr>
    </a:lvl4pPr>
    <a:lvl5pPr marL="1790324" algn="l" defTabSz="447582" rtl="0" eaLnBrk="1" latinLnBrk="0" hangingPunct="1">
      <a:defRPr sz="1300" b="0" i="0" kern="1200">
        <a:solidFill>
          <a:schemeClr val="tx1"/>
        </a:solidFill>
        <a:latin typeface="Gotham Book"/>
        <a:ea typeface="+mn-ea"/>
        <a:cs typeface="Gotham Book"/>
      </a:defRPr>
    </a:lvl5pPr>
    <a:lvl6pPr marL="2237906" algn="l" defTabSz="447582" rtl="0" eaLnBrk="1" latinLnBrk="0" hangingPunct="1">
      <a:defRPr sz="1300" kern="1200">
        <a:solidFill>
          <a:schemeClr val="tx1"/>
        </a:solidFill>
        <a:latin typeface="+mn-lt"/>
        <a:ea typeface="+mn-ea"/>
        <a:cs typeface="+mn-cs"/>
      </a:defRPr>
    </a:lvl6pPr>
    <a:lvl7pPr marL="2685485" algn="l" defTabSz="447582" rtl="0" eaLnBrk="1" latinLnBrk="0" hangingPunct="1">
      <a:defRPr sz="1300" kern="1200">
        <a:solidFill>
          <a:schemeClr val="tx1"/>
        </a:solidFill>
        <a:latin typeface="+mn-lt"/>
        <a:ea typeface="+mn-ea"/>
        <a:cs typeface="+mn-cs"/>
      </a:defRPr>
    </a:lvl7pPr>
    <a:lvl8pPr marL="3133065" algn="l" defTabSz="447582" rtl="0" eaLnBrk="1" latinLnBrk="0" hangingPunct="1">
      <a:defRPr sz="1300" kern="1200">
        <a:solidFill>
          <a:schemeClr val="tx1"/>
        </a:solidFill>
        <a:latin typeface="+mn-lt"/>
        <a:ea typeface="+mn-ea"/>
        <a:cs typeface="+mn-cs"/>
      </a:defRPr>
    </a:lvl8pPr>
    <a:lvl9pPr marL="3580646" algn="l" defTabSz="44758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orrosion.kaist.ac.kr/download/2008-1/chap11.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a:t>
            </a:fld>
            <a:endParaRPr lang="fi-FI"/>
          </a:p>
        </p:txBody>
      </p:sp>
    </p:spTree>
    <p:extLst>
      <p:ext uri="{BB962C8B-B14F-4D97-AF65-F5344CB8AC3E}">
        <p14:creationId xmlns:p14="http://schemas.microsoft.com/office/powerpoint/2010/main" val="356388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15</a:t>
            </a:fld>
            <a:endParaRPr lang="fi-FI"/>
          </a:p>
        </p:txBody>
      </p:sp>
    </p:spTree>
    <p:extLst>
      <p:ext uri="{BB962C8B-B14F-4D97-AF65-F5344CB8AC3E}">
        <p14:creationId xmlns:p14="http://schemas.microsoft.com/office/powerpoint/2010/main" val="112582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546">
              <a:defRPr/>
            </a:pPr>
            <a:endParaRPr lang="fr-FR" dirty="0">
              <a:solidFill>
                <a:srgbClr val="0070C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16</a:t>
            </a:fld>
            <a:endParaRPr lang="fi-FI"/>
          </a:p>
        </p:txBody>
      </p:sp>
    </p:spTree>
    <p:extLst>
      <p:ext uri="{BB962C8B-B14F-4D97-AF65-F5344CB8AC3E}">
        <p14:creationId xmlns:p14="http://schemas.microsoft.com/office/powerpoint/2010/main" val="374306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546">
              <a:defRPr/>
            </a:pPr>
            <a:endParaRPr lang="fr-FR" dirty="0">
              <a:solidFill>
                <a:srgbClr val="0070C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17</a:t>
            </a:fld>
            <a:endParaRPr lang="fi-FI"/>
          </a:p>
        </p:txBody>
      </p:sp>
    </p:spTree>
    <p:extLst>
      <p:ext uri="{BB962C8B-B14F-4D97-AF65-F5344CB8AC3E}">
        <p14:creationId xmlns:p14="http://schemas.microsoft.com/office/powerpoint/2010/main" val="44375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600" dirty="0">
              <a:solidFill>
                <a:srgbClr val="FF0000"/>
              </a:solidFill>
            </a:endParaRP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18</a:t>
            </a:fld>
            <a:endParaRPr lang="fi-FI"/>
          </a:p>
        </p:txBody>
      </p:sp>
    </p:spTree>
    <p:extLst>
      <p:ext uri="{BB962C8B-B14F-4D97-AF65-F5344CB8AC3E}">
        <p14:creationId xmlns:p14="http://schemas.microsoft.com/office/powerpoint/2010/main" val="4292964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6462" y="8995767"/>
            <a:ext cx="3776691" cy="432816"/>
          </a:xfrm>
        </p:spPr>
        <p:txBody>
          <a:bodyPr>
            <a:normAutofit/>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19</a:t>
            </a:fld>
            <a:endParaRPr lang="fi-FI"/>
          </a:p>
        </p:txBody>
      </p:sp>
      <p:graphicFrame>
        <p:nvGraphicFramePr>
          <p:cNvPr id="1027" name="Object 3">
            <a:hlinkClick r:id="" action="ppaction://ole?verb=0"/>
          </p:cNvPr>
          <p:cNvGraphicFramePr>
            <a:graphicFrameLocks/>
          </p:cNvGraphicFramePr>
          <p:nvPr/>
        </p:nvGraphicFramePr>
        <p:xfrm>
          <a:off x="1587" y="4963319"/>
          <a:ext cx="6796088" cy="3560763"/>
        </p:xfrm>
        <a:graphic>
          <a:graphicData uri="http://schemas.openxmlformats.org/presentationml/2006/ole">
            <mc:AlternateContent xmlns:mc="http://schemas.openxmlformats.org/markup-compatibility/2006">
              <mc:Choice xmlns:v="urn:schemas-microsoft-com:vml" Requires="v">
                <p:oleObj spid="_x0000_s1026" name="Graphique Microsoft Excel" r:id="rId4" imgW="9763221" imgH="6648464" progId="Excel.Chart.8">
                  <p:embed followColorScheme="full"/>
                </p:oleObj>
              </mc:Choice>
              <mc:Fallback>
                <p:oleObj name="Graphique Microsoft Excel" r:id="rId4" imgW="9763221" imgH="6648464" progId="Excel.Chart.8">
                  <p:embed followColorScheme="full"/>
                  <p:pic>
                    <p:nvPicPr>
                      <p:cNvPr id="1027"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4963319"/>
                        <a:ext cx="6796088" cy="3560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356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0526" y="7123560"/>
            <a:ext cx="3950895" cy="2923965"/>
          </a:xfrm>
        </p:spPr>
        <p:txBody>
          <a:bodyPr/>
          <a:lstStyle/>
          <a:p>
            <a:r>
              <a:rPr lang="fr-FR" sz="1200" i="1" u="sng" dirty="0">
                <a:solidFill>
                  <a:srgbClr val="0070C0"/>
                </a:solidFill>
                <a:latin typeface="Calibri" panose="020F0502020204030204" pitchFamily="34" charset="0"/>
                <a:hlinkClick r:id="rId3"/>
              </a:rPr>
              <a:t> http://corrosion.kaist.ac.kr/download/2008-1/chap11.pdf </a:t>
            </a:r>
            <a:r>
              <a:rPr lang="fr-FR" sz="1200" i="1" u="sng" dirty="0">
                <a:solidFill>
                  <a:srgbClr val="0070C0"/>
                </a:solidFill>
                <a:latin typeface="Calibri" panose="020F0502020204030204" pitchFamily="34" charset="0"/>
              </a:rPr>
              <a:t> </a:t>
            </a:r>
          </a:p>
          <a:p>
            <a:r>
              <a:rPr lang="fr-FR" sz="1200" i="1" u="sng" dirty="0" err="1">
                <a:solidFill>
                  <a:srgbClr val="0070C0"/>
                </a:solidFill>
                <a:latin typeface="Calibri" panose="020F0502020204030204" pitchFamily="34" charset="0"/>
              </a:rPr>
              <a:t>Ugitech</a:t>
            </a:r>
            <a:r>
              <a:rPr lang="fr-FR" sz="1200" i="1" u="sng" dirty="0">
                <a:solidFill>
                  <a:srgbClr val="0070C0"/>
                </a:solidFill>
                <a:latin typeface="Calibri" panose="020F0502020204030204" pitchFamily="34" charset="0"/>
              </a:rPr>
              <a:t>: </a:t>
            </a:r>
            <a:r>
              <a:rPr lang="fr-FR" sz="1200" i="1" u="sng" dirty="0" err="1">
                <a:solidFill>
                  <a:srgbClr val="0070C0"/>
                </a:solidFill>
                <a:latin typeface="Calibri" panose="020F0502020204030204" pitchFamily="34" charset="0"/>
              </a:rPr>
              <a:t>private</a:t>
            </a:r>
            <a:r>
              <a:rPr lang="fr-FR" sz="1200" i="1" u="sng" dirty="0">
                <a:solidFill>
                  <a:srgbClr val="0070C0"/>
                </a:solidFill>
                <a:latin typeface="Calibri" panose="020F0502020204030204" pitchFamily="34" charset="0"/>
              </a:rPr>
              <a:t> communication</a:t>
            </a:r>
          </a:p>
        </p:txBody>
      </p:sp>
      <p:sp>
        <p:nvSpPr>
          <p:cNvPr id="4" name="Slide Number Placeholder 3"/>
          <p:cNvSpPr>
            <a:spLocks noGrp="1"/>
          </p:cNvSpPr>
          <p:nvPr>
            <p:ph type="sldNum" sz="quarter" idx="10"/>
          </p:nvPr>
        </p:nvSpPr>
        <p:spPr/>
        <p:txBody>
          <a:bodyPr/>
          <a:lstStyle/>
          <a:p>
            <a:fld id="{C3277094-ABC4-9142-A592-92D940C8A932}" type="slidenum">
              <a:rPr lang="fi-FI" smtClean="0"/>
              <a:pPr/>
              <a:t>20</a:t>
            </a:fld>
            <a:endParaRPr lang="fi-FI" dirty="0"/>
          </a:p>
        </p:txBody>
      </p:sp>
    </p:spTree>
    <p:extLst>
      <p:ext uri="{BB962C8B-B14F-4D97-AF65-F5344CB8AC3E}">
        <p14:creationId xmlns:p14="http://schemas.microsoft.com/office/powerpoint/2010/main" val="2682687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21</a:t>
            </a:fld>
            <a:endParaRPr lang="fi-FI"/>
          </a:p>
        </p:txBody>
      </p:sp>
    </p:spTree>
    <p:extLst>
      <p:ext uri="{BB962C8B-B14F-4D97-AF65-F5344CB8AC3E}">
        <p14:creationId xmlns:p14="http://schemas.microsoft.com/office/powerpoint/2010/main" val="284383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22</a:t>
            </a:fld>
            <a:endParaRPr lang="fi-FI"/>
          </a:p>
        </p:txBody>
      </p:sp>
    </p:spTree>
    <p:extLst>
      <p:ext uri="{BB962C8B-B14F-4D97-AF65-F5344CB8AC3E}">
        <p14:creationId xmlns:p14="http://schemas.microsoft.com/office/powerpoint/2010/main" val="1457398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23</a:t>
            </a:fld>
            <a:endParaRPr lang="fi-FI"/>
          </a:p>
        </p:txBody>
      </p:sp>
    </p:spTree>
    <p:extLst>
      <p:ext uri="{BB962C8B-B14F-4D97-AF65-F5344CB8AC3E}">
        <p14:creationId xmlns:p14="http://schemas.microsoft.com/office/powerpoint/2010/main" val="773365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800" dirty="0">
              <a:solidFill>
                <a:srgbClr val="FF0000"/>
              </a:solidFill>
            </a:endParaRP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24</a:t>
            </a:fld>
            <a:endParaRPr lang="fi-FI"/>
          </a:p>
        </p:txBody>
      </p:sp>
    </p:spTree>
    <p:extLst>
      <p:ext uri="{BB962C8B-B14F-4D97-AF65-F5344CB8AC3E}">
        <p14:creationId xmlns:p14="http://schemas.microsoft.com/office/powerpoint/2010/main" val="260504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a:t>
            </a:fld>
            <a:endParaRPr lang="fi-FI"/>
          </a:p>
        </p:txBody>
      </p:sp>
    </p:spTree>
    <p:extLst>
      <p:ext uri="{BB962C8B-B14F-4D97-AF65-F5344CB8AC3E}">
        <p14:creationId xmlns:p14="http://schemas.microsoft.com/office/powerpoint/2010/main" val="3134105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25</a:t>
            </a:fld>
            <a:endParaRPr lang="fi-FI"/>
          </a:p>
        </p:txBody>
      </p:sp>
    </p:spTree>
    <p:extLst>
      <p:ext uri="{BB962C8B-B14F-4D97-AF65-F5344CB8AC3E}">
        <p14:creationId xmlns:p14="http://schemas.microsoft.com/office/powerpoint/2010/main" val="422133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27</a:t>
            </a:fld>
            <a:endParaRPr lang="fi-FI"/>
          </a:p>
        </p:txBody>
      </p:sp>
    </p:spTree>
    <p:extLst>
      <p:ext uri="{BB962C8B-B14F-4D97-AF65-F5344CB8AC3E}">
        <p14:creationId xmlns:p14="http://schemas.microsoft.com/office/powerpoint/2010/main" val="4030730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28</a:t>
            </a:fld>
            <a:endParaRPr lang="fi-FI"/>
          </a:p>
        </p:txBody>
      </p:sp>
    </p:spTree>
    <p:extLst>
      <p:ext uri="{BB962C8B-B14F-4D97-AF65-F5344CB8AC3E}">
        <p14:creationId xmlns:p14="http://schemas.microsoft.com/office/powerpoint/2010/main" val="566799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3277094-ABC4-9142-A592-92D940C8A932}" type="slidenum">
              <a:rPr lang="fi-FI" smtClean="0"/>
              <a:pPr/>
              <a:t>29</a:t>
            </a:fld>
            <a:endParaRPr lang="fi-FI"/>
          </a:p>
        </p:txBody>
      </p:sp>
      <p:pic>
        <p:nvPicPr>
          <p:cNvPr id="5" name="Picture 17"/>
          <p:cNvPicPr>
            <a:picLocks noChangeAspect="1" noChangeArrowheads="1"/>
          </p:cNvPicPr>
          <p:nvPr/>
        </p:nvPicPr>
        <p:blipFill>
          <a:blip r:embed="rId3"/>
          <a:srcRect/>
          <a:stretch>
            <a:fillRect/>
          </a:stretch>
        </p:blipFill>
        <p:spPr bwMode="auto">
          <a:xfrm>
            <a:off x="1310605" y="5755407"/>
            <a:ext cx="4038600" cy="2590800"/>
          </a:xfrm>
          <a:prstGeom prst="rect">
            <a:avLst/>
          </a:prstGeom>
          <a:noFill/>
          <a:ln w="9525">
            <a:noFill/>
            <a:miter lim="800000"/>
            <a:headEnd/>
            <a:tailEnd/>
          </a:ln>
        </p:spPr>
      </p:pic>
      <p:sp>
        <p:nvSpPr>
          <p:cNvPr id="6" name="Comment 18"/>
          <p:cNvSpPr>
            <a:spLocks noGrp="1" noChangeArrowheads="1"/>
          </p:cNvSpPr>
          <p:nvPr>
            <p:ph type="body" idx="1"/>
          </p:nvPr>
        </p:nvSpPr>
        <p:spPr bwMode="auto">
          <a:xfrm>
            <a:off x="679768" y="5416853"/>
            <a:ext cx="5438140" cy="34655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endParaRPr lang="fr-FR" sz="1600" dirty="0">
              <a:solidFill>
                <a:srgbClr val="000000"/>
              </a:solidFill>
            </a:endParaRPr>
          </a:p>
        </p:txBody>
      </p:sp>
    </p:spTree>
    <p:extLst>
      <p:ext uri="{BB962C8B-B14F-4D97-AF65-F5344CB8AC3E}">
        <p14:creationId xmlns:p14="http://schemas.microsoft.com/office/powerpoint/2010/main" val="975397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30</a:t>
            </a:fld>
            <a:endParaRPr lang="fi-FI"/>
          </a:p>
        </p:txBody>
      </p:sp>
    </p:spTree>
    <p:extLst>
      <p:ext uri="{BB962C8B-B14F-4D97-AF65-F5344CB8AC3E}">
        <p14:creationId xmlns:p14="http://schemas.microsoft.com/office/powerpoint/2010/main" val="2905911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31</a:t>
            </a:fld>
            <a:endParaRPr lang="fi-FI"/>
          </a:p>
        </p:txBody>
      </p:sp>
    </p:spTree>
    <p:extLst>
      <p:ext uri="{BB962C8B-B14F-4D97-AF65-F5344CB8AC3E}">
        <p14:creationId xmlns:p14="http://schemas.microsoft.com/office/powerpoint/2010/main" val="1336106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32</a:t>
            </a:fld>
            <a:endParaRPr lang="fi-FI"/>
          </a:p>
        </p:txBody>
      </p:sp>
    </p:spTree>
    <p:extLst>
      <p:ext uri="{BB962C8B-B14F-4D97-AF65-F5344CB8AC3E}">
        <p14:creationId xmlns:p14="http://schemas.microsoft.com/office/powerpoint/2010/main" val="2688584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33</a:t>
            </a:fld>
            <a:endParaRPr lang="fi-FI"/>
          </a:p>
        </p:txBody>
      </p:sp>
    </p:spTree>
    <p:extLst>
      <p:ext uri="{BB962C8B-B14F-4D97-AF65-F5344CB8AC3E}">
        <p14:creationId xmlns:p14="http://schemas.microsoft.com/office/powerpoint/2010/main" val="377264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34</a:t>
            </a:fld>
            <a:endParaRPr lang="fi-FI"/>
          </a:p>
        </p:txBody>
      </p:sp>
    </p:spTree>
    <p:extLst>
      <p:ext uri="{BB962C8B-B14F-4D97-AF65-F5344CB8AC3E}">
        <p14:creationId xmlns:p14="http://schemas.microsoft.com/office/powerpoint/2010/main" val="3963347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35</a:t>
            </a:fld>
            <a:endParaRPr lang="fi-FI"/>
          </a:p>
        </p:txBody>
      </p:sp>
    </p:spTree>
    <p:extLst>
      <p:ext uri="{BB962C8B-B14F-4D97-AF65-F5344CB8AC3E}">
        <p14:creationId xmlns:p14="http://schemas.microsoft.com/office/powerpoint/2010/main" val="139886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a:t>
            </a:fld>
            <a:endParaRPr lang="fi-FI"/>
          </a:p>
        </p:txBody>
      </p:sp>
    </p:spTree>
    <p:extLst>
      <p:ext uri="{BB962C8B-B14F-4D97-AF65-F5344CB8AC3E}">
        <p14:creationId xmlns:p14="http://schemas.microsoft.com/office/powerpoint/2010/main" val="1340390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36</a:t>
            </a:fld>
            <a:endParaRPr lang="fi-FI"/>
          </a:p>
        </p:txBody>
      </p:sp>
    </p:spTree>
    <p:extLst>
      <p:ext uri="{BB962C8B-B14F-4D97-AF65-F5344CB8AC3E}">
        <p14:creationId xmlns:p14="http://schemas.microsoft.com/office/powerpoint/2010/main" val="1858553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sz="2000" dirty="0">
              <a:solidFill>
                <a:srgbClr val="FF000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37</a:t>
            </a:fld>
            <a:endParaRPr lang="fi-FI"/>
          </a:p>
        </p:txBody>
      </p:sp>
    </p:spTree>
    <p:extLst>
      <p:ext uri="{BB962C8B-B14F-4D97-AF65-F5344CB8AC3E}">
        <p14:creationId xmlns:p14="http://schemas.microsoft.com/office/powerpoint/2010/main" val="1858553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38</a:t>
            </a:fld>
            <a:endParaRPr lang="fi-FI"/>
          </a:p>
        </p:txBody>
      </p:sp>
    </p:spTree>
    <p:extLst>
      <p:ext uri="{BB962C8B-B14F-4D97-AF65-F5344CB8AC3E}">
        <p14:creationId xmlns:p14="http://schemas.microsoft.com/office/powerpoint/2010/main" val="3013723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39</a:t>
            </a:fld>
            <a:endParaRPr lang="fi-FI"/>
          </a:p>
        </p:txBody>
      </p:sp>
    </p:spTree>
    <p:extLst>
      <p:ext uri="{BB962C8B-B14F-4D97-AF65-F5344CB8AC3E}">
        <p14:creationId xmlns:p14="http://schemas.microsoft.com/office/powerpoint/2010/main" val="3312298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40</a:t>
            </a:fld>
            <a:endParaRPr lang="fi-FI"/>
          </a:p>
        </p:txBody>
      </p:sp>
    </p:spTree>
    <p:extLst>
      <p:ext uri="{BB962C8B-B14F-4D97-AF65-F5344CB8AC3E}">
        <p14:creationId xmlns:p14="http://schemas.microsoft.com/office/powerpoint/2010/main" val="1848460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41</a:t>
            </a:fld>
            <a:endParaRPr lang="fi-FI"/>
          </a:p>
        </p:txBody>
      </p:sp>
    </p:spTree>
    <p:extLst>
      <p:ext uri="{BB962C8B-B14F-4D97-AF65-F5344CB8AC3E}">
        <p14:creationId xmlns:p14="http://schemas.microsoft.com/office/powerpoint/2010/main" val="917734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42</a:t>
            </a:fld>
            <a:endParaRPr lang="fi-FI"/>
          </a:p>
        </p:txBody>
      </p:sp>
    </p:spTree>
    <p:extLst>
      <p:ext uri="{BB962C8B-B14F-4D97-AF65-F5344CB8AC3E}">
        <p14:creationId xmlns:p14="http://schemas.microsoft.com/office/powerpoint/2010/main" val="2191444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43</a:t>
            </a:fld>
            <a:endParaRPr lang="fi-FI"/>
          </a:p>
        </p:txBody>
      </p:sp>
    </p:spTree>
    <p:extLst>
      <p:ext uri="{BB962C8B-B14F-4D97-AF65-F5344CB8AC3E}">
        <p14:creationId xmlns:p14="http://schemas.microsoft.com/office/powerpoint/2010/main" val="3599613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44</a:t>
            </a:fld>
            <a:endParaRPr lang="fi-FI"/>
          </a:p>
        </p:txBody>
      </p:sp>
    </p:spTree>
    <p:extLst>
      <p:ext uri="{BB962C8B-B14F-4D97-AF65-F5344CB8AC3E}">
        <p14:creationId xmlns:p14="http://schemas.microsoft.com/office/powerpoint/2010/main" val="2830340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46</a:t>
            </a:fld>
            <a:endParaRPr lang="fi-FI"/>
          </a:p>
        </p:txBody>
      </p:sp>
    </p:spTree>
    <p:extLst>
      <p:ext uri="{BB962C8B-B14F-4D97-AF65-F5344CB8AC3E}">
        <p14:creationId xmlns:p14="http://schemas.microsoft.com/office/powerpoint/2010/main" val="2980089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6</a:t>
            </a:fld>
            <a:endParaRPr lang="fi-FI"/>
          </a:p>
        </p:txBody>
      </p:sp>
    </p:spTree>
    <p:extLst>
      <p:ext uri="{BB962C8B-B14F-4D97-AF65-F5344CB8AC3E}">
        <p14:creationId xmlns:p14="http://schemas.microsoft.com/office/powerpoint/2010/main" val="540310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59</a:t>
            </a:fld>
            <a:endParaRPr lang="fi-FI"/>
          </a:p>
        </p:txBody>
      </p:sp>
    </p:spTree>
    <p:extLst>
      <p:ext uri="{BB962C8B-B14F-4D97-AF65-F5344CB8AC3E}">
        <p14:creationId xmlns:p14="http://schemas.microsoft.com/office/powerpoint/2010/main" val="3994620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7</a:t>
            </a:fld>
            <a:endParaRPr lang="fi-FI"/>
          </a:p>
        </p:txBody>
      </p:sp>
    </p:spTree>
    <p:extLst>
      <p:ext uri="{BB962C8B-B14F-4D97-AF65-F5344CB8AC3E}">
        <p14:creationId xmlns:p14="http://schemas.microsoft.com/office/powerpoint/2010/main" val="2924190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9</a:t>
            </a:fld>
            <a:endParaRPr lang="fi-FI"/>
          </a:p>
        </p:txBody>
      </p:sp>
    </p:spTree>
    <p:extLst>
      <p:ext uri="{BB962C8B-B14F-4D97-AF65-F5344CB8AC3E}">
        <p14:creationId xmlns:p14="http://schemas.microsoft.com/office/powerpoint/2010/main" val="216007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10</a:t>
            </a:fld>
            <a:endParaRPr lang="fi-FI"/>
          </a:p>
        </p:txBody>
      </p:sp>
    </p:spTree>
    <p:extLst>
      <p:ext uri="{BB962C8B-B14F-4D97-AF65-F5344CB8AC3E}">
        <p14:creationId xmlns:p14="http://schemas.microsoft.com/office/powerpoint/2010/main" val="798740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12</a:t>
            </a:fld>
            <a:endParaRPr lang="fi-FI"/>
          </a:p>
        </p:txBody>
      </p:sp>
    </p:spTree>
    <p:extLst>
      <p:ext uri="{BB962C8B-B14F-4D97-AF65-F5344CB8AC3E}">
        <p14:creationId xmlns:p14="http://schemas.microsoft.com/office/powerpoint/2010/main" val="2901501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14</a:t>
            </a:fld>
            <a:endParaRPr lang="fi-FI"/>
          </a:p>
        </p:txBody>
      </p:sp>
    </p:spTree>
    <p:extLst>
      <p:ext uri="{BB962C8B-B14F-4D97-AF65-F5344CB8AC3E}">
        <p14:creationId xmlns:p14="http://schemas.microsoft.com/office/powerpoint/2010/main" val="392974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36795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70120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20591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2840113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3272671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3599272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265260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81308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1887086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1083173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6274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86796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1919708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3622826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4195100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157766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10560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11956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4"/>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02861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Slide Number Placeholder 3"/>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374309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74491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02590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457200" y="1600200"/>
            <a:ext cx="8229600" cy="4961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46097" y="6623557"/>
            <a:ext cx="396000" cy="365125"/>
          </a:xfrm>
          <a:prstGeom prst="rect">
            <a:avLst/>
          </a:prstGeom>
        </p:spPr>
        <p:txBody>
          <a:bodyPr vert="horz" lIns="91440" tIns="45720" rIns="91440" bIns="45720" rtlCol="0" anchor="ctr"/>
          <a:lstStyle>
            <a:lvl1pPr algn="r">
              <a:defRPr sz="1200">
                <a:solidFill>
                  <a:schemeClr val="bg1"/>
                </a:solidFill>
                <a:latin typeface="SimSun" panose="02010600030101010101" pitchFamily="2" charset="-122"/>
                <a:ea typeface="SimSun" panose="02010600030101010101" pitchFamily="2" charset="-122"/>
              </a:defRPr>
            </a:lvl1pPr>
          </a:lstStyle>
          <a:p>
            <a:fld id="{16EEAD88-7AB7-4352-89B4-BF917C658D05}" type="slidenum">
              <a:rPr lang="fr-BE" smtClean="0"/>
              <a:pPr/>
              <a:t>‹#›</a:t>
            </a:fld>
            <a:endParaRPr lang="fr-BE" dirty="0"/>
          </a:p>
        </p:txBody>
      </p:sp>
      <p:sp>
        <p:nvSpPr>
          <p:cNvPr id="7" name="Rectangle 6"/>
          <p:cNvSpPr/>
          <p:nvPr/>
        </p:nvSpPr>
        <p:spPr>
          <a:xfrm>
            <a:off x="8928000" y="0"/>
            <a:ext cx="216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zh-CN" altLang="en-US" sz="1400" b="0" dirty="0">
                <a:solidFill>
                  <a:schemeClr val="bg1"/>
                </a:solidFill>
                <a:latin typeface="SimSun" panose="02010600030101010101" pitchFamily="2" charset="-122"/>
                <a:ea typeface="SimSun" panose="02010600030101010101" pitchFamily="2" charset="-122"/>
              </a:rPr>
              <a:t>不锈钢的耐腐蚀性</a:t>
            </a:r>
            <a:endParaRPr lang="fr-BE" sz="1400" b="0" dirty="0">
              <a:solidFill>
                <a:schemeClr val="bg1"/>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65172824"/>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hf hdr="0" ftr="0" dt="0"/>
  <p:txStyles>
    <p:titleStyle>
      <a:lvl1pPr algn="ctr" defTabSz="914400" rtl="0" eaLnBrk="1" latinLnBrk="0" hangingPunct="1">
        <a:spcBef>
          <a:spcPct val="0"/>
        </a:spcBef>
        <a:buNone/>
        <a:defRPr sz="4400" kern="1200">
          <a:solidFill>
            <a:schemeClr val="tx1"/>
          </a:solidFill>
          <a:latin typeface="SimSun" panose="02010600030101010101" pitchFamily="2" charset="-122"/>
          <a:ea typeface="SimSun" panose="02010600030101010101" pitchFamily="2" charset="-122"/>
          <a:cs typeface="+mj-cs"/>
        </a:defRPr>
      </a:lvl1pPr>
    </p:titleStyle>
    <p:bodyStyle>
      <a:lvl1pPr marL="342900" indent="-342900" algn="l" defTabSz="914400" rtl="0" eaLnBrk="1" latinLnBrk="0" hangingPunct="1">
        <a:spcBef>
          <a:spcPct val="20000"/>
        </a:spcBef>
        <a:buClr>
          <a:srgbClr val="FFC000"/>
        </a:buClr>
        <a:buFont typeface="Wingdings" panose="05000000000000000000" pitchFamily="2" charset="2"/>
        <a:buChar char="§"/>
        <a:defRPr sz="3200" kern="1200">
          <a:solidFill>
            <a:schemeClr val="tx1"/>
          </a:solidFill>
          <a:latin typeface="SimSun" panose="02010600030101010101" pitchFamily="2" charset="-122"/>
          <a:ea typeface="SimSun" panose="02010600030101010101" pitchFamily="2" charset="-122"/>
          <a:cs typeface="+mn-cs"/>
        </a:defRPr>
      </a:lvl1pPr>
      <a:lvl2pPr marL="742950" indent="-285750" algn="l" defTabSz="914400" rtl="0" eaLnBrk="1" latinLnBrk="0" hangingPunct="1">
        <a:spcBef>
          <a:spcPct val="20000"/>
        </a:spcBef>
        <a:buClr>
          <a:srgbClr val="FFC000"/>
        </a:buClr>
        <a:buFont typeface="Arial" panose="020B0604020202020204" pitchFamily="34" charset="0"/>
        <a:buChar char="–"/>
        <a:defRPr sz="2800" kern="1200">
          <a:solidFill>
            <a:schemeClr val="tx1"/>
          </a:solidFill>
          <a:latin typeface="SimSun" panose="02010600030101010101" pitchFamily="2" charset="-122"/>
          <a:ea typeface="SimSun" panose="02010600030101010101" pitchFamily="2" charset="-122"/>
          <a:cs typeface="+mn-cs"/>
        </a:defRPr>
      </a:lvl2pPr>
      <a:lvl3pPr marL="1143000" indent="-228600" algn="l" defTabSz="914400" rtl="0" eaLnBrk="1" latinLnBrk="0" hangingPunct="1">
        <a:spcBef>
          <a:spcPct val="20000"/>
        </a:spcBef>
        <a:buClr>
          <a:srgbClr val="FFC000"/>
        </a:buClr>
        <a:buFont typeface="Arial" panose="020B0604020202020204" pitchFamily="34" charset="0"/>
        <a:buChar char="•"/>
        <a:defRPr sz="2400" kern="1200">
          <a:solidFill>
            <a:schemeClr val="tx1"/>
          </a:solidFill>
          <a:latin typeface="SimSun" panose="02010600030101010101" pitchFamily="2" charset="-122"/>
          <a:ea typeface="SimSun" panose="02010600030101010101"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imSun" panose="02010600030101010101" pitchFamily="2" charset="-122"/>
          <a:ea typeface="SimSun" panose="02010600030101010101"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imSun" panose="02010600030101010101" pitchFamily="2" charset="-122"/>
          <a:ea typeface="SimSun" panose="0201060003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3EC7F-79ED-4C17-9829-92AE53B2AB65}" type="slidenum">
              <a:rPr lang="fr-BE" smtClean="0"/>
              <a:pPr/>
              <a:t>‹#›</a:t>
            </a:fld>
            <a:endParaRPr lang="fr-BE"/>
          </a:p>
        </p:txBody>
      </p:sp>
      <p:sp>
        <p:nvSpPr>
          <p:cNvPr id="7" name="Rectangle 6"/>
          <p:cNvSpPr/>
          <p:nvPr/>
        </p:nvSpPr>
        <p:spPr>
          <a:xfrm>
            <a:off x="8964488" y="0"/>
            <a:ext cx="179512"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pPr/>
              <a:t>‹#›</a:t>
            </a:fld>
            <a:endParaRPr lang="fr-BE"/>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oleObject" Target="../embeddings/oleObject2.bin"/><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www.stainlesssteelrebar.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www.worldstainless.org/files/issf/Education/Chinese/Module_09_Joining_and_Fabrication_of_stainless_steel_cn.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worldstainless.org/Files/issf/Education/Chinese/Module_04_What_are_stainless_steels.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tif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worldstainless.org/Files/issf/Education/Chinese/Module_08_Surface_Finishes.pdf" TargetMode="External"/><Relationship Id="rId2" Type="http://schemas.openxmlformats.org/officeDocument/2006/relationships/hyperlink" Target="http://www.worldstainless.org/Files/issf/non-image-files/PDF/Euro_Inox/RoughnessMeasurement_EN.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worldstainless.org/Files/issf/Education/Chinese/Module_11_Sustainability.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worldstainless.org/Files/issf/Education/Chinese/Module_01_Stainless_Steel_in_Art_cn_2018.zip" TargetMode="External"/><Relationship Id="rId2" Type="http://schemas.openxmlformats.org/officeDocument/2006/relationships/hyperlink" Target="https://www.worldstainless.org/Files/issf/Education/Chinese/Module_02_Stainless_Steel_Application.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kb.osu.edu/dspace/bitstream/handle/1811/45442/FrankelG_JournalElectrochemicalSociety_1998_v145n6_p2186-2198.pdf?sequence=1" TargetMode="External"/><Relationship Id="rId13" Type="http://schemas.openxmlformats.org/officeDocument/2006/relationships/hyperlink" Target="http://www.bssa.org.uk/topics.php?article=668" TargetMode="External"/><Relationship Id="rId18" Type="http://schemas.openxmlformats.org/officeDocument/2006/relationships/hyperlink" Target="http://www.bssa.org.uk/topics.php?article=44" TargetMode="External"/><Relationship Id="rId3" Type="http://schemas.openxmlformats.org/officeDocument/2006/relationships/hyperlink" Target="http://www.worldstainless.org/Files/issf/Education_references/Zrefs_on_corrosion.zip" TargetMode="External"/><Relationship Id="rId7" Type="http://schemas.openxmlformats.org/officeDocument/2006/relationships/hyperlink" Target="http://www.bssa.org.uk/topics.php?article=111" TargetMode="External"/><Relationship Id="rId12" Type="http://schemas.openxmlformats.org/officeDocument/2006/relationships/hyperlink" Target="http://en.wikipedia.org/wiki/Galvanic_corrosion" TargetMode="External"/><Relationship Id="rId17" Type="http://schemas.openxmlformats.org/officeDocument/2006/relationships/hyperlink" Target="http://www.bssa.org.uk/topics.php?article=606" TargetMode="External"/><Relationship Id="rId2" Type="http://schemas.openxmlformats.org/officeDocument/2006/relationships/hyperlink" Target="http://corrosion.kaist.ac.kr/" TargetMode="External"/><Relationship Id="rId16" Type="http://schemas.openxmlformats.org/officeDocument/2006/relationships/hyperlink" Target="http://www.aperam.com/uploads/stainlesseurope/TechnicalPublications/Duplex_Maastricht_EN-22p-7064Ko.pdf" TargetMode="External"/><Relationship Id="rId1" Type="http://schemas.openxmlformats.org/officeDocument/2006/relationships/slideLayout" Target="../slideLayouts/slideLayout2.xml"/><Relationship Id="rId6" Type="http://schemas.openxmlformats.org/officeDocument/2006/relationships/hyperlink" Target="http://mee-inc.com/esca.html" TargetMode="External"/><Relationship Id="rId11" Type="http://schemas.openxmlformats.org/officeDocument/2006/relationships/hyperlink" Target="http://www.imoa.info/download_files/stainless-steel/IMOA_Houska-Selecting_Stainless_Steel_for_Optimum_Perormance.pdf" TargetMode="External"/><Relationship Id="rId5" Type="http://schemas.openxmlformats.org/officeDocument/2006/relationships/hyperlink" Target="http://www.corrosionclinic.com/corrosion_online_lectures/ME303L10.HTM#top" TargetMode="External"/><Relationship Id="rId15" Type="http://schemas.openxmlformats.org/officeDocument/2006/relationships/hyperlink" Target="http://www.outokumpu.com/en/stainless-steel/grades/duplex/Pages/default.aspx" TargetMode="External"/><Relationship Id="rId10" Type="http://schemas.openxmlformats.org/officeDocument/2006/relationships/hyperlink" Target="http://www.imoa.info/molybdenum-uses/molybdenum-grade-stainless-steels/steel-grades.php" TargetMode="External"/><Relationship Id="rId19" Type="http://schemas.openxmlformats.org/officeDocument/2006/relationships/hyperlink" Target="http://www.bssa.org.uk/topics.php?article=46" TargetMode="External"/><Relationship Id="rId4" Type="http://schemas.openxmlformats.org/officeDocument/2006/relationships/hyperlink" Target="http://corrosion-doctors.org/Corrosion-History/Course.htm#Scope" TargetMode="External"/><Relationship Id="rId9" Type="http://schemas.openxmlformats.org/officeDocument/2006/relationships/hyperlink" Target="http://www.imoa.info/download_files/stainless-steel/Duplex_Stainless_Steel_3rd_Edition.pdf" TargetMode="External"/><Relationship Id="rId14" Type="http://schemas.openxmlformats.org/officeDocument/2006/relationships/hyperlink" Target="http://www.stainless-steel-world.net/pdf/SSW_0812_duplex.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zh-CN" altLang="en-US" sz="3600" dirty="0"/>
              <a:t>建筑／土木工程发言稿讲义</a:t>
            </a:r>
            <a:endParaRPr lang="fr-BE" sz="3600" dirty="0"/>
          </a:p>
        </p:txBody>
      </p:sp>
      <p:sp>
        <p:nvSpPr>
          <p:cNvPr id="3" name="Subtitle 2"/>
          <p:cNvSpPr>
            <a:spLocks noGrp="1"/>
          </p:cNvSpPr>
          <p:nvPr>
            <p:ph type="subTitle" idx="1"/>
          </p:nvPr>
        </p:nvSpPr>
        <p:spPr/>
        <p:txBody>
          <a:bodyPr>
            <a:noAutofit/>
          </a:bodyPr>
          <a:lstStyle/>
          <a:p>
            <a:r>
              <a:rPr lang="zh-CN" altLang="en-US" sz="4000" b="1" dirty="0">
                <a:solidFill>
                  <a:srgbClr val="FFC000"/>
                </a:solidFill>
              </a:rPr>
              <a:t>第五章</a:t>
            </a:r>
            <a:r>
              <a:rPr lang="fi-FI" sz="4000" b="1" dirty="0">
                <a:solidFill>
                  <a:srgbClr val="FFC000"/>
                </a:solidFill>
              </a:rPr>
              <a:t> </a:t>
            </a:r>
            <a:br>
              <a:rPr lang="fi-FI" sz="4000" b="1" dirty="0">
                <a:solidFill>
                  <a:srgbClr val="FFC000"/>
                </a:solidFill>
              </a:rPr>
            </a:br>
            <a:r>
              <a:rPr lang="zh-CN" altLang="en-US" sz="4000" b="1" dirty="0">
                <a:solidFill>
                  <a:srgbClr val="FFC000"/>
                </a:solidFill>
              </a:rPr>
              <a:t>不锈钢的耐腐蚀性</a:t>
            </a:r>
            <a:endParaRPr lang="fi-FI" sz="4000" b="1" dirty="0">
              <a:solidFill>
                <a:srgbClr val="FFC000"/>
              </a:solidFill>
            </a:endParaRPr>
          </a:p>
          <a:p>
            <a:endParaRPr lang="en-GB" sz="4000" b="1" dirty="0">
              <a:solidFill>
                <a:srgbClr val="FFC000"/>
              </a:solidFill>
            </a:endParaRPr>
          </a:p>
        </p:txBody>
      </p:sp>
      <p:sp>
        <p:nvSpPr>
          <p:cNvPr id="2" name="Slide Number Placeholder 1"/>
          <p:cNvSpPr>
            <a:spLocks noGrp="1"/>
          </p:cNvSpPr>
          <p:nvPr>
            <p:ph type="sldNum" sz="quarter" idx="12"/>
          </p:nvPr>
        </p:nvSpPr>
        <p:spPr/>
        <p:txBody>
          <a:bodyPr/>
          <a:lstStyle/>
          <a:p>
            <a:fld id="{16EEAD88-7AB7-4352-89B4-BF917C658D05}" type="slidenum">
              <a:rPr lang="fr-BE" smtClean="0"/>
              <a:pPr/>
              <a:t>1</a:t>
            </a:fld>
            <a:endParaRPr lang="fr-BE"/>
          </a:p>
        </p:txBody>
      </p:sp>
    </p:spTree>
    <p:extLst>
      <p:ext uri="{BB962C8B-B14F-4D97-AF65-F5344CB8AC3E}">
        <p14:creationId xmlns:p14="http://schemas.microsoft.com/office/powerpoint/2010/main" val="1497413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对保护层的破坏</a:t>
            </a:r>
            <a:endParaRPr lang="en-GB" dirty="0"/>
          </a:p>
        </p:txBody>
      </p:sp>
      <p:sp>
        <p:nvSpPr>
          <p:cNvPr id="3" name="Slide Number Placeholder 2"/>
          <p:cNvSpPr>
            <a:spLocks noGrp="1"/>
          </p:cNvSpPr>
          <p:nvPr>
            <p:ph type="sldNum" sz="quarter" idx="12"/>
          </p:nvPr>
        </p:nvSpPr>
        <p:spPr/>
        <p:txBody>
          <a:bodyPr/>
          <a:lstStyle/>
          <a:p>
            <a:fld id="{16EEAD88-7AB7-4352-89B4-BF917C658D05}" type="slidenum">
              <a:rPr lang="fr-BE" smtClean="0"/>
              <a:pPr/>
              <a:t>10</a:t>
            </a:fld>
            <a:endParaRPr lang="fr-BE" dirty="0"/>
          </a:p>
        </p:txBody>
      </p:sp>
      <p:grpSp>
        <p:nvGrpSpPr>
          <p:cNvPr id="6" name="Group 57"/>
          <p:cNvGrpSpPr>
            <a:grpSpLocks/>
          </p:cNvGrpSpPr>
          <p:nvPr/>
        </p:nvGrpSpPr>
        <p:grpSpPr bwMode="auto">
          <a:xfrm>
            <a:off x="557213" y="1469656"/>
            <a:ext cx="3441700" cy="1389062"/>
            <a:chOff x="351" y="681"/>
            <a:chExt cx="2168" cy="875"/>
          </a:xfrm>
        </p:grpSpPr>
        <p:sp>
          <p:nvSpPr>
            <p:cNvPr id="7" name="Rectangle 3"/>
            <p:cNvSpPr>
              <a:spLocks noChangeArrowheads="1"/>
            </p:cNvSpPr>
            <p:nvPr/>
          </p:nvSpPr>
          <p:spPr bwMode="auto">
            <a:xfrm>
              <a:off x="351" y="946"/>
              <a:ext cx="2168" cy="610"/>
            </a:xfrm>
            <a:prstGeom prst="rect">
              <a:avLst/>
            </a:prstGeom>
            <a:solidFill>
              <a:srgbClr val="C0C0C0"/>
            </a:solidFill>
            <a:ln w="9525">
              <a:solidFill>
                <a:srgbClr val="E6E6E6"/>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8" name="Rectangle 4"/>
            <p:cNvSpPr>
              <a:spLocks noChangeArrowheads="1"/>
            </p:cNvSpPr>
            <p:nvPr/>
          </p:nvSpPr>
          <p:spPr bwMode="auto">
            <a:xfrm>
              <a:off x="351" y="943"/>
              <a:ext cx="2168" cy="78"/>
            </a:xfrm>
            <a:prstGeom prst="rect">
              <a:avLst/>
            </a:prstGeom>
            <a:solidFill>
              <a:srgbClr val="777777"/>
            </a:solidFill>
            <a:ln w="9525">
              <a:solidFill>
                <a:srgbClr val="919191"/>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9" name="Rectangle 5"/>
            <p:cNvSpPr>
              <a:spLocks noChangeArrowheads="1"/>
            </p:cNvSpPr>
            <p:nvPr/>
          </p:nvSpPr>
          <p:spPr bwMode="auto">
            <a:xfrm>
              <a:off x="1196" y="1022"/>
              <a:ext cx="4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zh-CN" altLang="en-US" sz="1700" dirty="0">
                  <a:latin typeface="SimSun" panose="02010600030101010101" pitchFamily="2" charset="-122"/>
                  <a:ea typeface="SimSun" panose="02010600030101010101" pitchFamily="2" charset="-122"/>
                </a:rPr>
                <a:t>钝化膜</a:t>
              </a:r>
              <a:endParaRPr lang="en-GB" dirty="0">
                <a:latin typeface="SimSun" panose="02010600030101010101" pitchFamily="2" charset="-122"/>
                <a:ea typeface="SimSun" panose="02010600030101010101" pitchFamily="2" charset="-122"/>
              </a:endParaRPr>
            </a:p>
          </p:txBody>
        </p:sp>
        <p:sp>
          <p:nvSpPr>
            <p:cNvPr id="10" name="Rectangle 6"/>
            <p:cNvSpPr>
              <a:spLocks noChangeArrowheads="1"/>
            </p:cNvSpPr>
            <p:nvPr/>
          </p:nvSpPr>
          <p:spPr bwMode="auto">
            <a:xfrm>
              <a:off x="1110" y="681"/>
              <a:ext cx="548" cy="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zh-CN" altLang="en-US" sz="2200" dirty="0">
                  <a:latin typeface="SimSun" panose="02010600030101010101" pitchFamily="2" charset="-122"/>
                  <a:ea typeface="SimSun" panose="02010600030101010101" pitchFamily="2" charset="-122"/>
                </a:rPr>
                <a:t>不锈钢</a:t>
              </a:r>
              <a:endParaRPr lang="en-GB" dirty="0">
                <a:latin typeface="SimSun" panose="02010600030101010101" pitchFamily="2" charset="-122"/>
                <a:ea typeface="SimSun" panose="02010600030101010101" pitchFamily="2" charset="-122"/>
              </a:endParaRPr>
            </a:p>
          </p:txBody>
        </p:sp>
      </p:grpSp>
      <p:grpSp>
        <p:nvGrpSpPr>
          <p:cNvPr id="11" name="Group 56"/>
          <p:cNvGrpSpPr>
            <a:grpSpLocks/>
          </p:cNvGrpSpPr>
          <p:nvPr/>
        </p:nvGrpSpPr>
        <p:grpSpPr bwMode="auto">
          <a:xfrm>
            <a:off x="557213" y="3109543"/>
            <a:ext cx="3441700" cy="1443038"/>
            <a:chOff x="351" y="1804"/>
            <a:chExt cx="2168" cy="909"/>
          </a:xfrm>
        </p:grpSpPr>
        <p:sp>
          <p:nvSpPr>
            <p:cNvPr id="12" name="Rectangle 7"/>
            <p:cNvSpPr>
              <a:spLocks noChangeArrowheads="1"/>
            </p:cNvSpPr>
            <p:nvPr/>
          </p:nvSpPr>
          <p:spPr bwMode="auto">
            <a:xfrm>
              <a:off x="351" y="2103"/>
              <a:ext cx="2168" cy="610"/>
            </a:xfrm>
            <a:prstGeom prst="rect">
              <a:avLst/>
            </a:prstGeom>
            <a:solidFill>
              <a:srgbClr val="C0C0C0"/>
            </a:solidFill>
            <a:ln w="9525">
              <a:solidFill>
                <a:srgbClr val="E6E6E6"/>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13" name="Rectangle 8"/>
            <p:cNvSpPr>
              <a:spLocks noChangeArrowheads="1"/>
            </p:cNvSpPr>
            <p:nvPr/>
          </p:nvSpPr>
          <p:spPr bwMode="auto">
            <a:xfrm>
              <a:off x="351" y="2099"/>
              <a:ext cx="2168" cy="78"/>
            </a:xfrm>
            <a:prstGeom prst="rect">
              <a:avLst/>
            </a:prstGeom>
            <a:solidFill>
              <a:srgbClr val="777777"/>
            </a:solidFill>
            <a:ln w="9525">
              <a:solidFill>
                <a:srgbClr val="919191"/>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14" name="Freeform 9"/>
            <p:cNvSpPr>
              <a:spLocks/>
            </p:cNvSpPr>
            <p:nvPr/>
          </p:nvSpPr>
          <p:spPr bwMode="auto">
            <a:xfrm>
              <a:off x="1095" y="2081"/>
              <a:ext cx="676" cy="278"/>
            </a:xfrm>
            <a:custGeom>
              <a:avLst/>
              <a:gdLst>
                <a:gd name="T0" fmla="*/ 0 w 1352"/>
                <a:gd name="T1" fmla="*/ 0 h 556"/>
                <a:gd name="T2" fmla="*/ 22 w 1352"/>
                <a:gd name="T3" fmla="*/ 0 h 556"/>
                <a:gd name="T4" fmla="*/ 11 w 1352"/>
                <a:gd name="T5" fmla="*/ 9 h 556"/>
                <a:gd name="T6" fmla="*/ 0 w 1352"/>
                <a:gd name="T7" fmla="*/ 0 h 556"/>
                <a:gd name="T8" fmla="*/ 0 60000 65536"/>
                <a:gd name="T9" fmla="*/ 0 60000 65536"/>
                <a:gd name="T10" fmla="*/ 0 60000 65536"/>
                <a:gd name="T11" fmla="*/ 0 60000 65536"/>
                <a:gd name="T12" fmla="*/ 0 w 1352"/>
                <a:gd name="T13" fmla="*/ 0 h 556"/>
                <a:gd name="T14" fmla="*/ 1352 w 1352"/>
                <a:gd name="T15" fmla="*/ 556 h 556"/>
              </a:gdLst>
              <a:ahLst/>
              <a:cxnLst>
                <a:cxn ang="T8">
                  <a:pos x="T0" y="T1"/>
                </a:cxn>
                <a:cxn ang="T9">
                  <a:pos x="T2" y="T3"/>
                </a:cxn>
                <a:cxn ang="T10">
                  <a:pos x="T4" y="T5"/>
                </a:cxn>
                <a:cxn ang="T11">
                  <a:pos x="T6" y="T7"/>
                </a:cxn>
              </a:cxnLst>
              <a:rect l="T12" t="T13" r="T14" b="T15"/>
              <a:pathLst>
                <a:path w="1352" h="556">
                  <a:moveTo>
                    <a:pt x="0" y="0"/>
                  </a:moveTo>
                  <a:lnTo>
                    <a:pt x="1352" y="0"/>
                  </a:lnTo>
                  <a:lnTo>
                    <a:pt x="678" y="5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latin typeface="SimSun" panose="02010600030101010101" pitchFamily="2" charset="-122"/>
                <a:ea typeface="SimSun" panose="02010600030101010101" pitchFamily="2" charset="-122"/>
              </a:endParaRPr>
            </a:p>
          </p:txBody>
        </p:sp>
        <p:sp>
          <p:nvSpPr>
            <p:cNvPr id="15" name="Freeform 10"/>
            <p:cNvSpPr>
              <a:spLocks/>
            </p:cNvSpPr>
            <p:nvPr/>
          </p:nvSpPr>
          <p:spPr bwMode="auto">
            <a:xfrm>
              <a:off x="1096" y="2004"/>
              <a:ext cx="671" cy="283"/>
            </a:xfrm>
            <a:custGeom>
              <a:avLst/>
              <a:gdLst>
                <a:gd name="T0" fmla="*/ 0 w 1341"/>
                <a:gd name="T1" fmla="*/ 0 h 565"/>
                <a:gd name="T2" fmla="*/ 11 w 1341"/>
                <a:gd name="T3" fmla="*/ 9 h 565"/>
                <a:gd name="T4" fmla="*/ 21 w 1341"/>
                <a:gd name="T5" fmla="*/ 0 h 565"/>
                <a:gd name="T6" fmla="*/ 0 60000 65536"/>
                <a:gd name="T7" fmla="*/ 0 60000 65536"/>
                <a:gd name="T8" fmla="*/ 0 60000 65536"/>
                <a:gd name="T9" fmla="*/ 0 w 1341"/>
                <a:gd name="T10" fmla="*/ 0 h 565"/>
                <a:gd name="T11" fmla="*/ 1341 w 1341"/>
                <a:gd name="T12" fmla="*/ 565 h 565"/>
              </a:gdLst>
              <a:ahLst/>
              <a:cxnLst>
                <a:cxn ang="T6">
                  <a:pos x="T0" y="T1"/>
                </a:cxn>
                <a:cxn ang="T7">
                  <a:pos x="T2" y="T3"/>
                </a:cxn>
                <a:cxn ang="T8">
                  <a:pos x="T4" y="T5"/>
                </a:cxn>
              </a:cxnLst>
              <a:rect l="T9" t="T10" r="T11" b="T12"/>
              <a:pathLst>
                <a:path w="1341" h="565">
                  <a:moveTo>
                    <a:pt x="0" y="0"/>
                  </a:moveTo>
                  <a:lnTo>
                    <a:pt x="670" y="565"/>
                  </a:lnTo>
                  <a:lnTo>
                    <a:pt x="1341" y="0"/>
                  </a:lnTo>
                </a:path>
              </a:pathLst>
            </a:custGeom>
            <a:solidFill>
              <a:srgbClr val="000000"/>
            </a:solidFill>
            <a:ln w="30163">
              <a:solidFill>
                <a:srgbClr val="000000"/>
              </a:solidFill>
              <a:prstDash val="solid"/>
              <a:round/>
              <a:headEnd/>
              <a:tailEnd/>
            </a:ln>
          </p:spPr>
          <p:txBody>
            <a:bodyPr/>
            <a:lstStyle/>
            <a:p>
              <a:endParaRPr lang="en-GB">
                <a:latin typeface="SimSun" panose="02010600030101010101" pitchFamily="2" charset="-122"/>
                <a:ea typeface="SimSun" panose="02010600030101010101" pitchFamily="2" charset="-122"/>
              </a:endParaRPr>
            </a:p>
          </p:txBody>
        </p:sp>
        <p:sp>
          <p:nvSpPr>
            <p:cNvPr id="16" name="Rectangle 11"/>
            <p:cNvSpPr>
              <a:spLocks noChangeArrowheads="1"/>
            </p:cNvSpPr>
            <p:nvPr/>
          </p:nvSpPr>
          <p:spPr bwMode="auto">
            <a:xfrm>
              <a:off x="1094" y="1804"/>
              <a:ext cx="675" cy="201"/>
            </a:xfrm>
            <a:prstGeom prst="rect">
              <a:avLst/>
            </a:prstGeom>
            <a:solidFill>
              <a:srgbClr val="000000"/>
            </a:solidFill>
            <a:ln w="9525">
              <a:solidFill>
                <a:srgbClr val="000000"/>
              </a:solidFill>
              <a:miter lim="800000"/>
              <a:headEnd/>
              <a:tailEnd/>
            </a:ln>
          </p:spPr>
          <p:txBody>
            <a:bodyPr/>
            <a:lstStyle/>
            <a:p>
              <a:endParaRPr lang="en-US">
                <a:latin typeface="SimSun" panose="02010600030101010101" pitchFamily="2" charset="-122"/>
                <a:ea typeface="SimSun" panose="02010600030101010101" pitchFamily="2" charset="-122"/>
              </a:endParaRPr>
            </a:p>
          </p:txBody>
        </p:sp>
      </p:grpSp>
      <p:grpSp>
        <p:nvGrpSpPr>
          <p:cNvPr id="17" name="Group 55"/>
          <p:cNvGrpSpPr>
            <a:grpSpLocks/>
          </p:cNvGrpSpPr>
          <p:nvPr/>
        </p:nvGrpSpPr>
        <p:grpSpPr bwMode="auto">
          <a:xfrm>
            <a:off x="557213" y="4924056"/>
            <a:ext cx="3441700" cy="1306512"/>
            <a:chOff x="351" y="2947"/>
            <a:chExt cx="2168" cy="823"/>
          </a:xfrm>
        </p:grpSpPr>
        <p:sp>
          <p:nvSpPr>
            <p:cNvPr id="18" name="Rectangle 12"/>
            <p:cNvSpPr>
              <a:spLocks noChangeArrowheads="1"/>
            </p:cNvSpPr>
            <p:nvPr/>
          </p:nvSpPr>
          <p:spPr bwMode="auto">
            <a:xfrm>
              <a:off x="351" y="3160"/>
              <a:ext cx="2168" cy="610"/>
            </a:xfrm>
            <a:prstGeom prst="rect">
              <a:avLst/>
            </a:prstGeom>
            <a:solidFill>
              <a:srgbClr val="C0C0C0"/>
            </a:solidFill>
            <a:ln w="9525">
              <a:solidFill>
                <a:srgbClr val="E6E6E6"/>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19" name="Rectangle 13"/>
            <p:cNvSpPr>
              <a:spLocks noChangeArrowheads="1"/>
            </p:cNvSpPr>
            <p:nvPr/>
          </p:nvSpPr>
          <p:spPr bwMode="auto">
            <a:xfrm>
              <a:off x="351" y="3156"/>
              <a:ext cx="2168" cy="78"/>
            </a:xfrm>
            <a:prstGeom prst="rect">
              <a:avLst/>
            </a:prstGeom>
            <a:solidFill>
              <a:srgbClr val="777777"/>
            </a:solidFill>
            <a:ln w="9525">
              <a:solidFill>
                <a:srgbClr val="919191"/>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20" name="Freeform 14"/>
            <p:cNvSpPr>
              <a:spLocks/>
            </p:cNvSpPr>
            <p:nvPr/>
          </p:nvSpPr>
          <p:spPr bwMode="auto">
            <a:xfrm>
              <a:off x="1097" y="3159"/>
              <a:ext cx="605" cy="258"/>
            </a:xfrm>
            <a:custGeom>
              <a:avLst/>
              <a:gdLst>
                <a:gd name="T0" fmla="*/ 0 w 1208"/>
                <a:gd name="T1" fmla="*/ 0 h 514"/>
                <a:gd name="T2" fmla="*/ 19 w 1208"/>
                <a:gd name="T3" fmla="*/ 0 h 514"/>
                <a:gd name="T4" fmla="*/ 10 w 1208"/>
                <a:gd name="T5" fmla="*/ 9 h 514"/>
                <a:gd name="T6" fmla="*/ 0 w 1208"/>
                <a:gd name="T7" fmla="*/ 0 h 514"/>
                <a:gd name="T8" fmla="*/ 0 60000 65536"/>
                <a:gd name="T9" fmla="*/ 0 60000 65536"/>
                <a:gd name="T10" fmla="*/ 0 60000 65536"/>
                <a:gd name="T11" fmla="*/ 0 60000 65536"/>
                <a:gd name="T12" fmla="*/ 0 w 1208"/>
                <a:gd name="T13" fmla="*/ 0 h 514"/>
                <a:gd name="T14" fmla="*/ 1208 w 1208"/>
                <a:gd name="T15" fmla="*/ 514 h 514"/>
              </a:gdLst>
              <a:ahLst/>
              <a:cxnLst>
                <a:cxn ang="T8">
                  <a:pos x="T0" y="T1"/>
                </a:cxn>
                <a:cxn ang="T9">
                  <a:pos x="T2" y="T3"/>
                </a:cxn>
                <a:cxn ang="T10">
                  <a:pos x="T4" y="T5"/>
                </a:cxn>
                <a:cxn ang="T11">
                  <a:pos x="T6" y="T7"/>
                </a:cxn>
              </a:cxnLst>
              <a:rect l="T12" t="T13" r="T14" b="T15"/>
              <a:pathLst>
                <a:path w="1208" h="514">
                  <a:moveTo>
                    <a:pt x="0" y="0"/>
                  </a:moveTo>
                  <a:lnTo>
                    <a:pt x="1208" y="0"/>
                  </a:lnTo>
                  <a:lnTo>
                    <a:pt x="605" y="514"/>
                  </a:lnTo>
                  <a:lnTo>
                    <a:pt x="0" y="0"/>
                  </a:lnTo>
                  <a:close/>
                </a:path>
              </a:pathLst>
            </a:custGeom>
            <a:solidFill>
              <a:srgbClr val="777777"/>
            </a:solidFill>
            <a:ln w="9525">
              <a:solidFill>
                <a:srgbClr val="919191"/>
              </a:solidFill>
              <a:prstDash val="solid"/>
              <a:round/>
              <a:headEnd/>
              <a:tailEnd/>
            </a:ln>
          </p:spPr>
          <p:txBody>
            <a:bodyPr/>
            <a:lstStyle/>
            <a:p>
              <a:endParaRPr lang="en-GB">
                <a:latin typeface="SimSun" panose="02010600030101010101" pitchFamily="2" charset="-122"/>
                <a:ea typeface="SimSun" panose="02010600030101010101" pitchFamily="2" charset="-122"/>
              </a:endParaRPr>
            </a:p>
          </p:txBody>
        </p:sp>
        <p:sp>
          <p:nvSpPr>
            <p:cNvPr id="21" name="Freeform 15"/>
            <p:cNvSpPr>
              <a:spLocks/>
            </p:cNvSpPr>
            <p:nvPr/>
          </p:nvSpPr>
          <p:spPr bwMode="auto">
            <a:xfrm>
              <a:off x="1197" y="3144"/>
              <a:ext cx="400" cy="137"/>
            </a:xfrm>
            <a:custGeom>
              <a:avLst/>
              <a:gdLst>
                <a:gd name="T0" fmla="*/ 7 w 800"/>
                <a:gd name="T1" fmla="*/ 5 h 274"/>
                <a:gd name="T2" fmla="*/ 9 w 800"/>
                <a:gd name="T3" fmla="*/ 4 h 274"/>
                <a:gd name="T4" fmla="*/ 10 w 800"/>
                <a:gd name="T5" fmla="*/ 3 h 274"/>
                <a:gd name="T6" fmla="*/ 12 w 800"/>
                <a:gd name="T7" fmla="*/ 2 h 274"/>
                <a:gd name="T8" fmla="*/ 13 w 800"/>
                <a:gd name="T9" fmla="*/ 1 h 274"/>
                <a:gd name="T10" fmla="*/ 13 w 800"/>
                <a:gd name="T11" fmla="*/ 0 h 274"/>
                <a:gd name="T12" fmla="*/ 1 w 800"/>
                <a:gd name="T13" fmla="*/ 0 h 274"/>
                <a:gd name="T14" fmla="*/ 0 w 800"/>
                <a:gd name="T15" fmla="*/ 1 h 274"/>
                <a:gd name="T16" fmla="*/ 2 w 800"/>
                <a:gd name="T17" fmla="*/ 2 h 274"/>
                <a:gd name="T18" fmla="*/ 3 w 800"/>
                <a:gd name="T19" fmla="*/ 3 h 274"/>
                <a:gd name="T20" fmla="*/ 5 w 800"/>
                <a:gd name="T21" fmla="*/ 4 h 274"/>
                <a:gd name="T22" fmla="*/ 7 w 800"/>
                <a:gd name="T23" fmla="*/ 5 h 274"/>
                <a:gd name="T24" fmla="*/ 7 w 800"/>
                <a:gd name="T25" fmla="*/ 5 h 2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0"/>
                <a:gd name="T40" fmla="*/ 0 h 274"/>
                <a:gd name="T41" fmla="*/ 800 w 800"/>
                <a:gd name="T42" fmla="*/ 274 h 2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0" h="274">
                  <a:moveTo>
                    <a:pt x="396" y="272"/>
                  </a:moveTo>
                  <a:lnTo>
                    <a:pt x="513" y="236"/>
                  </a:lnTo>
                  <a:lnTo>
                    <a:pt x="622" y="176"/>
                  </a:lnTo>
                  <a:lnTo>
                    <a:pt x="719" y="98"/>
                  </a:lnTo>
                  <a:lnTo>
                    <a:pt x="800" y="2"/>
                  </a:lnTo>
                  <a:lnTo>
                    <a:pt x="793" y="0"/>
                  </a:lnTo>
                  <a:lnTo>
                    <a:pt x="3" y="0"/>
                  </a:lnTo>
                  <a:lnTo>
                    <a:pt x="0" y="3"/>
                  </a:lnTo>
                  <a:lnTo>
                    <a:pt x="79" y="96"/>
                  </a:lnTo>
                  <a:lnTo>
                    <a:pt x="175" y="175"/>
                  </a:lnTo>
                  <a:lnTo>
                    <a:pt x="284" y="234"/>
                  </a:lnTo>
                  <a:lnTo>
                    <a:pt x="404" y="274"/>
                  </a:lnTo>
                  <a:lnTo>
                    <a:pt x="396" y="272"/>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latin typeface="SimSun" panose="02010600030101010101" pitchFamily="2" charset="-122"/>
                <a:ea typeface="SimSun" panose="02010600030101010101" pitchFamily="2" charset="-122"/>
              </a:endParaRPr>
            </a:p>
          </p:txBody>
        </p:sp>
        <p:sp>
          <p:nvSpPr>
            <p:cNvPr id="22" name="Rectangle 16"/>
            <p:cNvSpPr>
              <a:spLocks noChangeArrowheads="1"/>
            </p:cNvSpPr>
            <p:nvPr/>
          </p:nvSpPr>
          <p:spPr bwMode="auto">
            <a:xfrm>
              <a:off x="1164" y="2947"/>
              <a:ext cx="48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zh-CN" altLang="en-US" sz="1700" dirty="0">
                  <a:latin typeface="SimSun" panose="02010600030101010101" pitchFamily="2" charset="-122"/>
                  <a:ea typeface="SimSun" panose="02010600030101010101" pitchFamily="2" charset="-122"/>
                </a:rPr>
                <a:t>自修复</a:t>
              </a:r>
              <a:r>
                <a:rPr lang="en-GB" sz="1700" dirty="0">
                  <a:latin typeface="SimSun" panose="02010600030101010101" pitchFamily="2" charset="-122"/>
                  <a:ea typeface="SimSun" panose="02010600030101010101" pitchFamily="2" charset="-122"/>
                </a:rPr>
                <a:t>r</a:t>
              </a:r>
              <a:endParaRPr lang="en-GB" dirty="0">
                <a:latin typeface="SimSun" panose="02010600030101010101" pitchFamily="2" charset="-122"/>
                <a:ea typeface="SimSun" panose="02010600030101010101" pitchFamily="2" charset="-122"/>
              </a:endParaRPr>
            </a:p>
          </p:txBody>
        </p:sp>
        <p:sp>
          <p:nvSpPr>
            <p:cNvPr id="23" name="AutoShape 17"/>
            <p:cNvSpPr>
              <a:spLocks noChangeArrowheads="1"/>
            </p:cNvSpPr>
            <p:nvPr/>
          </p:nvSpPr>
          <p:spPr bwMode="auto">
            <a:xfrm rot="6905317" flipV="1">
              <a:off x="1190" y="3103"/>
              <a:ext cx="27" cy="123"/>
            </a:xfrm>
            <a:prstGeom prst="moon">
              <a:avLst>
                <a:gd name="adj" fmla="val 50000"/>
              </a:avLst>
            </a:prstGeom>
            <a:solidFill>
              <a:srgbClr val="FFFFFF"/>
            </a:solidFill>
            <a:ln w="8001">
              <a:solidFill>
                <a:srgbClr val="FFFFFF"/>
              </a:solidFill>
              <a:miter lim="800000"/>
              <a:headEnd/>
              <a:tailEnd/>
            </a:ln>
          </p:spPr>
          <p:txBody>
            <a:bodyPr wrap="none" anchor="ctr"/>
            <a:lstStyle/>
            <a:p>
              <a:endParaRPr lang="en-US">
                <a:latin typeface="SimSun" panose="02010600030101010101" pitchFamily="2" charset="-122"/>
                <a:ea typeface="SimSun" panose="02010600030101010101" pitchFamily="2" charset="-122"/>
              </a:endParaRPr>
            </a:p>
          </p:txBody>
        </p:sp>
        <p:sp>
          <p:nvSpPr>
            <p:cNvPr id="24" name="AutoShape 18"/>
            <p:cNvSpPr>
              <a:spLocks noChangeArrowheads="1"/>
            </p:cNvSpPr>
            <p:nvPr/>
          </p:nvSpPr>
          <p:spPr bwMode="auto">
            <a:xfrm rot="-6708660" flipH="1" flipV="1">
              <a:off x="1586" y="3099"/>
              <a:ext cx="27" cy="123"/>
            </a:xfrm>
            <a:prstGeom prst="moon">
              <a:avLst>
                <a:gd name="adj" fmla="val 50000"/>
              </a:avLst>
            </a:prstGeom>
            <a:solidFill>
              <a:srgbClr val="FFFFFF"/>
            </a:solidFill>
            <a:ln w="8001">
              <a:solidFill>
                <a:srgbClr val="FFFFFF"/>
              </a:solidFill>
              <a:miter lim="800000"/>
              <a:headEnd/>
              <a:tailEnd/>
            </a:ln>
          </p:spPr>
          <p:txBody>
            <a:bodyPr wrap="none" anchor="ctr"/>
            <a:lstStyle/>
            <a:p>
              <a:endParaRPr lang="en-US">
                <a:latin typeface="SimSun" panose="02010600030101010101" pitchFamily="2" charset="-122"/>
                <a:ea typeface="SimSun" panose="02010600030101010101" pitchFamily="2" charset="-122"/>
              </a:endParaRPr>
            </a:p>
          </p:txBody>
        </p:sp>
      </p:grpSp>
      <p:grpSp>
        <p:nvGrpSpPr>
          <p:cNvPr id="25" name="Group 19"/>
          <p:cNvGrpSpPr>
            <a:grpSpLocks/>
          </p:cNvGrpSpPr>
          <p:nvPr/>
        </p:nvGrpSpPr>
        <p:grpSpPr bwMode="auto">
          <a:xfrm>
            <a:off x="5080000" y="1398218"/>
            <a:ext cx="3441700" cy="1517650"/>
            <a:chOff x="3200" y="881"/>
            <a:chExt cx="2168" cy="956"/>
          </a:xfrm>
        </p:grpSpPr>
        <p:sp>
          <p:nvSpPr>
            <p:cNvPr id="26" name="Rectangle 20"/>
            <p:cNvSpPr>
              <a:spLocks noChangeArrowheads="1"/>
            </p:cNvSpPr>
            <p:nvPr/>
          </p:nvSpPr>
          <p:spPr bwMode="auto">
            <a:xfrm>
              <a:off x="3200" y="1227"/>
              <a:ext cx="2168" cy="610"/>
            </a:xfrm>
            <a:prstGeom prst="rect">
              <a:avLst/>
            </a:prstGeom>
            <a:solidFill>
              <a:srgbClr val="C0C0C0"/>
            </a:solidFill>
            <a:ln w="9525">
              <a:solidFill>
                <a:srgbClr val="C0C0C0"/>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27" name="Rectangle 21"/>
            <p:cNvSpPr>
              <a:spLocks noChangeArrowheads="1"/>
            </p:cNvSpPr>
            <p:nvPr/>
          </p:nvSpPr>
          <p:spPr bwMode="auto">
            <a:xfrm>
              <a:off x="3200" y="1257"/>
              <a:ext cx="2168" cy="46"/>
            </a:xfrm>
            <a:prstGeom prst="rect">
              <a:avLst/>
            </a:prstGeom>
            <a:solidFill>
              <a:srgbClr val="FFFF00"/>
            </a:solidFill>
            <a:ln w="9525">
              <a:solidFill>
                <a:srgbClr val="FFFF00"/>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28" name="Rectangle 22"/>
            <p:cNvSpPr>
              <a:spLocks noChangeArrowheads="1"/>
            </p:cNvSpPr>
            <p:nvPr/>
          </p:nvSpPr>
          <p:spPr bwMode="auto">
            <a:xfrm>
              <a:off x="3200" y="1196"/>
              <a:ext cx="2168" cy="56"/>
            </a:xfrm>
            <a:prstGeom prst="rect">
              <a:avLst/>
            </a:prstGeom>
            <a:solidFill>
              <a:srgbClr val="FF0000"/>
            </a:solidFill>
            <a:ln w="9525">
              <a:solidFill>
                <a:srgbClr val="FF0000"/>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29" name="Rectangle 23"/>
            <p:cNvSpPr>
              <a:spLocks noChangeArrowheads="1"/>
            </p:cNvSpPr>
            <p:nvPr/>
          </p:nvSpPr>
          <p:spPr bwMode="auto">
            <a:xfrm>
              <a:off x="3200" y="1145"/>
              <a:ext cx="2168" cy="46"/>
            </a:xfrm>
            <a:prstGeom prst="rect">
              <a:avLst/>
            </a:prstGeom>
            <a:solidFill>
              <a:srgbClr val="00EFEF"/>
            </a:solidFill>
            <a:ln w="9525">
              <a:solidFill>
                <a:srgbClr val="00EFEF"/>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30" name="Rectangle 24"/>
            <p:cNvSpPr>
              <a:spLocks noChangeArrowheads="1"/>
            </p:cNvSpPr>
            <p:nvPr/>
          </p:nvSpPr>
          <p:spPr bwMode="auto">
            <a:xfrm>
              <a:off x="3933" y="1309"/>
              <a:ext cx="56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zh-CN" altLang="en-US" dirty="0">
                  <a:latin typeface="SimSun" panose="02010600030101010101" pitchFamily="2" charset="-122"/>
                  <a:ea typeface="SimSun" panose="02010600030101010101" pitchFamily="2" charset="-122"/>
                </a:rPr>
                <a:t>多层涂层</a:t>
              </a:r>
              <a:endParaRPr lang="en-GB" dirty="0">
                <a:latin typeface="SimSun" panose="02010600030101010101" pitchFamily="2" charset="-122"/>
                <a:ea typeface="SimSun" panose="02010600030101010101" pitchFamily="2" charset="-122"/>
              </a:endParaRPr>
            </a:p>
          </p:txBody>
        </p:sp>
        <p:sp>
          <p:nvSpPr>
            <p:cNvPr id="31" name="Rectangle 25"/>
            <p:cNvSpPr>
              <a:spLocks noChangeArrowheads="1"/>
            </p:cNvSpPr>
            <p:nvPr/>
          </p:nvSpPr>
          <p:spPr bwMode="auto">
            <a:xfrm>
              <a:off x="3984" y="881"/>
              <a:ext cx="54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zh-CN" altLang="en-US" sz="2200" dirty="0">
                  <a:latin typeface="SimSun" panose="02010600030101010101" pitchFamily="2" charset="-122"/>
                  <a:ea typeface="SimSun" panose="02010600030101010101" pitchFamily="2" charset="-122"/>
                </a:rPr>
                <a:t>低碳钢</a:t>
              </a:r>
              <a:endParaRPr lang="en-GB" dirty="0">
                <a:latin typeface="SimSun" panose="02010600030101010101" pitchFamily="2" charset="-122"/>
                <a:ea typeface="SimSun" panose="02010600030101010101" pitchFamily="2" charset="-122"/>
              </a:endParaRPr>
            </a:p>
          </p:txBody>
        </p:sp>
      </p:grpSp>
      <p:grpSp>
        <p:nvGrpSpPr>
          <p:cNvPr id="32" name="Group 26"/>
          <p:cNvGrpSpPr>
            <a:grpSpLocks/>
          </p:cNvGrpSpPr>
          <p:nvPr/>
        </p:nvGrpSpPr>
        <p:grpSpPr bwMode="auto">
          <a:xfrm>
            <a:off x="5080000" y="3106368"/>
            <a:ext cx="3441700" cy="1547813"/>
            <a:chOff x="3200" y="2011"/>
            <a:chExt cx="2168" cy="975"/>
          </a:xfrm>
        </p:grpSpPr>
        <p:sp>
          <p:nvSpPr>
            <p:cNvPr id="33" name="Rectangle 27"/>
            <p:cNvSpPr>
              <a:spLocks noChangeArrowheads="1"/>
            </p:cNvSpPr>
            <p:nvPr/>
          </p:nvSpPr>
          <p:spPr bwMode="auto">
            <a:xfrm>
              <a:off x="3200" y="2294"/>
              <a:ext cx="2168" cy="46"/>
            </a:xfrm>
            <a:prstGeom prst="rect">
              <a:avLst/>
            </a:prstGeom>
            <a:solidFill>
              <a:srgbClr val="00EFEF"/>
            </a:solidFill>
            <a:ln w="9525">
              <a:solidFill>
                <a:srgbClr val="00EFEF"/>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34" name="Rectangle 28"/>
            <p:cNvSpPr>
              <a:spLocks noChangeArrowheads="1"/>
            </p:cNvSpPr>
            <p:nvPr/>
          </p:nvSpPr>
          <p:spPr bwMode="auto">
            <a:xfrm>
              <a:off x="3200" y="2376"/>
              <a:ext cx="2168" cy="610"/>
            </a:xfrm>
            <a:prstGeom prst="rect">
              <a:avLst/>
            </a:prstGeom>
            <a:solidFill>
              <a:srgbClr val="C0C0C0"/>
            </a:solidFill>
            <a:ln w="9525">
              <a:solidFill>
                <a:srgbClr val="C0C0C0"/>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35" name="Rectangle 29"/>
            <p:cNvSpPr>
              <a:spLocks noChangeArrowheads="1"/>
            </p:cNvSpPr>
            <p:nvPr/>
          </p:nvSpPr>
          <p:spPr bwMode="auto">
            <a:xfrm>
              <a:off x="3200" y="2404"/>
              <a:ext cx="2168" cy="46"/>
            </a:xfrm>
            <a:prstGeom prst="rect">
              <a:avLst/>
            </a:prstGeom>
            <a:solidFill>
              <a:srgbClr val="FFFF00"/>
            </a:solidFill>
            <a:ln w="9525">
              <a:solidFill>
                <a:srgbClr val="FFFF00"/>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36" name="Rectangle 30"/>
            <p:cNvSpPr>
              <a:spLocks noChangeArrowheads="1"/>
            </p:cNvSpPr>
            <p:nvPr/>
          </p:nvSpPr>
          <p:spPr bwMode="auto">
            <a:xfrm>
              <a:off x="3200" y="2343"/>
              <a:ext cx="2168" cy="56"/>
            </a:xfrm>
            <a:prstGeom prst="rect">
              <a:avLst/>
            </a:prstGeom>
            <a:solidFill>
              <a:srgbClr val="FF0000"/>
            </a:solidFill>
            <a:ln w="9525">
              <a:solidFill>
                <a:srgbClr val="FF0000"/>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37" name="Freeform 31"/>
            <p:cNvSpPr>
              <a:spLocks/>
            </p:cNvSpPr>
            <p:nvPr/>
          </p:nvSpPr>
          <p:spPr bwMode="auto">
            <a:xfrm>
              <a:off x="3944" y="2275"/>
              <a:ext cx="676" cy="278"/>
            </a:xfrm>
            <a:custGeom>
              <a:avLst/>
              <a:gdLst>
                <a:gd name="T0" fmla="*/ 0 w 1352"/>
                <a:gd name="T1" fmla="*/ 0 h 556"/>
                <a:gd name="T2" fmla="*/ 22 w 1352"/>
                <a:gd name="T3" fmla="*/ 0 h 556"/>
                <a:gd name="T4" fmla="*/ 11 w 1352"/>
                <a:gd name="T5" fmla="*/ 9 h 556"/>
                <a:gd name="T6" fmla="*/ 0 w 1352"/>
                <a:gd name="T7" fmla="*/ 0 h 556"/>
                <a:gd name="T8" fmla="*/ 0 60000 65536"/>
                <a:gd name="T9" fmla="*/ 0 60000 65536"/>
                <a:gd name="T10" fmla="*/ 0 60000 65536"/>
                <a:gd name="T11" fmla="*/ 0 60000 65536"/>
                <a:gd name="T12" fmla="*/ 0 w 1352"/>
                <a:gd name="T13" fmla="*/ 0 h 556"/>
                <a:gd name="T14" fmla="*/ 1352 w 1352"/>
                <a:gd name="T15" fmla="*/ 556 h 556"/>
              </a:gdLst>
              <a:ahLst/>
              <a:cxnLst>
                <a:cxn ang="T8">
                  <a:pos x="T0" y="T1"/>
                </a:cxn>
                <a:cxn ang="T9">
                  <a:pos x="T2" y="T3"/>
                </a:cxn>
                <a:cxn ang="T10">
                  <a:pos x="T4" y="T5"/>
                </a:cxn>
                <a:cxn ang="T11">
                  <a:pos x="T6" y="T7"/>
                </a:cxn>
              </a:cxnLst>
              <a:rect l="T12" t="T13" r="T14" b="T15"/>
              <a:pathLst>
                <a:path w="1352" h="556">
                  <a:moveTo>
                    <a:pt x="0" y="0"/>
                  </a:moveTo>
                  <a:lnTo>
                    <a:pt x="1352" y="0"/>
                  </a:lnTo>
                  <a:lnTo>
                    <a:pt x="678" y="5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latin typeface="SimSun" panose="02010600030101010101" pitchFamily="2" charset="-122"/>
                <a:ea typeface="SimSun" panose="02010600030101010101" pitchFamily="2" charset="-122"/>
              </a:endParaRPr>
            </a:p>
          </p:txBody>
        </p:sp>
        <p:sp>
          <p:nvSpPr>
            <p:cNvPr id="38" name="Freeform 32"/>
            <p:cNvSpPr>
              <a:spLocks/>
            </p:cNvSpPr>
            <p:nvPr/>
          </p:nvSpPr>
          <p:spPr bwMode="auto">
            <a:xfrm>
              <a:off x="3949" y="2188"/>
              <a:ext cx="671" cy="282"/>
            </a:xfrm>
            <a:custGeom>
              <a:avLst/>
              <a:gdLst>
                <a:gd name="T0" fmla="*/ 0 w 1342"/>
                <a:gd name="T1" fmla="*/ 0 h 565"/>
                <a:gd name="T2" fmla="*/ 11 w 1342"/>
                <a:gd name="T3" fmla="*/ 8 h 565"/>
                <a:gd name="T4" fmla="*/ 21 w 1342"/>
                <a:gd name="T5" fmla="*/ 0 h 565"/>
                <a:gd name="T6" fmla="*/ 0 60000 65536"/>
                <a:gd name="T7" fmla="*/ 0 60000 65536"/>
                <a:gd name="T8" fmla="*/ 0 60000 65536"/>
                <a:gd name="T9" fmla="*/ 0 w 1342"/>
                <a:gd name="T10" fmla="*/ 0 h 565"/>
                <a:gd name="T11" fmla="*/ 1342 w 1342"/>
                <a:gd name="T12" fmla="*/ 565 h 565"/>
              </a:gdLst>
              <a:ahLst/>
              <a:cxnLst>
                <a:cxn ang="T6">
                  <a:pos x="T0" y="T1"/>
                </a:cxn>
                <a:cxn ang="T7">
                  <a:pos x="T2" y="T3"/>
                </a:cxn>
                <a:cxn ang="T8">
                  <a:pos x="T4" y="T5"/>
                </a:cxn>
              </a:cxnLst>
              <a:rect l="T9" t="T10" r="T11" b="T12"/>
              <a:pathLst>
                <a:path w="1342" h="565">
                  <a:moveTo>
                    <a:pt x="0" y="0"/>
                  </a:moveTo>
                  <a:lnTo>
                    <a:pt x="671" y="565"/>
                  </a:lnTo>
                  <a:lnTo>
                    <a:pt x="1342" y="0"/>
                  </a:lnTo>
                </a:path>
              </a:pathLst>
            </a:custGeom>
            <a:solidFill>
              <a:srgbClr val="000000"/>
            </a:solidFill>
            <a:ln w="30163">
              <a:solidFill>
                <a:srgbClr val="000000"/>
              </a:solidFill>
              <a:prstDash val="solid"/>
              <a:round/>
              <a:headEnd/>
              <a:tailEnd/>
            </a:ln>
          </p:spPr>
          <p:txBody>
            <a:bodyPr/>
            <a:lstStyle/>
            <a:p>
              <a:endParaRPr lang="en-GB">
                <a:latin typeface="SimSun" panose="02010600030101010101" pitchFamily="2" charset="-122"/>
                <a:ea typeface="SimSun" panose="02010600030101010101" pitchFamily="2" charset="-122"/>
              </a:endParaRPr>
            </a:p>
          </p:txBody>
        </p:sp>
        <p:sp>
          <p:nvSpPr>
            <p:cNvPr id="39" name="Rectangle 33"/>
            <p:cNvSpPr>
              <a:spLocks noChangeArrowheads="1"/>
            </p:cNvSpPr>
            <p:nvPr/>
          </p:nvSpPr>
          <p:spPr bwMode="auto">
            <a:xfrm>
              <a:off x="3944" y="2011"/>
              <a:ext cx="675" cy="177"/>
            </a:xfrm>
            <a:prstGeom prst="rect">
              <a:avLst/>
            </a:prstGeom>
            <a:solidFill>
              <a:srgbClr val="000000"/>
            </a:solidFill>
            <a:ln w="9525">
              <a:solidFill>
                <a:srgbClr val="000000"/>
              </a:solidFill>
              <a:miter lim="800000"/>
              <a:headEnd/>
              <a:tailEnd/>
            </a:ln>
          </p:spPr>
          <p:txBody>
            <a:bodyPr/>
            <a:lstStyle/>
            <a:p>
              <a:endParaRPr lang="en-US">
                <a:latin typeface="SimSun" panose="02010600030101010101" pitchFamily="2" charset="-122"/>
                <a:ea typeface="SimSun" panose="02010600030101010101" pitchFamily="2" charset="-122"/>
              </a:endParaRPr>
            </a:p>
          </p:txBody>
        </p:sp>
      </p:grpSp>
      <p:grpSp>
        <p:nvGrpSpPr>
          <p:cNvPr id="40" name="Group 34"/>
          <p:cNvGrpSpPr>
            <a:grpSpLocks/>
          </p:cNvGrpSpPr>
          <p:nvPr/>
        </p:nvGrpSpPr>
        <p:grpSpPr bwMode="auto">
          <a:xfrm>
            <a:off x="5075238" y="4830393"/>
            <a:ext cx="3441700" cy="1454150"/>
            <a:chOff x="3197" y="3097"/>
            <a:chExt cx="2168" cy="916"/>
          </a:xfrm>
        </p:grpSpPr>
        <p:sp>
          <p:nvSpPr>
            <p:cNvPr id="41" name="Rectangle 35"/>
            <p:cNvSpPr>
              <a:spLocks noChangeArrowheads="1"/>
            </p:cNvSpPr>
            <p:nvPr/>
          </p:nvSpPr>
          <p:spPr bwMode="auto">
            <a:xfrm>
              <a:off x="3197" y="3449"/>
              <a:ext cx="2168" cy="564"/>
            </a:xfrm>
            <a:prstGeom prst="rect">
              <a:avLst/>
            </a:prstGeom>
            <a:solidFill>
              <a:srgbClr val="C0C0C0"/>
            </a:solidFill>
            <a:ln w="9525">
              <a:solidFill>
                <a:srgbClr val="C0C0C0"/>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42" name="Rectangle 36"/>
            <p:cNvSpPr>
              <a:spLocks noChangeArrowheads="1"/>
            </p:cNvSpPr>
            <p:nvPr/>
          </p:nvSpPr>
          <p:spPr bwMode="auto">
            <a:xfrm>
              <a:off x="3197" y="3479"/>
              <a:ext cx="2168" cy="46"/>
            </a:xfrm>
            <a:prstGeom prst="rect">
              <a:avLst/>
            </a:prstGeom>
            <a:solidFill>
              <a:srgbClr val="FFFF00"/>
            </a:solidFill>
            <a:ln w="9525">
              <a:solidFill>
                <a:srgbClr val="FFFF00"/>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43" name="Rectangle 37"/>
            <p:cNvSpPr>
              <a:spLocks noChangeArrowheads="1"/>
            </p:cNvSpPr>
            <p:nvPr/>
          </p:nvSpPr>
          <p:spPr bwMode="auto">
            <a:xfrm>
              <a:off x="3197" y="3369"/>
              <a:ext cx="2168" cy="46"/>
            </a:xfrm>
            <a:prstGeom prst="rect">
              <a:avLst/>
            </a:prstGeom>
            <a:solidFill>
              <a:srgbClr val="00EFEF"/>
            </a:solidFill>
            <a:ln w="9525">
              <a:solidFill>
                <a:srgbClr val="00EFEF"/>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44" name="Rectangle 38"/>
            <p:cNvSpPr>
              <a:spLocks noChangeArrowheads="1"/>
            </p:cNvSpPr>
            <p:nvPr/>
          </p:nvSpPr>
          <p:spPr bwMode="auto">
            <a:xfrm>
              <a:off x="3197" y="3421"/>
              <a:ext cx="2168" cy="56"/>
            </a:xfrm>
            <a:prstGeom prst="rect">
              <a:avLst/>
            </a:prstGeom>
            <a:solidFill>
              <a:srgbClr val="FF0000"/>
            </a:solidFill>
            <a:ln w="9525">
              <a:solidFill>
                <a:srgbClr val="FF0000"/>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45" name="Rectangle 39"/>
            <p:cNvSpPr>
              <a:spLocks noChangeArrowheads="1"/>
            </p:cNvSpPr>
            <p:nvPr/>
          </p:nvSpPr>
          <p:spPr bwMode="auto">
            <a:xfrm>
              <a:off x="4027" y="3097"/>
              <a:ext cx="565" cy="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zh-CN" altLang="en-US" sz="1700" dirty="0">
                  <a:latin typeface="SimSun" panose="02010600030101010101" pitchFamily="2" charset="-122"/>
                  <a:ea typeface="SimSun" panose="02010600030101010101" pitchFamily="2" charset="-122"/>
                </a:rPr>
                <a:t>腐蚀产物</a:t>
              </a:r>
              <a:endParaRPr lang="en-GB" dirty="0">
                <a:latin typeface="SimSun" panose="02010600030101010101" pitchFamily="2" charset="-122"/>
                <a:ea typeface="SimSun" panose="02010600030101010101" pitchFamily="2" charset="-122"/>
              </a:endParaRPr>
            </a:p>
          </p:txBody>
        </p:sp>
        <p:sp>
          <p:nvSpPr>
            <p:cNvPr id="46" name="Freeform 40"/>
            <p:cNvSpPr>
              <a:spLocks/>
            </p:cNvSpPr>
            <p:nvPr/>
          </p:nvSpPr>
          <p:spPr bwMode="auto">
            <a:xfrm>
              <a:off x="4099" y="3337"/>
              <a:ext cx="458" cy="202"/>
            </a:xfrm>
            <a:custGeom>
              <a:avLst/>
              <a:gdLst>
                <a:gd name="T0" fmla="*/ 5 w 963"/>
                <a:gd name="T1" fmla="*/ 7 h 397"/>
                <a:gd name="T2" fmla="*/ 7 w 963"/>
                <a:gd name="T3" fmla="*/ 6 h 397"/>
                <a:gd name="T4" fmla="*/ 9 w 963"/>
                <a:gd name="T5" fmla="*/ 5 h 397"/>
                <a:gd name="T6" fmla="*/ 10 w 963"/>
                <a:gd name="T7" fmla="*/ 3 h 397"/>
                <a:gd name="T8" fmla="*/ 11 w 963"/>
                <a:gd name="T9" fmla="*/ 1 h 397"/>
                <a:gd name="T10" fmla="*/ 11 w 963"/>
                <a:gd name="T11" fmla="*/ 0 h 397"/>
                <a:gd name="T12" fmla="*/ 0 w 963"/>
                <a:gd name="T13" fmla="*/ 0 h 397"/>
                <a:gd name="T14" fmla="*/ 0 w 963"/>
                <a:gd name="T15" fmla="*/ 1 h 397"/>
                <a:gd name="T16" fmla="*/ 1 w 963"/>
                <a:gd name="T17" fmla="*/ 3 h 397"/>
                <a:gd name="T18" fmla="*/ 2 w 963"/>
                <a:gd name="T19" fmla="*/ 5 h 397"/>
                <a:gd name="T20" fmla="*/ 4 w 963"/>
                <a:gd name="T21" fmla="*/ 6 h 397"/>
                <a:gd name="T22" fmla="*/ 6 w 963"/>
                <a:gd name="T23" fmla="*/ 7 h 397"/>
                <a:gd name="T24" fmla="*/ 5 w 963"/>
                <a:gd name="T25" fmla="*/ 7 h 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3"/>
                <a:gd name="T40" fmla="*/ 0 h 397"/>
                <a:gd name="T41" fmla="*/ 963 w 963"/>
                <a:gd name="T42" fmla="*/ 397 h 3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3" h="397">
                  <a:moveTo>
                    <a:pt x="476" y="394"/>
                  </a:moveTo>
                  <a:lnTo>
                    <a:pt x="617" y="340"/>
                  </a:lnTo>
                  <a:lnTo>
                    <a:pt x="749" y="254"/>
                  </a:lnTo>
                  <a:lnTo>
                    <a:pt x="865" y="141"/>
                  </a:lnTo>
                  <a:lnTo>
                    <a:pt x="963" y="3"/>
                  </a:lnTo>
                  <a:lnTo>
                    <a:pt x="954" y="0"/>
                  </a:lnTo>
                  <a:lnTo>
                    <a:pt x="4" y="0"/>
                  </a:lnTo>
                  <a:lnTo>
                    <a:pt x="0" y="6"/>
                  </a:lnTo>
                  <a:lnTo>
                    <a:pt x="96" y="142"/>
                  </a:lnTo>
                  <a:lnTo>
                    <a:pt x="212" y="256"/>
                  </a:lnTo>
                  <a:lnTo>
                    <a:pt x="343" y="340"/>
                  </a:lnTo>
                  <a:lnTo>
                    <a:pt x="486" y="397"/>
                  </a:lnTo>
                  <a:lnTo>
                    <a:pt x="476" y="394"/>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latin typeface="SimSun" panose="02010600030101010101" pitchFamily="2" charset="-122"/>
                <a:ea typeface="SimSun" panose="02010600030101010101" pitchFamily="2" charset="-122"/>
              </a:endParaRPr>
            </a:p>
          </p:txBody>
        </p:sp>
        <p:sp>
          <p:nvSpPr>
            <p:cNvPr id="47" name="Freeform 41"/>
            <p:cNvSpPr>
              <a:spLocks/>
            </p:cNvSpPr>
            <p:nvPr/>
          </p:nvSpPr>
          <p:spPr bwMode="auto">
            <a:xfrm>
              <a:off x="3942" y="3373"/>
              <a:ext cx="648" cy="292"/>
            </a:xfrm>
            <a:custGeom>
              <a:avLst/>
              <a:gdLst>
                <a:gd name="T0" fmla="*/ 0 w 1360"/>
                <a:gd name="T1" fmla="*/ 0 h 574"/>
                <a:gd name="T2" fmla="*/ 16 w 1360"/>
                <a:gd name="T3" fmla="*/ 0 h 574"/>
                <a:gd name="T4" fmla="*/ 8 w 1360"/>
                <a:gd name="T5" fmla="*/ 10 h 574"/>
                <a:gd name="T6" fmla="*/ 0 w 1360"/>
                <a:gd name="T7" fmla="*/ 0 h 574"/>
                <a:gd name="T8" fmla="*/ 0 60000 65536"/>
                <a:gd name="T9" fmla="*/ 0 60000 65536"/>
                <a:gd name="T10" fmla="*/ 0 60000 65536"/>
                <a:gd name="T11" fmla="*/ 0 60000 65536"/>
                <a:gd name="T12" fmla="*/ 0 w 1360"/>
                <a:gd name="T13" fmla="*/ 0 h 574"/>
                <a:gd name="T14" fmla="*/ 1360 w 1360"/>
                <a:gd name="T15" fmla="*/ 574 h 574"/>
              </a:gdLst>
              <a:ahLst/>
              <a:cxnLst>
                <a:cxn ang="T8">
                  <a:pos x="T0" y="T1"/>
                </a:cxn>
                <a:cxn ang="T9">
                  <a:pos x="T2" y="T3"/>
                </a:cxn>
                <a:cxn ang="T10">
                  <a:pos x="T4" y="T5"/>
                </a:cxn>
                <a:cxn ang="T11">
                  <a:pos x="T6" y="T7"/>
                </a:cxn>
              </a:cxnLst>
              <a:rect l="T12" t="T13" r="T14" b="T15"/>
              <a:pathLst>
                <a:path w="1360" h="574">
                  <a:moveTo>
                    <a:pt x="0" y="0"/>
                  </a:moveTo>
                  <a:lnTo>
                    <a:pt x="1360" y="0"/>
                  </a:lnTo>
                  <a:lnTo>
                    <a:pt x="681" y="57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latin typeface="SimSun" panose="02010600030101010101" pitchFamily="2" charset="-122"/>
                <a:ea typeface="SimSun" panose="02010600030101010101" pitchFamily="2" charset="-122"/>
              </a:endParaRPr>
            </a:p>
          </p:txBody>
        </p:sp>
        <p:sp>
          <p:nvSpPr>
            <p:cNvPr id="48" name="Freeform 42"/>
            <p:cNvSpPr>
              <a:spLocks/>
            </p:cNvSpPr>
            <p:nvPr/>
          </p:nvSpPr>
          <p:spPr bwMode="auto">
            <a:xfrm>
              <a:off x="3927" y="3328"/>
              <a:ext cx="738" cy="337"/>
            </a:xfrm>
            <a:custGeom>
              <a:avLst/>
              <a:gdLst>
                <a:gd name="T0" fmla="*/ 0 w 1549"/>
                <a:gd name="T1" fmla="*/ 2 h 662"/>
                <a:gd name="T2" fmla="*/ 2 w 1549"/>
                <a:gd name="T3" fmla="*/ 2 h 662"/>
                <a:gd name="T4" fmla="*/ 0 w 1549"/>
                <a:gd name="T5" fmla="*/ 2 h 662"/>
                <a:gd name="T6" fmla="*/ 4 w 1549"/>
                <a:gd name="T7" fmla="*/ 3 h 662"/>
                <a:gd name="T8" fmla="*/ 1 w 1549"/>
                <a:gd name="T9" fmla="*/ 2 h 662"/>
                <a:gd name="T10" fmla="*/ 5 w 1549"/>
                <a:gd name="T11" fmla="*/ 3 h 662"/>
                <a:gd name="T12" fmla="*/ 2 w 1549"/>
                <a:gd name="T13" fmla="*/ 5 h 662"/>
                <a:gd name="T14" fmla="*/ 5 w 1549"/>
                <a:gd name="T15" fmla="*/ 5 h 662"/>
                <a:gd name="T16" fmla="*/ 0 w 1549"/>
                <a:gd name="T17" fmla="*/ 3 h 662"/>
                <a:gd name="T18" fmla="*/ 1 w 1549"/>
                <a:gd name="T19" fmla="*/ 3 h 662"/>
                <a:gd name="T20" fmla="*/ 1 w 1549"/>
                <a:gd name="T21" fmla="*/ 2 h 662"/>
                <a:gd name="T22" fmla="*/ 4 w 1549"/>
                <a:gd name="T23" fmla="*/ 5 h 662"/>
                <a:gd name="T24" fmla="*/ 2 w 1549"/>
                <a:gd name="T25" fmla="*/ 4 h 662"/>
                <a:gd name="T26" fmla="*/ 4 w 1549"/>
                <a:gd name="T27" fmla="*/ 7 h 662"/>
                <a:gd name="T28" fmla="*/ 4 w 1549"/>
                <a:gd name="T29" fmla="*/ 4 h 662"/>
                <a:gd name="T30" fmla="*/ 5 w 1549"/>
                <a:gd name="T31" fmla="*/ 7 h 662"/>
                <a:gd name="T32" fmla="*/ 6 w 1549"/>
                <a:gd name="T33" fmla="*/ 8 h 662"/>
                <a:gd name="T34" fmla="*/ 4 w 1549"/>
                <a:gd name="T35" fmla="*/ 7 h 662"/>
                <a:gd name="T36" fmla="*/ 4 w 1549"/>
                <a:gd name="T37" fmla="*/ 4 h 662"/>
                <a:gd name="T38" fmla="*/ 8 w 1549"/>
                <a:gd name="T39" fmla="*/ 9 h 662"/>
                <a:gd name="T40" fmla="*/ 6 w 1549"/>
                <a:gd name="T41" fmla="*/ 7 h 662"/>
                <a:gd name="T42" fmla="*/ 6 w 1549"/>
                <a:gd name="T43" fmla="*/ 9 h 662"/>
                <a:gd name="T44" fmla="*/ 6 w 1549"/>
                <a:gd name="T45" fmla="*/ 8 h 662"/>
                <a:gd name="T46" fmla="*/ 10 w 1549"/>
                <a:gd name="T47" fmla="*/ 10 h 662"/>
                <a:gd name="T48" fmla="*/ 7 w 1549"/>
                <a:gd name="T49" fmla="*/ 10 h 662"/>
                <a:gd name="T50" fmla="*/ 10 w 1549"/>
                <a:gd name="T51" fmla="*/ 9 h 662"/>
                <a:gd name="T52" fmla="*/ 8 w 1549"/>
                <a:gd name="T53" fmla="*/ 11 h 662"/>
                <a:gd name="T54" fmla="*/ 8 w 1549"/>
                <a:gd name="T55" fmla="*/ 11 h 662"/>
                <a:gd name="T56" fmla="*/ 10 w 1549"/>
                <a:gd name="T57" fmla="*/ 11 h 662"/>
                <a:gd name="T58" fmla="*/ 11 w 1549"/>
                <a:gd name="T59" fmla="*/ 7 h 662"/>
                <a:gd name="T60" fmla="*/ 11 w 1549"/>
                <a:gd name="T61" fmla="*/ 6 h 662"/>
                <a:gd name="T62" fmla="*/ 11 w 1549"/>
                <a:gd name="T63" fmla="*/ 7 h 662"/>
                <a:gd name="T64" fmla="*/ 11 w 1549"/>
                <a:gd name="T65" fmla="*/ 6 h 662"/>
                <a:gd name="T66" fmla="*/ 14 w 1549"/>
                <a:gd name="T67" fmla="*/ 4 h 662"/>
                <a:gd name="T68" fmla="*/ 13 w 1549"/>
                <a:gd name="T69" fmla="*/ 6 h 662"/>
                <a:gd name="T70" fmla="*/ 14 w 1549"/>
                <a:gd name="T71" fmla="*/ 6 h 662"/>
                <a:gd name="T72" fmla="*/ 13 w 1549"/>
                <a:gd name="T73" fmla="*/ 8 h 662"/>
                <a:gd name="T74" fmla="*/ 14 w 1549"/>
                <a:gd name="T75" fmla="*/ 4 h 662"/>
                <a:gd name="T76" fmla="*/ 14 w 1549"/>
                <a:gd name="T77" fmla="*/ 3 h 662"/>
                <a:gd name="T78" fmla="*/ 15 w 1549"/>
                <a:gd name="T79" fmla="*/ 4 h 662"/>
                <a:gd name="T80" fmla="*/ 16 w 1549"/>
                <a:gd name="T81" fmla="*/ 3 h 662"/>
                <a:gd name="T82" fmla="*/ 14 w 1549"/>
                <a:gd name="T83" fmla="*/ 2 h 662"/>
                <a:gd name="T84" fmla="*/ 15 w 1549"/>
                <a:gd name="T85" fmla="*/ 4 h 662"/>
                <a:gd name="T86" fmla="*/ 15 w 1549"/>
                <a:gd name="T87" fmla="*/ 2 h 662"/>
                <a:gd name="T88" fmla="*/ 18 w 1549"/>
                <a:gd name="T89" fmla="*/ 1 h 662"/>
                <a:gd name="T90" fmla="*/ 17 w 1549"/>
                <a:gd name="T91" fmla="*/ 3 h 662"/>
                <a:gd name="T92" fmla="*/ 14 w 1549"/>
                <a:gd name="T93" fmla="*/ 3 h 662"/>
                <a:gd name="T94" fmla="*/ 15 w 1549"/>
                <a:gd name="T95" fmla="*/ 2 h 662"/>
                <a:gd name="T96" fmla="*/ 14 w 1549"/>
                <a:gd name="T97" fmla="*/ 3 h 662"/>
                <a:gd name="T98" fmla="*/ 14 w 1549"/>
                <a:gd name="T99" fmla="*/ 3 h 662"/>
                <a:gd name="T100" fmla="*/ 14 w 1549"/>
                <a:gd name="T101" fmla="*/ 2 h 662"/>
                <a:gd name="T102" fmla="*/ 14 w 1549"/>
                <a:gd name="T103" fmla="*/ 3 h 662"/>
                <a:gd name="T104" fmla="*/ 10 w 1549"/>
                <a:gd name="T105" fmla="*/ 8 h 662"/>
                <a:gd name="T106" fmla="*/ 11 w 1549"/>
                <a:gd name="T107" fmla="*/ 7 h 662"/>
                <a:gd name="T108" fmla="*/ 8 w 1549"/>
                <a:gd name="T109" fmla="*/ 9 h 662"/>
                <a:gd name="T110" fmla="*/ 10 w 1549"/>
                <a:gd name="T111" fmla="*/ 6 h 662"/>
                <a:gd name="T112" fmla="*/ 8 w 1549"/>
                <a:gd name="T113" fmla="*/ 8 h 662"/>
                <a:gd name="T114" fmla="*/ 11 w 1549"/>
                <a:gd name="T115" fmla="*/ 7 h 6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49"/>
                <a:gd name="T175" fmla="*/ 0 h 662"/>
                <a:gd name="T176" fmla="*/ 1549 w 1549"/>
                <a:gd name="T177" fmla="*/ 662 h 66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49" h="662">
                  <a:moveTo>
                    <a:pt x="40" y="64"/>
                  </a:moveTo>
                  <a:lnTo>
                    <a:pt x="40" y="54"/>
                  </a:lnTo>
                  <a:lnTo>
                    <a:pt x="27" y="52"/>
                  </a:lnTo>
                  <a:lnTo>
                    <a:pt x="16" y="74"/>
                  </a:lnTo>
                  <a:lnTo>
                    <a:pt x="1" y="83"/>
                  </a:lnTo>
                  <a:lnTo>
                    <a:pt x="1" y="95"/>
                  </a:lnTo>
                  <a:lnTo>
                    <a:pt x="15" y="117"/>
                  </a:lnTo>
                  <a:lnTo>
                    <a:pt x="39" y="129"/>
                  </a:lnTo>
                  <a:lnTo>
                    <a:pt x="120" y="129"/>
                  </a:lnTo>
                  <a:lnTo>
                    <a:pt x="134" y="118"/>
                  </a:lnTo>
                  <a:lnTo>
                    <a:pt x="148" y="120"/>
                  </a:lnTo>
                  <a:lnTo>
                    <a:pt x="149" y="98"/>
                  </a:lnTo>
                  <a:lnTo>
                    <a:pt x="135" y="75"/>
                  </a:lnTo>
                  <a:lnTo>
                    <a:pt x="55" y="64"/>
                  </a:lnTo>
                  <a:lnTo>
                    <a:pt x="27" y="63"/>
                  </a:lnTo>
                  <a:lnTo>
                    <a:pt x="16" y="63"/>
                  </a:lnTo>
                  <a:lnTo>
                    <a:pt x="1" y="74"/>
                  </a:lnTo>
                  <a:lnTo>
                    <a:pt x="1" y="83"/>
                  </a:lnTo>
                  <a:lnTo>
                    <a:pt x="0" y="150"/>
                  </a:lnTo>
                  <a:lnTo>
                    <a:pt x="14" y="174"/>
                  </a:lnTo>
                  <a:lnTo>
                    <a:pt x="119" y="194"/>
                  </a:lnTo>
                  <a:lnTo>
                    <a:pt x="280" y="198"/>
                  </a:lnTo>
                  <a:lnTo>
                    <a:pt x="308" y="190"/>
                  </a:lnTo>
                  <a:lnTo>
                    <a:pt x="319" y="178"/>
                  </a:lnTo>
                  <a:lnTo>
                    <a:pt x="310" y="111"/>
                  </a:lnTo>
                  <a:lnTo>
                    <a:pt x="282" y="88"/>
                  </a:lnTo>
                  <a:lnTo>
                    <a:pt x="202" y="78"/>
                  </a:lnTo>
                  <a:lnTo>
                    <a:pt x="122" y="75"/>
                  </a:lnTo>
                  <a:lnTo>
                    <a:pt x="108" y="75"/>
                  </a:lnTo>
                  <a:lnTo>
                    <a:pt x="108" y="84"/>
                  </a:lnTo>
                  <a:lnTo>
                    <a:pt x="108" y="107"/>
                  </a:lnTo>
                  <a:lnTo>
                    <a:pt x="188" y="131"/>
                  </a:lnTo>
                  <a:lnTo>
                    <a:pt x="294" y="144"/>
                  </a:lnTo>
                  <a:lnTo>
                    <a:pt x="401" y="157"/>
                  </a:lnTo>
                  <a:lnTo>
                    <a:pt x="412" y="157"/>
                  </a:lnTo>
                  <a:lnTo>
                    <a:pt x="388" y="146"/>
                  </a:lnTo>
                  <a:lnTo>
                    <a:pt x="281" y="144"/>
                  </a:lnTo>
                  <a:lnTo>
                    <a:pt x="265" y="144"/>
                  </a:lnTo>
                  <a:lnTo>
                    <a:pt x="240" y="143"/>
                  </a:lnTo>
                  <a:lnTo>
                    <a:pt x="213" y="165"/>
                  </a:lnTo>
                  <a:lnTo>
                    <a:pt x="186" y="229"/>
                  </a:lnTo>
                  <a:lnTo>
                    <a:pt x="186" y="293"/>
                  </a:lnTo>
                  <a:lnTo>
                    <a:pt x="185" y="357"/>
                  </a:lnTo>
                  <a:lnTo>
                    <a:pt x="290" y="358"/>
                  </a:lnTo>
                  <a:lnTo>
                    <a:pt x="397" y="373"/>
                  </a:lnTo>
                  <a:lnTo>
                    <a:pt x="425" y="361"/>
                  </a:lnTo>
                  <a:lnTo>
                    <a:pt x="425" y="339"/>
                  </a:lnTo>
                  <a:lnTo>
                    <a:pt x="426" y="255"/>
                  </a:lnTo>
                  <a:lnTo>
                    <a:pt x="347" y="190"/>
                  </a:lnTo>
                  <a:lnTo>
                    <a:pt x="239" y="165"/>
                  </a:lnTo>
                  <a:lnTo>
                    <a:pt x="162" y="153"/>
                  </a:lnTo>
                  <a:lnTo>
                    <a:pt x="79" y="151"/>
                  </a:lnTo>
                  <a:lnTo>
                    <a:pt x="68" y="151"/>
                  </a:lnTo>
                  <a:lnTo>
                    <a:pt x="53" y="162"/>
                  </a:lnTo>
                  <a:lnTo>
                    <a:pt x="53" y="186"/>
                  </a:lnTo>
                  <a:lnTo>
                    <a:pt x="53" y="206"/>
                  </a:lnTo>
                  <a:lnTo>
                    <a:pt x="78" y="216"/>
                  </a:lnTo>
                  <a:lnTo>
                    <a:pt x="93" y="216"/>
                  </a:lnTo>
                  <a:lnTo>
                    <a:pt x="105" y="206"/>
                  </a:lnTo>
                  <a:lnTo>
                    <a:pt x="120" y="141"/>
                  </a:lnTo>
                  <a:lnTo>
                    <a:pt x="135" y="75"/>
                  </a:lnTo>
                  <a:lnTo>
                    <a:pt x="135" y="10"/>
                  </a:lnTo>
                  <a:lnTo>
                    <a:pt x="123" y="0"/>
                  </a:lnTo>
                  <a:lnTo>
                    <a:pt x="96" y="0"/>
                  </a:lnTo>
                  <a:lnTo>
                    <a:pt x="95" y="10"/>
                  </a:lnTo>
                  <a:lnTo>
                    <a:pt x="122" y="96"/>
                  </a:lnTo>
                  <a:lnTo>
                    <a:pt x="225" y="189"/>
                  </a:lnTo>
                  <a:lnTo>
                    <a:pt x="334" y="209"/>
                  </a:lnTo>
                  <a:lnTo>
                    <a:pt x="358" y="230"/>
                  </a:lnTo>
                  <a:lnTo>
                    <a:pt x="373" y="243"/>
                  </a:lnTo>
                  <a:lnTo>
                    <a:pt x="345" y="263"/>
                  </a:lnTo>
                  <a:lnTo>
                    <a:pt x="333" y="275"/>
                  </a:lnTo>
                  <a:lnTo>
                    <a:pt x="358" y="275"/>
                  </a:lnTo>
                  <a:lnTo>
                    <a:pt x="386" y="277"/>
                  </a:lnTo>
                  <a:lnTo>
                    <a:pt x="398" y="266"/>
                  </a:lnTo>
                  <a:lnTo>
                    <a:pt x="398" y="244"/>
                  </a:lnTo>
                  <a:lnTo>
                    <a:pt x="318" y="230"/>
                  </a:lnTo>
                  <a:lnTo>
                    <a:pt x="212" y="229"/>
                  </a:lnTo>
                  <a:lnTo>
                    <a:pt x="198" y="240"/>
                  </a:lnTo>
                  <a:lnTo>
                    <a:pt x="198" y="327"/>
                  </a:lnTo>
                  <a:lnTo>
                    <a:pt x="197" y="348"/>
                  </a:lnTo>
                  <a:lnTo>
                    <a:pt x="211" y="370"/>
                  </a:lnTo>
                  <a:lnTo>
                    <a:pt x="236" y="370"/>
                  </a:lnTo>
                  <a:lnTo>
                    <a:pt x="317" y="371"/>
                  </a:lnTo>
                  <a:lnTo>
                    <a:pt x="332" y="358"/>
                  </a:lnTo>
                  <a:lnTo>
                    <a:pt x="332" y="337"/>
                  </a:lnTo>
                  <a:lnTo>
                    <a:pt x="333" y="253"/>
                  </a:lnTo>
                  <a:lnTo>
                    <a:pt x="306" y="230"/>
                  </a:lnTo>
                  <a:lnTo>
                    <a:pt x="308" y="220"/>
                  </a:lnTo>
                  <a:lnTo>
                    <a:pt x="306" y="241"/>
                  </a:lnTo>
                  <a:lnTo>
                    <a:pt x="410" y="331"/>
                  </a:lnTo>
                  <a:lnTo>
                    <a:pt x="544" y="395"/>
                  </a:lnTo>
                  <a:lnTo>
                    <a:pt x="557" y="408"/>
                  </a:lnTo>
                  <a:lnTo>
                    <a:pt x="476" y="408"/>
                  </a:lnTo>
                  <a:lnTo>
                    <a:pt x="448" y="407"/>
                  </a:lnTo>
                  <a:lnTo>
                    <a:pt x="436" y="407"/>
                  </a:lnTo>
                  <a:lnTo>
                    <a:pt x="436" y="416"/>
                  </a:lnTo>
                  <a:lnTo>
                    <a:pt x="436" y="439"/>
                  </a:lnTo>
                  <a:lnTo>
                    <a:pt x="462" y="459"/>
                  </a:lnTo>
                  <a:lnTo>
                    <a:pt x="475" y="460"/>
                  </a:lnTo>
                  <a:lnTo>
                    <a:pt x="502" y="451"/>
                  </a:lnTo>
                  <a:lnTo>
                    <a:pt x="518" y="440"/>
                  </a:lnTo>
                  <a:lnTo>
                    <a:pt x="490" y="374"/>
                  </a:lnTo>
                  <a:lnTo>
                    <a:pt x="409" y="351"/>
                  </a:lnTo>
                  <a:lnTo>
                    <a:pt x="332" y="337"/>
                  </a:lnTo>
                  <a:lnTo>
                    <a:pt x="332" y="358"/>
                  </a:lnTo>
                  <a:lnTo>
                    <a:pt x="332" y="381"/>
                  </a:lnTo>
                  <a:lnTo>
                    <a:pt x="357" y="392"/>
                  </a:lnTo>
                  <a:lnTo>
                    <a:pt x="371" y="405"/>
                  </a:lnTo>
                  <a:lnTo>
                    <a:pt x="383" y="407"/>
                  </a:lnTo>
                  <a:lnTo>
                    <a:pt x="397" y="394"/>
                  </a:lnTo>
                  <a:lnTo>
                    <a:pt x="409" y="373"/>
                  </a:lnTo>
                  <a:lnTo>
                    <a:pt x="410" y="284"/>
                  </a:lnTo>
                  <a:lnTo>
                    <a:pt x="308" y="198"/>
                  </a:lnTo>
                  <a:lnTo>
                    <a:pt x="280" y="198"/>
                  </a:lnTo>
                  <a:lnTo>
                    <a:pt x="279" y="283"/>
                  </a:lnTo>
                  <a:lnTo>
                    <a:pt x="305" y="392"/>
                  </a:lnTo>
                  <a:lnTo>
                    <a:pt x="406" y="459"/>
                  </a:lnTo>
                  <a:lnTo>
                    <a:pt x="594" y="528"/>
                  </a:lnTo>
                  <a:lnTo>
                    <a:pt x="675" y="529"/>
                  </a:lnTo>
                  <a:lnTo>
                    <a:pt x="675" y="518"/>
                  </a:lnTo>
                  <a:lnTo>
                    <a:pt x="675" y="497"/>
                  </a:lnTo>
                  <a:lnTo>
                    <a:pt x="665" y="432"/>
                  </a:lnTo>
                  <a:lnTo>
                    <a:pt x="636" y="419"/>
                  </a:lnTo>
                  <a:lnTo>
                    <a:pt x="610" y="409"/>
                  </a:lnTo>
                  <a:lnTo>
                    <a:pt x="530" y="408"/>
                  </a:lnTo>
                  <a:lnTo>
                    <a:pt x="518" y="408"/>
                  </a:lnTo>
                  <a:lnTo>
                    <a:pt x="503" y="429"/>
                  </a:lnTo>
                  <a:lnTo>
                    <a:pt x="502" y="495"/>
                  </a:lnTo>
                  <a:lnTo>
                    <a:pt x="502" y="505"/>
                  </a:lnTo>
                  <a:lnTo>
                    <a:pt x="517" y="515"/>
                  </a:lnTo>
                  <a:lnTo>
                    <a:pt x="529" y="515"/>
                  </a:lnTo>
                  <a:lnTo>
                    <a:pt x="556" y="495"/>
                  </a:lnTo>
                  <a:lnTo>
                    <a:pt x="556" y="471"/>
                  </a:lnTo>
                  <a:lnTo>
                    <a:pt x="557" y="408"/>
                  </a:lnTo>
                  <a:lnTo>
                    <a:pt x="530" y="408"/>
                  </a:lnTo>
                  <a:lnTo>
                    <a:pt x="503" y="408"/>
                  </a:lnTo>
                  <a:lnTo>
                    <a:pt x="489" y="429"/>
                  </a:lnTo>
                  <a:lnTo>
                    <a:pt x="488" y="495"/>
                  </a:lnTo>
                  <a:lnTo>
                    <a:pt x="501" y="561"/>
                  </a:lnTo>
                  <a:lnTo>
                    <a:pt x="580" y="583"/>
                  </a:lnTo>
                  <a:lnTo>
                    <a:pt x="792" y="585"/>
                  </a:lnTo>
                  <a:lnTo>
                    <a:pt x="899" y="576"/>
                  </a:lnTo>
                  <a:lnTo>
                    <a:pt x="899" y="567"/>
                  </a:lnTo>
                  <a:lnTo>
                    <a:pt x="874" y="476"/>
                  </a:lnTo>
                  <a:lnTo>
                    <a:pt x="715" y="464"/>
                  </a:lnTo>
                  <a:lnTo>
                    <a:pt x="635" y="463"/>
                  </a:lnTo>
                  <a:lnTo>
                    <a:pt x="609" y="472"/>
                  </a:lnTo>
                  <a:lnTo>
                    <a:pt x="609" y="538"/>
                  </a:lnTo>
                  <a:lnTo>
                    <a:pt x="609" y="549"/>
                  </a:lnTo>
                  <a:lnTo>
                    <a:pt x="607" y="572"/>
                  </a:lnTo>
                  <a:lnTo>
                    <a:pt x="607" y="583"/>
                  </a:lnTo>
                  <a:lnTo>
                    <a:pt x="687" y="584"/>
                  </a:lnTo>
                  <a:lnTo>
                    <a:pt x="764" y="585"/>
                  </a:lnTo>
                  <a:lnTo>
                    <a:pt x="792" y="565"/>
                  </a:lnTo>
                  <a:lnTo>
                    <a:pt x="793" y="541"/>
                  </a:lnTo>
                  <a:lnTo>
                    <a:pt x="780" y="519"/>
                  </a:lnTo>
                  <a:lnTo>
                    <a:pt x="703" y="519"/>
                  </a:lnTo>
                  <a:lnTo>
                    <a:pt x="675" y="539"/>
                  </a:lnTo>
                  <a:lnTo>
                    <a:pt x="674" y="605"/>
                  </a:lnTo>
                  <a:lnTo>
                    <a:pt x="674" y="628"/>
                  </a:lnTo>
                  <a:lnTo>
                    <a:pt x="674" y="638"/>
                  </a:lnTo>
                  <a:lnTo>
                    <a:pt x="673" y="649"/>
                  </a:lnTo>
                  <a:lnTo>
                    <a:pt x="687" y="638"/>
                  </a:lnTo>
                  <a:lnTo>
                    <a:pt x="714" y="615"/>
                  </a:lnTo>
                  <a:lnTo>
                    <a:pt x="714" y="596"/>
                  </a:lnTo>
                  <a:lnTo>
                    <a:pt x="687" y="605"/>
                  </a:lnTo>
                  <a:lnTo>
                    <a:pt x="663" y="628"/>
                  </a:lnTo>
                  <a:lnTo>
                    <a:pt x="661" y="649"/>
                  </a:lnTo>
                  <a:lnTo>
                    <a:pt x="661" y="661"/>
                  </a:lnTo>
                  <a:lnTo>
                    <a:pt x="673" y="661"/>
                  </a:lnTo>
                  <a:lnTo>
                    <a:pt x="751" y="662"/>
                  </a:lnTo>
                  <a:lnTo>
                    <a:pt x="779" y="639"/>
                  </a:lnTo>
                  <a:lnTo>
                    <a:pt x="792" y="615"/>
                  </a:lnTo>
                  <a:lnTo>
                    <a:pt x="792" y="596"/>
                  </a:lnTo>
                  <a:lnTo>
                    <a:pt x="779" y="585"/>
                  </a:lnTo>
                  <a:lnTo>
                    <a:pt x="858" y="575"/>
                  </a:lnTo>
                  <a:lnTo>
                    <a:pt x="967" y="467"/>
                  </a:lnTo>
                  <a:lnTo>
                    <a:pt x="983" y="381"/>
                  </a:lnTo>
                  <a:lnTo>
                    <a:pt x="983" y="369"/>
                  </a:lnTo>
                  <a:lnTo>
                    <a:pt x="969" y="369"/>
                  </a:lnTo>
                  <a:lnTo>
                    <a:pt x="955" y="369"/>
                  </a:lnTo>
                  <a:lnTo>
                    <a:pt x="969" y="369"/>
                  </a:lnTo>
                  <a:lnTo>
                    <a:pt x="983" y="369"/>
                  </a:lnTo>
                  <a:lnTo>
                    <a:pt x="996" y="360"/>
                  </a:lnTo>
                  <a:lnTo>
                    <a:pt x="996" y="347"/>
                  </a:lnTo>
                  <a:lnTo>
                    <a:pt x="996" y="339"/>
                  </a:lnTo>
                  <a:lnTo>
                    <a:pt x="969" y="339"/>
                  </a:lnTo>
                  <a:lnTo>
                    <a:pt x="955" y="360"/>
                  </a:lnTo>
                  <a:lnTo>
                    <a:pt x="955" y="369"/>
                  </a:lnTo>
                  <a:lnTo>
                    <a:pt x="955" y="381"/>
                  </a:lnTo>
                  <a:lnTo>
                    <a:pt x="969" y="381"/>
                  </a:lnTo>
                  <a:lnTo>
                    <a:pt x="996" y="369"/>
                  </a:lnTo>
                  <a:lnTo>
                    <a:pt x="1008" y="347"/>
                  </a:lnTo>
                  <a:lnTo>
                    <a:pt x="1009" y="326"/>
                  </a:lnTo>
                  <a:lnTo>
                    <a:pt x="997" y="304"/>
                  </a:lnTo>
                  <a:lnTo>
                    <a:pt x="984" y="316"/>
                  </a:lnTo>
                  <a:lnTo>
                    <a:pt x="969" y="339"/>
                  </a:lnTo>
                  <a:lnTo>
                    <a:pt x="969" y="360"/>
                  </a:lnTo>
                  <a:lnTo>
                    <a:pt x="969" y="369"/>
                  </a:lnTo>
                  <a:lnTo>
                    <a:pt x="1048" y="370"/>
                  </a:lnTo>
                  <a:lnTo>
                    <a:pt x="1129" y="350"/>
                  </a:lnTo>
                  <a:lnTo>
                    <a:pt x="1158" y="286"/>
                  </a:lnTo>
                  <a:lnTo>
                    <a:pt x="1159" y="223"/>
                  </a:lnTo>
                  <a:lnTo>
                    <a:pt x="1160" y="135"/>
                  </a:lnTo>
                  <a:lnTo>
                    <a:pt x="1145" y="125"/>
                  </a:lnTo>
                  <a:lnTo>
                    <a:pt x="1120" y="145"/>
                  </a:lnTo>
                  <a:lnTo>
                    <a:pt x="1105" y="209"/>
                  </a:lnTo>
                  <a:lnTo>
                    <a:pt x="1090" y="293"/>
                  </a:lnTo>
                  <a:lnTo>
                    <a:pt x="1089" y="361"/>
                  </a:lnTo>
                  <a:lnTo>
                    <a:pt x="1102" y="361"/>
                  </a:lnTo>
                  <a:lnTo>
                    <a:pt x="1129" y="363"/>
                  </a:lnTo>
                  <a:lnTo>
                    <a:pt x="1156" y="363"/>
                  </a:lnTo>
                  <a:lnTo>
                    <a:pt x="1170" y="363"/>
                  </a:lnTo>
                  <a:lnTo>
                    <a:pt x="1170" y="350"/>
                  </a:lnTo>
                  <a:lnTo>
                    <a:pt x="1156" y="342"/>
                  </a:lnTo>
                  <a:lnTo>
                    <a:pt x="1130" y="330"/>
                  </a:lnTo>
                  <a:lnTo>
                    <a:pt x="1048" y="340"/>
                  </a:lnTo>
                  <a:lnTo>
                    <a:pt x="1024" y="403"/>
                  </a:lnTo>
                  <a:lnTo>
                    <a:pt x="1023" y="416"/>
                  </a:lnTo>
                  <a:lnTo>
                    <a:pt x="1036" y="425"/>
                  </a:lnTo>
                  <a:lnTo>
                    <a:pt x="1115" y="426"/>
                  </a:lnTo>
                  <a:lnTo>
                    <a:pt x="1195" y="405"/>
                  </a:lnTo>
                  <a:lnTo>
                    <a:pt x="1210" y="385"/>
                  </a:lnTo>
                  <a:lnTo>
                    <a:pt x="1224" y="295"/>
                  </a:lnTo>
                  <a:lnTo>
                    <a:pt x="1213" y="212"/>
                  </a:lnTo>
                  <a:lnTo>
                    <a:pt x="1198" y="212"/>
                  </a:lnTo>
                  <a:lnTo>
                    <a:pt x="1198" y="223"/>
                  </a:lnTo>
                  <a:lnTo>
                    <a:pt x="1224" y="233"/>
                  </a:lnTo>
                  <a:lnTo>
                    <a:pt x="1305" y="235"/>
                  </a:lnTo>
                  <a:lnTo>
                    <a:pt x="1318" y="213"/>
                  </a:lnTo>
                  <a:lnTo>
                    <a:pt x="1332" y="193"/>
                  </a:lnTo>
                  <a:lnTo>
                    <a:pt x="1306" y="169"/>
                  </a:lnTo>
                  <a:lnTo>
                    <a:pt x="1174" y="158"/>
                  </a:lnTo>
                  <a:lnTo>
                    <a:pt x="1160" y="158"/>
                  </a:lnTo>
                  <a:lnTo>
                    <a:pt x="1159" y="168"/>
                  </a:lnTo>
                  <a:lnTo>
                    <a:pt x="1172" y="192"/>
                  </a:lnTo>
                  <a:lnTo>
                    <a:pt x="1253" y="193"/>
                  </a:lnTo>
                  <a:lnTo>
                    <a:pt x="1268" y="193"/>
                  </a:lnTo>
                  <a:lnTo>
                    <a:pt x="1279" y="193"/>
                  </a:lnTo>
                  <a:lnTo>
                    <a:pt x="1291" y="169"/>
                  </a:lnTo>
                  <a:lnTo>
                    <a:pt x="1307" y="147"/>
                  </a:lnTo>
                  <a:lnTo>
                    <a:pt x="1307" y="136"/>
                  </a:lnTo>
                  <a:lnTo>
                    <a:pt x="1292" y="136"/>
                  </a:lnTo>
                  <a:lnTo>
                    <a:pt x="1320" y="126"/>
                  </a:lnTo>
                  <a:lnTo>
                    <a:pt x="1347" y="127"/>
                  </a:lnTo>
                  <a:lnTo>
                    <a:pt x="1348" y="115"/>
                  </a:lnTo>
                  <a:lnTo>
                    <a:pt x="1347" y="127"/>
                  </a:lnTo>
                  <a:lnTo>
                    <a:pt x="1347" y="137"/>
                  </a:lnTo>
                  <a:lnTo>
                    <a:pt x="1347" y="127"/>
                  </a:lnTo>
                  <a:lnTo>
                    <a:pt x="1270" y="103"/>
                  </a:lnTo>
                  <a:lnTo>
                    <a:pt x="1241" y="103"/>
                  </a:lnTo>
                  <a:lnTo>
                    <a:pt x="1228" y="113"/>
                  </a:lnTo>
                  <a:lnTo>
                    <a:pt x="1213" y="180"/>
                  </a:lnTo>
                  <a:lnTo>
                    <a:pt x="1213" y="204"/>
                  </a:lnTo>
                  <a:lnTo>
                    <a:pt x="1239" y="213"/>
                  </a:lnTo>
                  <a:lnTo>
                    <a:pt x="1253" y="213"/>
                  </a:lnTo>
                  <a:lnTo>
                    <a:pt x="1268" y="213"/>
                  </a:lnTo>
                  <a:lnTo>
                    <a:pt x="1279" y="193"/>
                  </a:lnTo>
                  <a:lnTo>
                    <a:pt x="1291" y="169"/>
                  </a:lnTo>
                  <a:lnTo>
                    <a:pt x="1293" y="103"/>
                  </a:lnTo>
                  <a:lnTo>
                    <a:pt x="1282" y="103"/>
                  </a:lnTo>
                  <a:lnTo>
                    <a:pt x="1270" y="103"/>
                  </a:lnTo>
                  <a:lnTo>
                    <a:pt x="1282" y="114"/>
                  </a:lnTo>
                  <a:lnTo>
                    <a:pt x="1441" y="117"/>
                  </a:lnTo>
                  <a:lnTo>
                    <a:pt x="1549" y="97"/>
                  </a:lnTo>
                  <a:lnTo>
                    <a:pt x="1549" y="86"/>
                  </a:lnTo>
                  <a:lnTo>
                    <a:pt x="1549" y="75"/>
                  </a:lnTo>
                  <a:lnTo>
                    <a:pt x="1535" y="63"/>
                  </a:lnTo>
                  <a:lnTo>
                    <a:pt x="1521" y="63"/>
                  </a:lnTo>
                  <a:lnTo>
                    <a:pt x="1507" y="75"/>
                  </a:lnTo>
                  <a:lnTo>
                    <a:pt x="1480" y="86"/>
                  </a:lnTo>
                  <a:lnTo>
                    <a:pt x="1467" y="97"/>
                  </a:lnTo>
                  <a:lnTo>
                    <a:pt x="1455" y="105"/>
                  </a:lnTo>
                  <a:lnTo>
                    <a:pt x="1440" y="128"/>
                  </a:lnTo>
                  <a:lnTo>
                    <a:pt x="1440" y="138"/>
                  </a:lnTo>
                  <a:lnTo>
                    <a:pt x="1440" y="128"/>
                  </a:lnTo>
                  <a:lnTo>
                    <a:pt x="1426" y="128"/>
                  </a:lnTo>
                  <a:lnTo>
                    <a:pt x="1320" y="126"/>
                  </a:lnTo>
                  <a:lnTo>
                    <a:pt x="1240" y="136"/>
                  </a:lnTo>
                  <a:lnTo>
                    <a:pt x="1226" y="146"/>
                  </a:lnTo>
                  <a:lnTo>
                    <a:pt x="1226" y="158"/>
                  </a:lnTo>
                  <a:lnTo>
                    <a:pt x="1225" y="168"/>
                  </a:lnTo>
                  <a:lnTo>
                    <a:pt x="1239" y="169"/>
                  </a:lnTo>
                  <a:lnTo>
                    <a:pt x="1253" y="169"/>
                  </a:lnTo>
                  <a:lnTo>
                    <a:pt x="1254" y="159"/>
                  </a:lnTo>
                  <a:lnTo>
                    <a:pt x="1254" y="136"/>
                  </a:lnTo>
                  <a:lnTo>
                    <a:pt x="1255" y="114"/>
                  </a:lnTo>
                  <a:lnTo>
                    <a:pt x="1240" y="126"/>
                  </a:lnTo>
                  <a:lnTo>
                    <a:pt x="1226" y="135"/>
                  </a:lnTo>
                  <a:lnTo>
                    <a:pt x="1226" y="146"/>
                  </a:lnTo>
                  <a:lnTo>
                    <a:pt x="1226" y="158"/>
                  </a:lnTo>
                  <a:lnTo>
                    <a:pt x="1240" y="159"/>
                  </a:lnTo>
                  <a:lnTo>
                    <a:pt x="1240" y="147"/>
                  </a:lnTo>
                  <a:lnTo>
                    <a:pt x="1240" y="126"/>
                  </a:lnTo>
                  <a:lnTo>
                    <a:pt x="1241" y="103"/>
                  </a:lnTo>
                  <a:lnTo>
                    <a:pt x="1228" y="92"/>
                  </a:lnTo>
                  <a:lnTo>
                    <a:pt x="1215" y="92"/>
                  </a:lnTo>
                  <a:lnTo>
                    <a:pt x="1215" y="113"/>
                  </a:lnTo>
                  <a:lnTo>
                    <a:pt x="1214" y="125"/>
                  </a:lnTo>
                  <a:lnTo>
                    <a:pt x="1214" y="135"/>
                  </a:lnTo>
                  <a:lnTo>
                    <a:pt x="1240" y="136"/>
                  </a:lnTo>
                  <a:lnTo>
                    <a:pt x="1254" y="126"/>
                  </a:lnTo>
                  <a:lnTo>
                    <a:pt x="1255" y="114"/>
                  </a:lnTo>
                  <a:lnTo>
                    <a:pt x="1255" y="103"/>
                  </a:lnTo>
                  <a:lnTo>
                    <a:pt x="1241" y="82"/>
                  </a:lnTo>
                  <a:lnTo>
                    <a:pt x="1228" y="81"/>
                  </a:lnTo>
                  <a:lnTo>
                    <a:pt x="1215" y="92"/>
                  </a:lnTo>
                  <a:lnTo>
                    <a:pt x="1199" y="158"/>
                  </a:lnTo>
                  <a:lnTo>
                    <a:pt x="1198" y="180"/>
                  </a:lnTo>
                  <a:lnTo>
                    <a:pt x="1198" y="192"/>
                  </a:lnTo>
                  <a:lnTo>
                    <a:pt x="1185" y="180"/>
                  </a:lnTo>
                  <a:lnTo>
                    <a:pt x="1104" y="241"/>
                  </a:lnTo>
                  <a:lnTo>
                    <a:pt x="1077" y="306"/>
                  </a:lnTo>
                  <a:lnTo>
                    <a:pt x="1077" y="327"/>
                  </a:lnTo>
                  <a:lnTo>
                    <a:pt x="1050" y="327"/>
                  </a:lnTo>
                  <a:lnTo>
                    <a:pt x="942" y="415"/>
                  </a:lnTo>
                  <a:lnTo>
                    <a:pt x="913" y="478"/>
                  </a:lnTo>
                  <a:lnTo>
                    <a:pt x="900" y="490"/>
                  </a:lnTo>
                  <a:lnTo>
                    <a:pt x="913" y="491"/>
                  </a:lnTo>
                  <a:lnTo>
                    <a:pt x="940" y="467"/>
                  </a:lnTo>
                  <a:lnTo>
                    <a:pt x="954" y="447"/>
                  </a:lnTo>
                  <a:lnTo>
                    <a:pt x="968" y="424"/>
                  </a:lnTo>
                  <a:lnTo>
                    <a:pt x="942" y="415"/>
                  </a:lnTo>
                  <a:lnTo>
                    <a:pt x="754" y="411"/>
                  </a:lnTo>
                  <a:lnTo>
                    <a:pt x="622" y="473"/>
                  </a:lnTo>
                  <a:lnTo>
                    <a:pt x="609" y="496"/>
                  </a:lnTo>
                  <a:lnTo>
                    <a:pt x="609" y="506"/>
                  </a:lnTo>
                  <a:lnTo>
                    <a:pt x="622" y="507"/>
                  </a:lnTo>
                  <a:lnTo>
                    <a:pt x="703" y="498"/>
                  </a:lnTo>
                  <a:lnTo>
                    <a:pt x="730" y="433"/>
                  </a:lnTo>
                  <a:lnTo>
                    <a:pt x="756" y="365"/>
                  </a:lnTo>
                  <a:lnTo>
                    <a:pt x="768" y="301"/>
                  </a:lnTo>
                  <a:lnTo>
                    <a:pt x="768" y="323"/>
                  </a:lnTo>
                  <a:lnTo>
                    <a:pt x="744" y="388"/>
                  </a:lnTo>
                  <a:lnTo>
                    <a:pt x="850" y="366"/>
                  </a:lnTo>
                  <a:lnTo>
                    <a:pt x="931" y="304"/>
                  </a:lnTo>
                  <a:lnTo>
                    <a:pt x="931" y="284"/>
                  </a:lnTo>
                  <a:lnTo>
                    <a:pt x="916" y="274"/>
                  </a:lnTo>
                  <a:lnTo>
                    <a:pt x="783" y="335"/>
                  </a:lnTo>
                  <a:lnTo>
                    <a:pt x="704" y="443"/>
                  </a:lnTo>
                  <a:lnTo>
                    <a:pt x="689" y="442"/>
                  </a:lnTo>
                  <a:lnTo>
                    <a:pt x="704" y="443"/>
                  </a:lnTo>
                  <a:lnTo>
                    <a:pt x="781" y="443"/>
                  </a:lnTo>
                  <a:lnTo>
                    <a:pt x="914" y="436"/>
                  </a:lnTo>
                  <a:lnTo>
                    <a:pt x="942" y="415"/>
                  </a:lnTo>
                  <a:lnTo>
                    <a:pt x="955" y="392"/>
                  </a:lnTo>
                  <a:lnTo>
                    <a:pt x="955" y="381"/>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SimSun" panose="02010600030101010101" pitchFamily="2" charset="-122"/>
                <a:ea typeface="SimSun" panose="02010600030101010101" pitchFamily="2" charset="-122"/>
              </a:endParaRPr>
            </a:p>
          </p:txBody>
        </p:sp>
        <p:sp>
          <p:nvSpPr>
            <p:cNvPr id="49" name="Freeform 43"/>
            <p:cNvSpPr>
              <a:spLocks/>
            </p:cNvSpPr>
            <p:nvPr/>
          </p:nvSpPr>
          <p:spPr bwMode="auto">
            <a:xfrm>
              <a:off x="3890" y="3295"/>
              <a:ext cx="749" cy="441"/>
            </a:xfrm>
            <a:custGeom>
              <a:avLst/>
              <a:gdLst>
                <a:gd name="T0" fmla="*/ 1 w 1637"/>
                <a:gd name="T1" fmla="*/ 11 h 730"/>
                <a:gd name="T2" fmla="*/ 2 w 1637"/>
                <a:gd name="T3" fmla="*/ 8 h 730"/>
                <a:gd name="T4" fmla="*/ 2 w 1637"/>
                <a:gd name="T5" fmla="*/ 7 h 730"/>
                <a:gd name="T6" fmla="*/ 1 w 1637"/>
                <a:gd name="T7" fmla="*/ 8 h 730"/>
                <a:gd name="T8" fmla="*/ 3 w 1637"/>
                <a:gd name="T9" fmla="*/ 9 h 730"/>
                <a:gd name="T10" fmla="*/ 3 w 1637"/>
                <a:gd name="T11" fmla="*/ 11 h 730"/>
                <a:gd name="T12" fmla="*/ 2 w 1637"/>
                <a:gd name="T13" fmla="*/ 14 h 730"/>
                <a:gd name="T14" fmla="*/ 4 w 1637"/>
                <a:gd name="T15" fmla="*/ 11 h 730"/>
                <a:gd name="T16" fmla="*/ 4 w 1637"/>
                <a:gd name="T17" fmla="*/ 15 h 730"/>
                <a:gd name="T18" fmla="*/ 3 w 1637"/>
                <a:gd name="T19" fmla="*/ 20 h 730"/>
                <a:gd name="T20" fmla="*/ 4 w 1637"/>
                <a:gd name="T21" fmla="*/ 19 h 730"/>
                <a:gd name="T22" fmla="*/ 3 w 1637"/>
                <a:gd name="T23" fmla="*/ 22 h 730"/>
                <a:gd name="T24" fmla="*/ 4 w 1637"/>
                <a:gd name="T25" fmla="*/ 16 h 730"/>
                <a:gd name="T26" fmla="*/ 4 w 1637"/>
                <a:gd name="T27" fmla="*/ 22 h 730"/>
                <a:gd name="T28" fmla="*/ 3 w 1637"/>
                <a:gd name="T29" fmla="*/ 21 h 730"/>
                <a:gd name="T30" fmla="*/ 5 w 1637"/>
                <a:gd name="T31" fmla="*/ 23 h 730"/>
                <a:gd name="T32" fmla="*/ 5 w 1637"/>
                <a:gd name="T33" fmla="*/ 26 h 730"/>
                <a:gd name="T34" fmla="*/ 7 w 1637"/>
                <a:gd name="T35" fmla="*/ 25 h 730"/>
                <a:gd name="T36" fmla="*/ 6 w 1637"/>
                <a:gd name="T37" fmla="*/ 29 h 730"/>
                <a:gd name="T38" fmla="*/ 9 w 1637"/>
                <a:gd name="T39" fmla="*/ 23 h 730"/>
                <a:gd name="T40" fmla="*/ 8 w 1637"/>
                <a:gd name="T41" fmla="*/ 33 h 730"/>
                <a:gd name="T42" fmla="*/ 8 w 1637"/>
                <a:gd name="T43" fmla="*/ 26 h 730"/>
                <a:gd name="T44" fmla="*/ 9 w 1637"/>
                <a:gd name="T45" fmla="*/ 36 h 730"/>
                <a:gd name="T46" fmla="*/ 8 w 1637"/>
                <a:gd name="T47" fmla="*/ 23 h 730"/>
                <a:gd name="T48" fmla="*/ 11 w 1637"/>
                <a:gd name="T49" fmla="*/ 22 h 730"/>
                <a:gd name="T50" fmla="*/ 10 w 1637"/>
                <a:gd name="T51" fmla="*/ 14 h 730"/>
                <a:gd name="T52" fmla="*/ 12 w 1637"/>
                <a:gd name="T53" fmla="*/ 13 h 730"/>
                <a:gd name="T54" fmla="*/ 11 w 1637"/>
                <a:gd name="T55" fmla="*/ 20 h 730"/>
                <a:gd name="T56" fmla="*/ 10 w 1637"/>
                <a:gd name="T57" fmla="*/ 17 h 730"/>
                <a:gd name="T58" fmla="*/ 11 w 1637"/>
                <a:gd name="T59" fmla="*/ 24 h 730"/>
                <a:gd name="T60" fmla="*/ 9 w 1637"/>
                <a:gd name="T61" fmla="*/ 30 h 730"/>
                <a:gd name="T62" fmla="*/ 12 w 1637"/>
                <a:gd name="T63" fmla="*/ 26 h 730"/>
                <a:gd name="T64" fmla="*/ 12 w 1637"/>
                <a:gd name="T65" fmla="*/ 16 h 730"/>
                <a:gd name="T66" fmla="*/ 13 w 1637"/>
                <a:gd name="T67" fmla="*/ 13 h 730"/>
                <a:gd name="T68" fmla="*/ 14 w 1637"/>
                <a:gd name="T69" fmla="*/ 11 h 730"/>
                <a:gd name="T70" fmla="*/ 13 w 1637"/>
                <a:gd name="T71" fmla="*/ 9 h 730"/>
                <a:gd name="T72" fmla="*/ 15 w 1637"/>
                <a:gd name="T73" fmla="*/ 7 h 730"/>
                <a:gd name="T74" fmla="*/ 14 w 1637"/>
                <a:gd name="T75" fmla="*/ 8 h 730"/>
                <a:gd name="T76" fmla="*/ 15 w 1637"/>
                <a:gd name="T77" fmla="*/ 0 h 730"/>
                <a:gd name="T78" fmla="*/ 15 w 1637"/>
                <a:gd name="T79" fmla="*/ 10 h 730"/>
                <a:gd name="T80" fmla="*/ 15 w 1637"/>
                <a:gd name="T81" fmla="*/ 7 h 730"/>
                <a:gd name="T82" fmla="*/ 15 w 1637"/>
                <a:gd name="T83" fmla="*/ 15 h 730"/>
                <a:gd name="T84" fmla="*/ 15 w 1637"/>
                <a:gd name="T85" fmla="*/ 14 h 730"/>
                <a:gd name="T86" fmla="*/ 12 w 1637"/>
                <a:gd name="T87" fmla="*/ 16 h 730"/>
                <a:gd name="T88" fmla="*/ 11 w 1637"/>
                <a:gd name="T89" fmla="*/ 16 h 730"/>
                <a:gd name="T90" fmla="*/ 12 w 1637"/>
                <a:gd name="T91" fmla="*/ 21 h 730"/>
                <a:gd name="T92" fmla="*/ 11 w 1637"/>
                <a:gd name="T93" fmla="*/ 24 h 730"/>
                <a:gd name="T94" fmla="*/ 10 w 1637"/>
                <a:gd name="T95" fmla="*/ 28 h 730"/>
                <a:gd name="T96" fmla="*/ 9 w 1637"/>
                <a:gd name="T97" fmla="*/ 30 h 730"/>
                <a:gd name="T98" fmla="*/ 8 w 1637"/>
                <a:gd name="T99" fmla="*/ 34 h 730"/>
                <a:gd name="T100" fmla="*/ 7 w 1637"/>
                <a:gd name="T101" fmla="*/ 33 h 730"/>
                <a:gd name="T102" fmla="*/ 6 w 1637"/>
                <a:gd name="T103" fmla="*/ 30 h 730"/>
                <a:gd name="T104" fmla="*/ 6 w 1637"/>
                <a:gd name="T105" fmla="*/ 24 h 730"/>
                <a:gd name="T106" fmla="*/ 6 w 1637"/>
                <a:gd name="T107" fmla="*/ 22 h 730"/>
                <a:gd name="T108" fmla="*/ 7 w 1637"/>
                <a:gd name="T109" fmla="*/ 25 h 730"/>
                <a:gd name="T110" fmla="*/ 5 w 1637"/>
                <a:gd name="T111" fmla="*/ 21 h 730"/>
                <a:gd name="T112" fmla="*/ 5 w 1637"/>
                <a:gd name="T113" fmla="*/ 16 h 730"/>
                <a:gd name="T114" fmla="*/ 5 w 1637"/>
                <a:gd name="T115" fmla="*/ 16 h 730"/>
                <a:gd name="T116" fmla="*/ 5 w 1637"/>
                <a:gd name="T117" fmla="*/ 10 h 730"/>
                <a:gd name="T118" fmla="*/ 5 w 1637"/>
                <a:gd name="T119" fmla="*/ 10 h 730"/>
                <a:gd name="T120" fmla="*/ 5 w 1637"/>
                <a:gd name="T121" fmla="*/ 8 h 730"/>
                <a:gd name="T122" fmla="*/ 4 w 1637"/>
                <a:gd name="T123" fmla="*/ 8 h 7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7"/>
                <a:gd name="T187" fmla="*/ 0 h 730"/>
                <a:gd name="T188" fmla="*/ 1637 w 1637"/>
                <a:gd name="T189" fmla="*/ 730 h 7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7" h="730">
                  <a:moveTo>
                    <a:pt x="0" y="120"/>
                  </a:moveTo>
                  <a:lnTo>
                    <a:pt x="0" y="133"/>
                  </a:lnTo>
                  <a:lnTo>
                    <a:pt x="0" y="157"/>
                  </a:lnTo>
                  <a:lnTo>
                    <a:pt x="127" y="244"/>
                  </a:lnTo>
                  <a:lnTo>
                    <a:pt x="142" y="244"/>
                  </a:lnTo>
                  <a:lnTo>
                    <a:pt x="142" y="233"/>
                  </a:lnTo>
                  <a:lnTo>
                    <a:pt x="143" y="220"/>
                  </a:lnTo>
                  <a:lnTo>
                    <a:pt x="128" y="207"/>
                  </a:lnTo>
                  <a:lnTo>
                    <a:pt x="112" y="207"/>
                  </a:lnTo>
                  <a:lnTo>
                    <a:pt x="143" y="207"/>
                  </a:lnTo>
                  <a:lnTo>
                    <a:pt x="159" y="185"/>
                  </a:lnTo>
                  <a:lnTo>
                    <a:pt x="178" y="161"/>
                  </a:lnTo>
                  <a:lnTo>
                    <a:pt x="179" y="87"/>
                  </a:lnTo>
                  <a:lnTo>
                    <a:pt x="144" y="86"/>
                  </a:lnTo>
                  <a:lnTo>
                    <a:pt x="129" y="86"/>
                  </a:lnTo>
                  <a:lnTo>
                    <a:pt x="129" y="99"/>
                  </a:lnTo>
                  <a:lnTo>
                    <a:pt x="128" y="122"/>
                  </a:lnTo>
                  <a:lnTo>
                    <a:pt x="225" y="137"/>
                  </a:lnTo>
                  <a:lnTo>
                    <a:pt x="257" y="139"/>
                  </a:lnTo>
                  <a:lnTo>
                    <a:pt x="275" y="139"/>
                  </a:lnTo>
                  <a:lnTo>
                    <a:pt x="257" y="139"/>
                  </a:lnTo>
                  <a:lnTo>
                    <a:pt x="128" y="136"/>
                  </a:lnTo>
                  <a:lnTo>
                    <a:pt x="97" y="160"/>
                  </a:lnTo>
                  <a:lnTo>
                    <a:pt x="97" y="170"/>
                  </a:lnTo>
                  <a:lnTo>
                    <a:pt x="97" y="195"/>
                  </a:lnTo>
                  <a:lnTo>
                    <a:pt x="257" y="199"/>
                  </a:lnTo>
                  <a:lnTo>
                    <a:pt x="356" y="199"/>
                  </a:lnTo>
                  <a:lnTo>
                    <a:pt x="372" y="200"/>
                  </a:lnTo>
                  <a:lnTo>
                    <a:pt x="372" y="188"/>
                  </a:lnTo>
                  <a:lnTo>
                    <a:pt x="356" y="187"/>
                  </a:lnTo>
                  <a:lnTo>
                    <a:pt x="257" y="199"/>
                  </a:lnTo>
                  <a:lnTo>
                    <a:pt x="241" y="196"/>
                  </a:lnTo>
                  <a:lnTo>
                    <a:pt x="241" y="208"/>
                  </a:lnTo>
                  <a:lnTo>
                    <a:pt x="241" y="222"/>
                  </a:lnTo>
                  <a:lnTo>
                    <a:pt x="274" y="236"/>
                  </a:lnTo>
                  <a:lnTo>
                    <a:pt x="306" y="236"/>
                  </a:lnTo>
                  <a:lnTo>
                    <a:pt x="289" y="224"/>
                  </a:lnTo>
                  <a:lnTo>
                    <a:pt x="256" y="236"/>
                  </a:lnTo>
                  <a:lnTo>
                    <a:pt x="222" y="258"/>
                  </a:lnTo>
                  <a:lnTo>
                    <a:pt x="207" y="272"/>
                  </a:lnTo>
                  <a:lnTo>
                    <a:pt x="207" y="283"/>
                  </a:lnTo>
                  <a:lnTo>
                    <a:pt x="238" y="295"/>
                  </a:lnTo>
                  <a:lnTo>
                    <a:pt x="402" y="298"/>
                  </a:lnTo>
                  <a:lnTo>
                    <a:pt x="498" y="301"/>
                  </a:lnTo>
                  <a:lnTo>
                    <a:pt x="498" y="289"/>
                  </a:lnTo>
                  <a:lnTo>
                    <a:pt x="498" y="264"/>
                  </a:lnTo>
                  <a:lnTo>
                    <a:pt x="484" y="239"/>
                  </a:lnTo>
                  <a:lnTo>
                    <a:pt x="452" y="238"/>
                  </a:lnTo>
                  <a:lnTo>
                    <a:pt x="434" y="249"/>
                  </a:lnTo>
                  <a:lnTo>
                    <a:pt x="402" y="275"/>
                  </a:lnTo>
                  <a:lnTo>
                    <a:pt x="402" y="298"/>
                  </a:lnTo>
                  <a:lnTo>
                    <a:pt x="402" y="310"/>
                  </a:lnTo>
                  <a:lnTo>
                    <a:pt x="419" y="310"/>
                  </a:lnTo>
                  <a:lnTo>
                    <a:pt x="433" y="310"/>
                  </a:lnTo>
                  <a:lnTo>
                    <a:pt x="433" y="287"/>
                  </a:lnTo>
                  <a:lnTo>
                    <a:pt x="433" y="262"/>
                  </a:lnTo>
                  <a:lnTo>
                    <a:pt x="403" y="249"/>
                  </a:lnTo>
                  <a:lnTo>
                    <a:pt x="369" y="262"/>
                  </a:lnTo>
                  <a:lnTo>
                    <a:pt x="352" y="333"/>
                  </a:lnTo>
                  <a:lnTo>
                    <a:pt x="352" y="404"/>
                  </a:lnTo>
                  <a:lnTo>
                    <a:pt x="352" y="418"/>
                  </a:lnTo>
                  <a:lnTo>
                    <a:pt x="384" y="432"/>
                  </a:lnTo>
                  <a:lnTo>
                    <a:pt x="418" y="432"/>
                  </a:lnTo>
                  <a:lnTo>
                    <a:pt x="431" y="432"/>
                  </a:lnTo>
                  <a:lnTo>
                    <a:pt x="431" y="405"/>
                  </a:lnTo>
                  <a:lnTo>
                    <a:pt x="431" y="393"/>
                  </a:lnTo>
                  <a:lnTo>
                    <a:pt x="418" y="383"/>
                  </a:lnTo>
                  <a:lnTo>
                    <a:pt x="319" y="382"/>
                  </a:lnTo>
                  <a:lnTo>
                    <a:pt x="287" y="404"/>
                  </a:lnTo>
                  <a:lnTo>
                    <a:pt x="287" y="431"/>
                  </a:lnTo>
                  <a:lnTo>
                    <a:pt x="286" y="454"/>
                  </a:lnTo>
                  <a:lnTo>
                    <a:pt x="303" y="466"/>
                  </a:lnTo>
                  <a:lnTo>
                    <a:pt x="430" y="467"/>
                  </a:lnTo>
                  <a:lnTo>
                    <a:pt x="464" y="455"/>
                  </a:lnTo>
                  <a:lnTo>
                    <a:pt x="465" y="432"/>
                  </a:lnTo>
                  <a:lnTo>
                    <a:pt x="465" y="359"/>
                  </a:lnTo>
                  <a:lnTo>
                    <a:pt x="465" y="334"/>
                  </a:lnTo>
                  <a:lnTo>
                    <a:pt x="433" y="321"/>
                  </a:lnTo>
                  <a:lnTo>
                    <a:pt x="418" y="334"/>
                  </a:lnTo>
                  <a:lnTo>
                    <a:pt x="400" y="405"/>
                  </a:lnTo>
                  <a:lnTo>
                    <a:pt x="400" y="432"/>
                  </a:lnTo>
                  <a:lnTo>
                    <a:pt x="399" y="455"/>
                  </a:lnTo>
                  <a:lnTo>
                    <a:pt x="430" y="455"/>
                  </a:lnTo>
                  <a:lnTo>
                    <a:pt x="464" y="455"/>
                  </a:lnTo>
                  <a:lnTo>
                    <a:pt x="481" y="443"/>
                  </a:lnTo>
                  <a:lnTo>
                    <a:pt x="497" y="373"/>
                  </a:lnTo>
                  <a:lnTo>
                    <a:pt x="497" y="349"/>
                  </a:lnTo>
                  <a:lnTo>
                    <a:pt x="482" y="348"/>
                  </a:lnTo>
                  <a:lnTo>
                    <a:pt x="384" y="359"/>
                  </a:lnTo>
                  <a:lnTo>
                    <a:pt x="368" y="432"/>
                  </a:lnTo>
                  <a:lnTo>
                    <a:pt x="351" y="454"/>
                  </a:lnTo>
                  <a:lnTo>
                    <a:pt x="351" y="466"/>
                  </a:lnTo>
                  <a:lnTo>
                    <a:pt x="449" y="477"/>
                  </a:lnTo>
                  <a:lnTo>
                    <a:pt x="609" y="481"/>
                  </a:lnTo>
                  <a:lnTo>
                    <a:pt x="628" y="481"/>
                  </a:lnTo>
                  <a:lnTo>
                    <a:pt x="628" y="470"/>
                  </a:lnTo>
                  <a:lnTo>
                    <a:pt x="628" y="459"/>
                  </a:lnTo>
                  <a:lnTo>
                    <a:pt x="628" y="445"/>
                  </a:lnTo>
                  <a:lnTo>
                    <a:pt x="611" y="436"/>
                  </a:lnTo>
                  <a:lnTo>
                    <a:pt x="594" y="445"/>
                  </a:lnTo>
                  <a:lnTo>
                    <a:pt x="576" y="517"/>
                  </a:lnTo>
                  <a:lnTo>
                    <a:pt x="576" y="541"/>
                  </a:lnTo>
                  <a:lnTo>
                    <a:pt x="575" y="554"/>
                  </a:lnTo>
                  <a:lnTo>
                    <a:pt x="607" y="569"/>
                  </a:lnTo>
                  <a:lnTo>
                    <a:pt x="704" y="570"/>
                  </a:lnTo>
                  <a:lnTo>
                    <a:pt x="722" y="556"/>
                  </a:lnTo>
                  <a:lnTo>
                    <a:pt x="723" y="532"/>
                  </a:lnTo>
                  <a:lnTo>
                    <a:pt x="723" y="506"/>
                  </a:lnTo>
                  <a:lnTo>
                    <a:pt x="705" y="506"/>
                  </a:lnTo>
                  <a:lnTo>
                    <a:pt x="674" y="505"/>
                  </a:lnTo>
                  <a:lnTo>
                    <a:pt x="643" y="531"/>
                  </a:lnTo>
                  <a:lnTo>
                    <a:pt x="625" y="555"/>
                  </a:lnTo>
                  <a:lnTo>
                    <a:pt x="625" y="579"/>
                  </a:lnTo>
                  <a:lnTo>
                    <a:pt x="642" y="593"/>
                  </a:lnTo>
                  <a:lnTo>
                    <a:pt x="836" y="620"/>
                  </a:lnTo>
                  <a:lnTo>
                    <a:pt x="962" y="608"/>
                  </a:lnTo>
                  <a:lnTo>
                    <a:pt x="979" y="599"/>
                  </a:lnTo>
                  <a:lnTo>
                    <a:pt x="982" y="500"/>
                  </a:lnTo>
                  <a:lnTo>
                    <a:pt x="964" y="485"/>
                  </a:lnTo>
                  <a:lnTo>
                    <a:pt x="932" y="475"/>
                  </a:lnTo>
                  <a:lnTo>
                    <a:pt x="900" y="484"/>
                  </a:lnTo>
                  <a:lnTo>
                    <a:pt x="879" y="558"/>
                  </a:lnTo>
                  <a:lnTo>
                    <a:pt x="864" y="583"/>
                  </a:lnTo>
                  <a:lnTo>
                    <a:pt x="864" y="656"/>
                  </a:lnTo>
                  <a:lnTo>
                    <a:pt x="863" y="666"/>
                  </a:lnTo>
                  <a:lnTo>
                    <a:pt x="878" y="666"/>
                  </a:lnTo>
                  <a:lnTo>
                    <a:pt x="913" y="667"/>
                  </a:lnTo>
                  <a:lnTo>
                    <a:pt x="1011" y="658"/>
                  </a:lnTo>
                  <a:lnTo>
                    <a:pt x="1027" y="562"/>
                  </a:lnTo>
                  <a:lnTo>
                    <a:pt x="1029" y="538"/>
                  </a:lnTo>
                  <a:lnTo>
                    <a:pt x="996" y="524"/>
                  </a:lnTo>
                  <a:lnTo>
                    <a:pt x="866" y="534"/>
                  </a:lnTo>
                  <a:lnTo>
                    <a:pt x="836" y="607"/>
                  </a:lnTo>
                  <a:lnTo>
                    <a:pt x="818" y="680"/>
                  </a:lnTo>
                  <a:lnTo>
                    <a:pt x="818" y="693"/>
                  </a:lnTo>
                  <a:lnTo>
                    <a:pt x="835" y="717"/>
                  </a:lnTo>
                  <a:lnTo>
                    <a:pt x="849" y="729"/>
                  </a:lnTo>
                  <a:lnTo>
                    <a:pt x="945" y="730"/>
                  </a:lnTo>
                  <a:lnTo>
                    <a:pt x="978" y="719"/>
                  </a:lnTo>
                  <a:lnTo>
                    <a:pt x="1011" y="623"/>
                  </a:lnTo>
                  <a:lnTo>
                    <a:pt x="1013" y="548"/>
                  </a:lnTo>
                  <a:lnTo>
                    <a:pt x="1014" y="476"/>
                  </a:lnTo>
                  <a:lnTo>
                    <a:pt x="982" y="465"/>
                  </a:lnTo>
                  <a:lnTo>
                    <a:pt x="882" y="474"/>
                  </a:lnTo>
                  <a:lnTo>
                    <a:pt x="867" y="498"/>
                  </a:lnTo>
                  <a:lnTo>
                    <a:pt x="866" y="508"/>
                  </a:lnTo>
                  <a:lnTo>
                    <a:pt x="866" y="522"/>
                  </a:lnTo>
                  <a:lnTo>
                    <a:pt x="996" y="537"/>
                  </a:lnTo>
                  <a:lnTo>
                    <a:pt x="1125" y="512"/>
                  </a:lnTo>
                  <a:lnTo>
                    <a:pt x="1145" y="444"/>
                  </a:lnTo>
                  <a:lnTo>
                    <a:pt x="1160" y="345"/>
                  </a:lnTo>
                  <a:lnTo>
                    <a:pt x="1161" y="273"/>
                  </a:lnTo>
                  <a:lnTo>
                    <a:pt x="1130" y="261"/>
                  </a:lnTo>
                  <a:lnTo>
                    <a:pt x="1114" y="259"/>
                  </a:lnTo>
                  <a:lnTo>
                    <a:pt x="1112" y="272"/>
                  </a:lnTo>
                  <a:lnTo>
                    <a:pt x="1112" y="297"/>
                  </a:lnTo>
                  <a:lnTo>
                    <a:pt x="1112" y="309"/>
                  </a:lnTo>
                  <a:lnTo>
                    <a:pt x="1146" y="310"/>
                  </a:lnTo>
                  <a:lnTo>
                    <a:pt x="1179" y="310"/>
                  </a:lnTo>
                  <a:lnTo>
                    <a:pt x="1276" y="289"/>
                  </a:lnTo>
                  <a:lnTo>
                    <a:pt x="1292" y="263"/>
                  </a:lnTo>
                  <a:lnTo>
                    <a:pt x="1292" y="251"/>
                  </a:lnTo>
                  <a:lnTo>
                    <a:pt x="1261" y="263"/>
                  </a:lnTo>
                  <a:lnTo>
                    <a:pt x="1226" y="288"/>
                  </a:lnTo>
                  <a:lnTo>
                    <a:pt x="1225" y="359"/>
                  </a:lnTo>
                  <a:lnTo>
                    <a:pt x="1225" y="383"/>
                  </a:lnTo>
                  <a:lnTo>
                    <a:pt x="1225" y="393"/>
                  </a:lnTo>
                  <a:lnTo>
                    <a:pt x="1225" y="406"/>
                  </a:lnTo>
                  <a:lnTo>
                    <a:pt x="1258" y="395"/>
                  </a:lnTo>
                  <a:lnTo>
                    <a:pt x="1289" y="384"/>
                  </a:lnTo>
                  <a:lnTo>
                    <a:pt x="1291" y="312"/>
                  </a:lnTo>
                  <a:lnTo>
                    <a:pt x="1291" y="289"/>
                  </a:lnTo>
                  <a:lnTo>
                    <a:pt x="1161" y="273"/>
                  </a:lnTo>
                  <a:lnTo>
                    <a:pt x="1031" y="344"/>
                  </a:lnTo>
                  <a:lnTo>
                    <a:pt x="999" y="442"/>
                  </a:lnTo>
                  <a:lnTo>
                    <a:pt x="998" y="465"/>
                  </a:lnTo>
                  <a:lnTo>
                    <a:pt x="998" y="486"/>
                  </a:lnTo>
                  <a:lnTo>
                    <a:pt x="1030" y="487"/>
                  </a:lnTo>
                  <a:lnTo>
                    <a:pt x="1126" y="487"/>
                  </a:lnTo>
                  <a:lnTo>
                    <a:pt x="1158" y="478"/>
                  </a:lnTo>
                  <a:lnTo>
                    <a:pt x="1158" y="467"/>
                  </a:lnTo>
                  <a:lnTo>
                    <a:pt x="1177" y="453"/>
                  </a:lnTo>
                  <a:lnTo>
                    <a:pt x="1158" y="453"/>
                  </a:lnTo>
                  <a:lnTo>
                    <a:pt x="1030" y="477"/>
                  </a:lnTo>
                  <a:lnTo>
                    <a:pt x="995" y="599"/>
                  </a:lnTo>
                  <a:lnTo>
                    <a:pt x="995" y="609"/>
                  </a:lnTo>
                  <a:lnTo>
                    <a:pt x="1027" y="610"/>
                  </a:lnTo>
                  <a:lnTo>
                    <a:pt x="1124" y="586"/>
                  </a:lnTo>
                  <a:lnTo>
                    <a:pt x="1141" y="563"/>
                  </a:lnTo>
                  <a:lnTo>
                    <a:pt x="1157" y="550"/>
                  </a:lnTo>
                  <a:lnTo>
                    <a:pt x="1176" y="550"/>
                  </a:lnTo>
                  <a:lnTo>
                    <a:pt x="1272" y="529"/>
                  </a:lnTo>
                  <a:lnTo>
                    <a:pt x="1304" y="455"/>
                  </a:lnTo>
                  <a:lnTo>
                    <a:pt x="1338" y="384"/>
                  </a:lnTo>
                  <a:lnTo>
                    <a:pt x="1339" y="312"/>
                  </a:lnTo>
                  <a:lnTo>
                    <a:pt x="1339" y="289"/>
                  </a:lnTo>
                  <a:lnTo>
                    <a:pt x="1324" y="301"/>
                  </a:lnTo>
                  <a:lnTo>
                    <a:pt x="1324" y="324"/>
                  </a:lnTo>
                  <a:lnTo>
                    <a:pt x="1339" y="324"/>
                  </a:lnTo>
                  <a:lnTo>
                    <a:pt x="1374" y="325"/>
                  </a:lnTo>
                  <a:lnTo>
                    <a:pt x="1404" y="313"/>
                  </a:lnTo>
                  <a:lnTo>
                    <a:pt x="1420" y="290"/>
                  </a:lnTo>
                  <a:lnTo>
                    <a:pt x="1421" y="264"/>
                  </a:lnTo>
                  <a:lnTo>
                    <a:pt x="1421" y="252"/>
                  </a:lnTo>
                  <a:lnTo>
                    <a:pt x="1390" y="252"/>
                  </a:lnTo>
                  <a:lnTo>
                    <a:pt x="1376" y="264"/>
                  </a:lnTo>
                  <a:lnTo>
                    <a:pt x="1374" y="290"/>
                  </a:lnTo>
                  <a:lnTo>
                    <a:pt x="1389" y="302"/>
                  </a:lnTo>
                  <a:lnTo>
                    <a:pt x="1486" y="304"/>
                  </a:lnTo>
                  <a:lnTo>
                    <a:pt x="1520" y="228"/>
                  </a:lnTo>
                  <a:lnTo>
                    <a:pt x="1520" y="205"/>
                  </a:lnTo>
                  <a:lnTo>
                    <a:pt x="1520" y="181"/>
                  </a:lnTo>
                  <a:lnTo>
                    <a:pt x="1504" y="168"/>
                  </a:lnTo>
                  <a:lnTo>
                    <a:pt x="1473" y="157"/>
                  </a:lnTo>
                  <a:lnTo>
                    <a:pt x="1456" y="165"/>
                  </a:lnTo>
                  <a:lnTo>
                    <a:pt x="1456" y="189"/>
                  </a:lnTo>
                  <a:lnTo>
                    <a:pt x="1456" y="203"/>
                  </a:lnTo>
                  <a:lnTo>
                    <a:pt x="1456" y="215"/>
                  </a:lnTo>
                  <a:lnTo>
                    <a:pt x="1554" y="228"/>
                  </a:lnTo>
                  <a:lnTo>
                    <a:pt x="1570" y="230"/>
                  </a:lnTo>
                  <a:lnTo>
                    <a:pt x="1586" y="207"/>
                  </a:lnTo>
                  <a:lnTo>
                    <a:pt x="1586" y="133"/>
                  </a:lnTo>
                  <a:lnTo>
                    <a:pt x="1571" y="61"/>
                  </a:lnTo>
                  <a:lnTo>
                    <a:pt x="1555" y="47"/>
                  </a:lnTo>
                  <a:lnTo>
                    <a:pt x="1539" y="60"/>
                  </a:lnTo>
                  <a:lnTo>
                    <a:pt x="1520" y="132"/>
                  </a:lnTo>
                  <a:lnTo>
                    <a:pt x="1520" y="144"/>
                  </a:lnTo>
                  <a:lnTo>
                    <a:pt x="1520" y="168"/>
                  </a:lnTo>
                  <a:lnTo>
                    <a:pt x="1554" y="181"/>
                  </a:lnTo>
                  <a:lnTo>
                    <a:pt x="1570" y="183"/>
                  </a:lnTo>
                  <a:lnTo>
                    <a:pt x="1602" y="169"/>
                  </a:lnTo>
                  <a:lnTo>
                    <a:pt x="1618" y="145"/>
                  </a:lnTo>
                  <a:lnTo>
                    <a:pt x="1635" y="71"/>
                  </a:lnTo>
                  <a:lnTo>
                    <a:pt x="1637" y="0"/>
                  </a:lnTo>
                  <a:lnTo>
                    <a:pt x="1621" y="0"/>
                  </a:lnTo>
                  <a:lnTo>
                    <a:pt x="1589" y="11"/>
                  </a:lnTo>
                  <a:lnTo>
                    <a:pt x="1571" y="85"/>
                  </a:lnTo>
                  <a:lnTo>
                    <a:pt x="1570" y="159"/>
                  </a:lnTo>
                  <a:lnTo>
                    <a:pt x="1570" y="183"/>
                  </a:lnTo>
                  <a:lnTo>
                    <a:pt x="1570" y="193"/>
                  </a:lnTo>
                  <a:lnTo>
                    <a:pt x="1586" y="193"/>
                  </a:lnTo>
                  <a:lnTo>
                    <a:pt x="1602" y="193"/>
                  </a:lnTo>
                  <a:lnTo>
                    <a:pt x="1602" y="169"/>
                  </a:lnTo>
                  <a:lnTo>
                    <a:pt x="1618" y="159"/>
                  </a:lnTo>
                  <a:lnTo>
                    <a:pt x="1618" y="145"/>
                  </a:lnTo>
                  <a:lnTo>
                    <a:pt x="1586" y="145"/>
                  </a:lnTo>
                  <a:lnTo>
                    <a:pt x="1554" y="217"/>
                  </a:lnTo>
                  <a:lnTo>
                    <a:pt x="1551" y="293"/>
                  </a:lnTo>
                  <a:lnTo>
                    <a:pt x="1551" y="304"/>
                  </a:lnTo>
                  <a:lnTo>
                    <a:pt x="1551" y="316"/>
                  </a:lnTo>
                  <a:lnTo>
                    <a:pt x="1567" y="317"/>
                  </a:lnTo>
                  <a:lnTo>
                    <a:pt x="1583" y="317"/>
                  </a:lnTo>
                  <a:lnTo>
                    <a:pt x="1583" y="305"/>
                  </a:lnTo>
                  <a:lnTo>
                    <a:pt x="1599" y="280"/>
                  </a:lnTo>
                  <a:lnTo>
                    <a:pt x="1601" y="267"/>
                  </a:lnTo>
                  <a:lnTo>
                    <a:pt x="1583" y="294"/>
                  </a:lnTo>
                  <a:lnTo>
                    <a:pt x="1583" y="305"/>
                  </a:lnTo>
                  <a:lnTo>
                    <a:pt x="1599" y="305"/>
                  </a:lnTo>
                  <a:lnTo>
                    <a:pt x="1616" y="294"/>
                  </a:lnTo>
                  <a:lnTo>
                    <a:pt x="1616" y="280"/>
                  </a:lnTo>
                  <a:lnTo>
                    <a:pt x="1617" y="267"/>
                  </a:lnTo>
                  <a:lnTo>
                    <a:pt x="1487" y="255"/>
                  </a:lnTo>
                  <a:lnTo>
                    <a:pt x="1390" y="264"/>
                  </a:lnTo>
                  <a:lnTo>
                    <a:pt x="1357" y="336"/>
                  </a:lnTo>
                  <a:lnTo>
                    <a:pt x="1356" y="361"/>
                  </a:lnTo>
                  <a:lnTo>
                    <a:pt x="1373" y="361"/>
                  </a:lnTo>
                  <a:lnTo>
                    <a:pt x="1373" y="349"/>
                  </a:lnTo>
                  <a:lnTo>
                    <a:pt x="1374" y="336"/>
                  </a:lnTo>
                  <a:lnTo>
                    <a:pt x="1357" y="325"/>
                  </a:lnTo>
                  <a:lnTo>
                    <a:pt x="1260" y="335"/>
                  </a:lnTo>
                  <a:lnTo>
                    <a:pt x="1160" y="430"/>
                  </a:lnTo>
                  <a:lnTo>
                    <a:pt x="1144" y="453"/>
                  </a:lnTo>
                  <a:lnTo>
                    <a:pt x="1240" y="455"/>
                  </a:lnTo>
                  <a:lnTo>
                    <a:pt x="1336" y="446"/>
                  </a:lnTo>
                  <a:lnTo>
                    <a:pt x="1356" y="434"/>
                  </a:lnTo>
                  <a:lnTo>
                    <a:pt x="1338" y="432"/>
                  </a:lnTo>
                  <a:lnTo>
                    <a:pt x="1322" y="455"/>
                  </a:lnTo>
                  <a:lnTo>
                    <a:pt x="1322" y="481"/>
                  </a:lnTo>
                  <a:lnTo>
                    <a:pt x="1304" y="491"/>
                  </a:lnTo>
                  <a:lnTo>
                    <a:pt x="1288" y="491"/>
                  </a:lnTo>
                  <a:lnTo>
                    <a:pt x="1273" y="491"/>
                  </a:lnTo>
                  <a:lnTo>
                    <a:pt x="1257" y="491"/>
                  </a:lnTo>
                  <a:lnTo>
                    <a:pt x="1224" y="490"/>
                  </a:lnTo>
                  <a:lnTo>
                    <a:pt x="1192" y="513"/>
                  </a:lnTo>
                  <a:lnTo>
                    <a:pt x="1175" y="587"/>
                  </a:lnTo>
                  <a:lnTo>
                    <a:pt x="1175" y="601"/>
                  </a:lnTo>
                  <a:lnTo>
                    <a:pt x="1175" y="587"/>
                  </a:lnTo>
                  <a:lnTo>
                    <a:pt x="1044" y="576"/>
                  </a:lnTo>
                  <a:lnTo>
                    <a:pt x="851" y="596"/>
                  </a:lnTo>
                  <a:lnTo>
                    <a:pt x="836" y="620"/>
                  </a:lnTo>
                  <a:lnTo>
                    <a:pt x="836" y="632"/>
                  </a:lnTo>
                  <a:lnTo>
                    <a:pt x="930" y="646"/>
                  </a:lnTo>
                  <a:lnTo>
                    <a:pt x="962" y="633"/>
                  </a:lnTo>
                  <a:lnTo>
                    <a:pt x="962" y="622"/>
                  </a:lnTo>
                  <a:lnTo>
                    <a:pt x="962" y="608"/>
                  </a:lnTo>
                  <a:lnTo>
                    <a:pt x="930" y="597"/>
                  </a:lnTo>
                  <a:lnTo>
                    <a:pt x="898" y="596"/>
                  </a:lnTo>
                  <a:lnTo>
                    <a:pt x="863" y="666"/>
                  </a:lnTo>
                  <a:lnTo>
                    <a:pt x="863" y="693"/>
                  </a:lnTo>
                  <a:lnTo>
                    <a:pt x="878" y="693"/>
                  </a:lnTo>
                  <a:lnTo>
                    <a:pt x="878" y="680"/>
                  </a:lnTo>
                  <a:lnTo>
                    <a:pt x="878" y="666"/>
                  </a:lnTo>
                  <a:lnTo>
                    <a:pt x="864" y="644"/>
                  </a:lnTo>
                  <a:lnTo>
                    <a:pt x="770" y="643"/>
                  </a:lnTo>
                  <a:lnTo>
                    <a:pt x="737" y="655"/>
                  </a:lnTo>
                  <a:lnTo>
                    <a:pt x="736" y="665"/>
                  </a:lnTo>
                  <a:lnTo>
                    <a:pt x="737" y="655"/>
                  </a:lnTo>
                  <a:lnTo>
                    <a:pt x="737" y="631"/>
                  </a:lnTo>
                  <a:lnTo>
                    <a:pt x="704" y="604"/>
                  </a:lnTo>
                  <a:lnTo>
                    <a:pt x="689" y="593"/>
                  </a:lnTo>
                  <a:lnTo>
                    <a:pt x="673" y="593"/>
                  </a:lnTo>
                  <a:lnTo>
                    <a:pt x="673" y="617"/>
                  </a:lnTo>
                  <a:lnTo>
                    <a:pt x="673" y="628"/>
                  </a:lnTo>
                  <a:lnTo>
                    <a:pt x="704" y="618"/>
                  </a:lnTo>
                  <a:lnTo>
                    <a:pt x="704" y="594"/>
                  </a:lnTo>
                  <a:lnTo>
                    <a:pt x="705" y="520"/>
                  </a:lnTo>
                  <a:lnTo>
                    <a:pt x="705" y="506"/>
                  </a:lnTo>
                  <a:lnTo>
                    <a:pt x="691" y="495"/>
                  </a:lnTo>
                  <a:lnTo>
                    <a:pt x="690" y="518"/>
                  </a:lnTo>
                  <a:lnTo>
                    <a:pt x="690" y="531"/>
                  </a:lnTo>
                  <a:lnTo>
                    <a:pt x="690" y="518"/>
                  </a:lnTo>
                  <a:lnTo>
                    <a:pt x="706" y="495"/>
                  </a:lnTo>
                  <a:lnTo>
                    <a:pt x="691" y="471"/>
                  </a:lnTo>
                  <a:lnTo>
                    <a:pt x="675" y="459"/>
                  </a:lnTo>
                  <a:lnTo>
                    <a:pt x="577" y="458"/>
                  </a:lnTo>
                  <a:lnTo>
                    <a:pt x="561" y="479"/>
                  </a:lnTo>
                  <a:lnTo>
                    <a:pt x="560" y="503"/>
                  </a:lnTo>
                  <a:lnTo>
                    <a:pt x="560" y="517"/>
                  </a:lnTo>
                  <a:lnTo>
                    <a:pt x="658" y="518"/>
                  </a:lnTo>
                  <a:lnTo>
                    <a:pt x="754" y="521"/>
                  </a:lnTo>
                  <a:lnTo>
                    <a:pt x="773" y="497"/>
                  </a:lnTo>
                  <a:lnTo>
                    <a:pt x="774" y="424"/>
                  </a:lnTo>
                  <a:lnTo>
                    <a:pt x="756" y="352"/>
                  </a:lnTo>
                  <a:lnTo>
                    <a:pt x="629" y="350"/>
                  </a:lnTo>
                  <a:lnTo>
                    <a:pt x="530" y="361"/>
                  </a:lnTo>
                  <a:lnTo>
                    <a:pt x="497" y="435"/>
                  </a:lnTo>
                  <a:lnTo>
                    <a:pt x="496" y="444"/>
                  </a:lnTo>
                  <a:lnTo>
                    <a:pt x="496" y="458"/>
                  </a:lnTo>
                  <a:lnTo>
                    <a:pt x="529" y="458"/>
                  </a:lnTo>
                  <a:lnTo>
                    <a:pt x="561" y="444"/>
                  </a:lnTo>
                  <a:lnTo>
                    <a:pt x="578" y="435"/>
                  </a:lnTo>
                  <a:lnTo>
                    <a:pt x="578" y="336"/>
                  </a:lnTo>
                  <a:lnTo>
                    <a:pt x="580" y="312"/>
                  </a:lnTo>
                  <a:lnTo>
                    <a:pt x="547" y="301"/>
                  </a:lnTo>
                  <a:lnTo>
                    <a:pt x="514" y="301"/>
                  </a:lnTo>
                  <a:lnTo>
                    <a:pt x="498" y="312"/>
                  </a:lnTo>
                  <a:lnTo>
                    <a:pt x="498" y="324"/>
                  </a:lnTo>
                  <a:lnTo>
                    <a:pt x="497" y="336"/>
                  </a:lnTo>
                  <a:lnTo>
                    <a:pt x="513" y="336"/>
                  </a:lnTo>
                  <a:lnTo>
                    <a:pt x="531" y="324"/>
                  </a:lnTo>
                  <a:lnTo>
                    <a:pt x="549" y="251"/>
                  </a:lnTo>
                  <a:lnTo>
                    <a:pt x="532" y="227"/>
                  </a:lnTo>
                  <a:lnTo>
                    <a:pt x="500" y="202"/>
                  </a:lnTo>
                  <a:lnTo>
                    <a:pt x="468" y="200"/>
                  </a:lnTo>
                  <a:lnTo>
                    <a:pt x="453" y="200"/>
                  </a:lnTo>
                  <a:lnTo>
                    <a:pt x="452" y="225"/>
                  </a:lnTo>
                  <a:lnTo>
                    <a:pt x="452" y="238"/>
                  </a:lnTo>
                  <a:lnTo>
                    <a:pt x="467" y="238"/>
                  </a:lnTo>
                  <a:lnTo>
                    <a:pt x="484" y="239"/>
                  </a:lnTo>
                  <a:lnTo>
                    <a:pt x="485" y="212"/>
                  </a:lnTo>
                  <a:lnTo>
                    <a:pt x="485" y="141"/>
                  </a:lnTo>
                  <a:lnTo>
                    <a:pt x="468" y="140"/>
                  </a:lnTo>
                  <a:lnTo>
                    <a:pt x="453" y="140"/>
                  </a:lnTo>
                  <a:lnTo>
                    <a:pt x="453" y="150"/>
                  </a:lnTo>
                  <a:lnTo>
                    <a:pt x="453" y="175"/>
                  </a:lnTo>
                  <a:lnTo>
                    <a:pt x="468" y="175"/>
                  </a:lnTo>
                  <a:lnTo>
                    <a:pt x="468" y="164"/>
                  </a:lnTo>
                  <a:lnTo>
                    <a:pt x="468" y="140"/>
                  </a:lnTo>
                  <a:lnTo>
                    <a:pt x="435" y="140"/>
                  </a:lnTo>
                  <a:lnTo>
                    <a:pt x="404" y="140"/>
                  </a:lnTo>
                  <a:lnTo>
                    <a:pt x="388" y="150"/>
                  </a:lnTo>
                  <a:lnTo>
                    <a:pt x="388" y="164"/>
                  </a:lnTo>
                  <a:lnTo>
                    <a:pt x="404" y="175"/>
                  </a:lnTo>
                </a:path>
              </a:pathLst>
            </a:custGeom>
            <a:noFill/>
            <a:ln w="60325">
              <a:solidFill>
                <a:srgbClr val="C96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SimSun" panose="02010600030101010101" pitchFamily="2" charset="-122"/>
                <a:ea typeface="SimSun" panose="02010600030101010101" pitchFamily="2" charset="-122"/>
              </a:endParaRPr>
            </a:p>
          </p:txBody>
        </p:sp>
        <p:sp>
          <p:nvSpPr>
            <p:cNvPr id="50" name="Freeform 44"/>
            <p:cNvSpPr>
              <a:spLocks/>
            </p:cNvSpPr>
            <p:nvPr/>
          </p:nvSpPr>
          <p:spPr bwMode="auto">
            <a:xfrm rot="134399">
              <a:off x="3899" y="3309"/>
              <a:ext cx="789" cy="398"/>
            </a:xfrm>
            <a:custGeom>
              <a:avLst/>
              <a:gdLst>
                <a:gd name="T0" fmla="*/ 1 w 1570"/>
                <a:gd name="T1" fmla="*/ 2 h 701"/>
                <a:gd name="T2" fmla="*/ 2 w 1570"/>
                <a:gd name="T3" fmla="*/ 3 h 701"/>
                <a:gd name="T4" fmla="*/ 0 w 1570"/>
                <a:gd name="T5" fmla="*/ 3 h 701"/>
                <a:gd name="T6" fmla="*/ 3 w 1570"/>
                <a:gd name="T7" fmla="*/ 5 h 701"/>
                <a:gd name="T8" fmla="*/ 3 w 1570"/>
                <a:gd name="T9" fmla="*/ 1 h 701"/>
                <a:gd name="T10" fmla="*/ 2 w 1570"/>
                <a:gd name="T11" fmla="*/ 3 h 701"/>
                <a:gd name="T12" fmla="*/ 6 w 1570"/>
                <a:gd name="T13" fmla="*/ 3 h 701"/>
                <a:gd name="T14" fmla="*/ 3 w 1570"/>
                <a:gd name="T15" fmla="*/ 4 h 701"/>
                <a:gd name="T16" fmla="*/ 5 w 1570"/>
                <a:gd name="T17" fmla="*/ 10 h 701"/>
                <a:gd name="T18" fmla="*/ 9 w 1570"/>
                <a:gd name="T19" fmla="*/ 9 h 701"/>
                <a:gd name="T20" fmla="*/ 5 w 1570"/>
                <a:gd name="T21" fmla="*/ 10 h 701"/>
                <a:gd name="T22" fmla="*/ 7 w 1570"/>
                <a:gd name="T23" fmla="*/ 11 h 701"/>
                <a:gd name="T24" fmla="*/ 8 w 1570"/>
                <a:gd name="T25" fmla="*/ 10 h 701"/>
                <a:gd name="T26" fmla="*/ 7 w 1570"/>
                <a:gd name="T27" fmla="*/ 11 h 701"/>
                <a:gd name="T28" fmla="*/ 8 w 1570"/>
                <a:gd name="T29" fmla="*/ 11 h 701"/>
                <a:gd name="T30" fmla="*/ 6 w 1570"/>
                <a:gd name="T31" fmla="*/ 13 h 701"/>
                <a:gd name="T32" fmla="*/ 6 w 1570"/>
                <a:gd name="T33" fmla="*/ 13 h 701"/>
                <a:gd name="T34" fmla="*/ 4 w 1570"/>
                <a:gd name="T35" fmla="*/ 17 h 701"/>
                <a:gd name="T36" fmla="*/ 8 w 1570"/>
                <a:gd name="T37" fmla="*/ 18 h 701"/>
                <a:gd name="T38" fmla="*/ 8 w 1570"/>
                <a:gd name="T39" fmla="*/ 18 h 701"/>
                <a:gd name="T40" fmla="*/ 8 w 1570"/>
                <a:gd name="T41" fmla="*/ 17 h 701"/>
                <a:gd name="T42" fmla="*/ 7 w 1570"/>
                <a:gd name="T43" fmla="*/ 18 h 701"/>
                <a:gd name="T44" fmla="*/ 9 w 1570"/>
                <a:gd name="T45" fmla="*/ 20 h 701"/>
                <a:gd name="T46" fmla="*/ 11 w 1570"/>
                <a:gd name="T47" fmla="*/ 18 h 701"/>
                <a:gd name="T48" fmla="*/ 10 w 1570"/>
                <a:gd name="T49" fmla="*/ 23 h 701"/>
                <a:gd name="T50" fmla="*/ 14 w 1570"/>
                <a:gd name="T51" fmla="*/ 23 h 701"/>
                <a:gd name="T52" fmla="*/ 13 w 1570"/>
                <a:gd name="T53" fmla="*/ 22 h 701"/>
                <a:gd name="T54" fmla="*/ 13 w 1570"/>
                <a:gd name="T55" fmla="*/ 23 h 701"/>
                <a:gd name="T56" fmla="*/ 14 w 1570"/>
                <a:gd name="T57" fmla="*/ 16 h 701"/>
                <a:gd name="T58" fmla="*/ 10 w 1570"/>
                <a:gd name="T59" fmla="*/ 17 h 701"/>
                <a:gd name="T60" fmla="*/ 15 w 1570"/>
                <a:gd name="T61" fmla="*/ 16 h 701"/>
                <a:gd name="T62" fmla="*/ 14 w 1570"/>
                <a:gd name="T63" fmla="*/ 14 h 701"/>
                <a:gd name="T64" fmla="*/ 17 w 1570"/>
                <a:gd name="T65" fmla="*/ 7 h 701"/>
                <a:gd name="T66" fmla="*/ 15 w 1570"/>
                <a:gd name="T67" fmla="*/ 10 h 701"/>
                <a:gd name="T68" fmla="*/ 19 w 1570"/>
                <a:gd name="T69" fmla="*/ 6 h 701"/>
                <a:gd name="T70" fmla="*/ 17 w 1570"/>
                <a:gd name="T71" fmla="*/ 6 h 701"/>
                <a:gd name="T72" fmla="*/ 19 w 1570"/>
                <a:gd name="T73" fmla="*/ 3 h 701"/>
                <a:gd name="T74" fmla="*/ 19 w 1570"/>
                <a:gd name="T75" fmla="*/ 6 h 701"/>
                <a:gd name="T76" fmla="*/ 23 w 1570"/>
                <a:gd name="T77" fmla="*/ 3 h 701"/>
                <a:gd name="T78" fmla="*/ 21 w 1570"/>
                <a:gd name="T79" fmla="*/ 1 h 701"/>
                <a:gd name="T80" fmla="*/ 21 w 1570"/>
                <a:gd name="T81" fmla="*/ 3 h 701"/>
                <a:gd name="T82" fmla="*/ 26 w 1570"/>
                <a:gd name="T83" fmla="*/ 1 h 701"/>
                <a:gd name="T84" fmla="*/ 20 w 1570"/>
                <a:gd name="T85" fmla="*/ 6 h 701"/>
                <a:gd name="T86" fmla="*/ 21 w 1570"/>
                <a:gd name="T87" fmla="*/ 6 h 701"/>
                <a:gd name="T88" fmla="*/ 18 w 1570"/>
                <a:gd name="T89" fmla="*/ 10 h 701"/>
                <a:gd name="T90" fmla="*/ 20 w 1570"/>
                <a:gd name="T91" fmla="*/ 7 h 701"/>
                <a:gd name="T92" fmla="*/ 22 w 1570"/>
                <a:gd name="T93" fmla="*/ 5 h 701"/>
                <a:gd name="T94" fmla="*/ 21 w 1570"/>
                <a:gd name="T95" fmla="*/ 7 h 701"/>
                <a:gd name="T96" fmla="*/ 22 w 1570"/>
                <a:gd name="T97" fmla="*/ 6 h 701"/>
                <a:gd name="T98" fmla="*/ 24 w 1570"/>
                <a:gd name="T99" fmla="*/ 8 h 701"/>
                <a:gd name="T100" fmla="*/ 22 w 1570"/>
                <a:gd name="T101" fmla="*/ 5 h 701"/>
                <a:gd name="T102" fmla="*/ 21 w 1570"/>
                <a:gd name="T103" fmla="*/ 7 h 701"/>
                <a:gd name="T104" fmla="*/ 17 w 1570"/>
                <a:gd name="T105" fmla="*/ 5 h 7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0"/>
                <a:gd name="T160" fmla="*/ 0 h 701"/>
                <a:gd name="T161" fmla="*/ 1570 w 1570"/>
                <a:gd name="T162" fmla="*/ 701 h 7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0" h="701">
                  <a:moveTo>
                    <a:pt x="77" y="71"/>
                  </a:moveTo>
                  <a:lnTo>
                    <a:pt x="61" y="71"/>
                  </a:lnTo>
                  <a:lnTo>
                    <a:pt x="47" y="71"/>
                  </a:lnTo>
                  <a:lnTo>
                    <a:pt x="31" y="71"/>
                  </a:lnTo>
                  <a:lnTo>
                    <a:pt x="61" y="117"/>
                  </a:lnTo>
                  <a:lnTo>
                    <a:pt x="92" y="117"/>
                  </a:lnTo>
                  <a:lnTo>
                    <a:pt x="107" y="117"/>
                  </a:lnTo>
                  <a:lnTo>
                    <a:pt x="107" y="106"/>
                  </a:lnTo>
                  <a:lnTo>
                    <a:pt x="107" y="94"/>
                  </a:lnTo>
                  <a:lnTo>
                    <a:pt x="107" y="84"/>
                  </a:lnTo>
                  <a:lnTo>
                    <a:pt x="15" y="84"/>
                  </a:lnTo>
                  <a:lnTo>
                    <a:pt x="0" y="82"/>
                  </a:lnTo>
                  <a:lnTo>
                    <a:pt x="0" y="105"/>
                  </a:lnTo>
                  <a:lnTo>
                    <a:pt x="15" y="128"/>
                  </a:lnTo>
                  <a:lnTo>
                    <a:pt x="107" y="141"/>
                  </a:lnTo>
                  <a:lnTo>
                    <a:pt x="139" y="143"/>
                  </a:lnTo>
                  <a:lnTo>
                    <a:pt x="153" y="130"/>
                  </a:lnTo>
                  <a:lnTo>
                    <a:pt x="169" y="63"/>
                  </a:lnTo>
                  <a:lnTo>
                    <a:pt x="169" y="50"/>
                  </a:lnTo>
                  <a:lnTo>
                    <a:pt x="153" y="40"/>
                  </a:lnTo>
                  <a:lnTo>
                    <a:pt x="123" y="50"/>
                  </a:lnTo>
                  <a:lnTo>
                    <a:pt x="107" y="61"/>
                  </a:lnTo>
                  <a:lnTo>
                    <a:pt x="107" y="84"/>
                  </a:lnTo>
                  <a:lnTo>
                    <a:pt x="107" y="106"/>
                  </a:lnTo>
                  <a:lnTo>
                    <a:pt x="139" y="119"/>
                  </a:lnTo>
                  <a:lnTo>
                    <a:pt x="230" y="120"/>
                  </a:lnTo>
                  <a:lnTo>
                    <a:pt x="322" y="120"/>
                  </a:lnTo>
                  <a:lnTo>
                    <a:pt x="352" y="98"/>
                  </a:lnTo>
                  <a:lnTo>
                    <a:pt x="352" y="75"/>
                  </a:lnTo>
                  <a:lnTo>
                    <a:pt x="336" y="51"/>
                  </a:lnTo>
                  <a:lnTo>
                    <a:pt x="214" y="50"/>
                  </a:lnTo>
                  <a:lnTo>
                    <a:pt x="183" y="119"/>
                  </a:lnTo>
                  <a:lnTo>
                    <a:pt x="167" y="188"/>
                  </a:lnTo>
                  <a:lnTo>
                    <a:pt x="166" y="258"/>
                  </a:lnTo>
                  <a:lnTo>
                    <a:pt x="166" y="279"/>
                  </a:lnTo>
                  <a:lnTo>
                    <a:pt x="256" y="305"/>
                  </a:lnTo>
                  <a:lnTo>
                    <a:pt x="378" y="317"/>
                  </a:lnTo>
                  <a:lnTo>
                    <a:pt x="501" y="318"/>
                  </a:lnTo>
                  <a:lnTo>
                    <a:pt x="516" y="297"/>
                  </a:lnTo>
                  <a:lnTo>
                    <a:pt x="516" y="273"/>
                  </a:lnTo>
                  <a:lnTo>
                    <a:pt x="486" y="262"/>
                  </a:lnTo>
                  <a:lnTo>
                    <a:pt x="333" y="246"/>
                  </a:lnTo>
                  <a:lnTo>
                    <a:pt x="302" y="269"/>
                  </a:lnTo>
                  <a:lnTo>
                    <a:pt x="287" y="281"/>
                  </a:lnTo>
                  <a:lnTo>
                    <a:pt x="287" y="305"/>
                  </a:lnTo>
                  <a:lnTo>
                    <a:pt x="287" y="315"/>
                  </a:lnTo>
                  <a:lnTo>
                    <a:pt x="318" y="325"/>
                  </a:lnTo>
                  <a:lnTo>
                    <a:pt x="409" y="339"/>
                  </a:lnTo>
                  <a:lnTo>
                    <a:pt x="501" y="329"/>
                  </a:lnTo>
                  <a:lnTo>
                    <a:pt x="516" y="318"/>
                  </a:lnTo>
                  <a:lnTo>
                    <a:pt x="516" y="308"/>
                  </a:lnTo>
                  <a:lnTo>
                    <a:pt x="501" y="297"/>
                  </a:lnTo>
                  <a:lnTo>
                    <a:pt x="470" y="297"/>
                  </a:lnTo>
                  <a:lnTo>
                    <a:pt x="456" y="308"/>
                  </a:lnTo>
                  <a:lnTo>
                    <a:pt x="439" y="328"/>
                  </a:lnTo>
                  <a:lnTo>
                    <a:pt x="439" y="349"/>
                  </a:lnTo>
                  <a:lnTo>
                    <a:pt x="439" y="363"/>
                  </a:lnTo>
                  <a:lnTo>
                    <a:pt x="470" y="364"/>
                  </a:lnTo>
                  <a:lnTo>
                    <a:pt x="486" y="351"/>
                  </a:lnTo>
                  <a:lnTo>
                    <a:pt x="470" y="340"/>
                  </a:lnTo>
                  <a:lnTo>
                    <a:pt x="378" y="328"/>
                  </a:lnTo>
                  <a:lnTo>
                    <a:pt x="363" y="349"/>
                  </a:lnTo>
                  <a:lnTo>
                    <a:pt x="347" y="371"/>
                  </a:lnTo>
                  <a:lnTo>
                    <a:pt x="347" y="395"/>
                  </a:lnTo>
                  <a:lnTo>
                    <a:pt x="347" y="407"/>
                  </a:lnTo>
                  <a:lnTo>
                    <a:pt x="362" y="408"/>
                  </a:lnTo>
                  <a:lnTo>
                    <a:pt x="377" y="408"/>
                  </a:lnTo>
                  <a:lnTo>
                    <a:pt x="377" y="396"/>
                  </a:lnTo>
                  <a:lnTo>
                    <a:pt x="377" y="386"/>
                  </a:lnTo>
                  <a:lnTo>
                    <a:pt x="255" y="384"/>
                  </a:lnTo>
                  <a:lnTo>
                    <a:pt x="223" y="473"/>
                  </a:lnTo>
                  <a:lnTo>
                    <a:pt x="223" y="496"/>
                  </a:lnTo>
                  <a:lnTo>
                    <a:pt x="223" y="509"/>
                  </a:lnTo>
                  <a:lnTo>
                    <a:pt x="315" y="532"/>
                  </a:lnTo>
                  <a:lnTo>
                    <a:pt x="436" y="534"/>
                  </a:lnTo>
                  <a:lnTo>
                    <a:pt x="453" y="535"/>
                  </a:lnTo>
                  <a:lnTo>
                    <a:pt x="467" y="524"/>
                  </a:lnTo>
                  <a:lnTo>
                    <a:pt x="467" y="513"/>
                  </a:lnTo>
                  <a:lnTo>
                    <a:pt x="483" y="501"/>
                  </a:lnTo>
                  <a:lnTo>
                    <a:pt x="453" y="524"/>
                  </a:lnTo>
                  <a:lnTo>
                    <a:pt x="420" y="545"/>
                  </a:lnTo>
                  <a:lnTo>
                    <a:pt x="453" y="547"/>
                  </a:lnTo>
                  <a:lnTo>
                    <a:pt x="483" y="524"/>
                  </a:lnTo>
                  <a:lnTo>
                    <a:pt x="483" y="513"/>
                  </a:lnTo>
                  <a:lnTo>
                    <a:pt x="498" y="501"/>
                  </a:lnTo>
                  <a:lnTo>
                    <a:pt x="467" y="489"/>
                  </a:lnTo>
                  <a:lnTo>
                    <a:pt x="436" y="500"/>
                  </a:lnTo>
                  <a:lnTo>
                    <a:pt x="420" y="522"/>
                  </a:lnTo>
                  <a:lnTo>
                    <a:pt x="420" y="545"/>
                  </a:lnTo>
                  <a:lnTo>
                    <a:pt x="420" y="568"/>
                  </a:lnTo>
                  <a:lnTo>
                    <a:pt x="436" y="579"/>
                  </a:lnTo>
                  <a:lnTo>
                    <a:pt x="526" y="594"/>
                  </a:lnTo>
                  <a:lnTo>
                    <a:pt x="649" y="582"/>
                  </a:lnTo>
                  <a:lnTo>
                    <a:pt x="665" y="573"/>
                  </a:lnTo>
                  <a:lnTo>
                    <a:pt x="665" y="550"/>
                  </a:lnTo>
                  <a:lnTo>
                    <a:pt x="665" y="527"/>
                  </a:lnTo>
                  <a:lnTo>
                    <a:pt x="636" y="537"/>
                  </a:lnTo>
                  <a:lnTo>
                    <a:pt x="602" y="606"/>
                  </a:lnTo>
                  <a:lnTo>
                    <a:pt x="586" y="674"/>
                  </a:lnTo>
                  <a:lnTo>
                    <a:pt x="586" y="684"/>
                  </a:lnTo>
                  <a:lnTo>
                    <a:pt x="601" y="685"/>
                  </a:lnTo>
                  <a:lnTo>
                    <a:pt x="721" y="699"/>
                  </a:lnTo>
                  <a:lnTo>
                    <a:pt x="842" y="701"/>
                  </a:lnTo>
                  <a:lnTo>
                    <a:pt x="843" y="678"/>
                  </a:lnTo>
                  <a:lnTo>
                    <a:pt x="845" y="657"/>
                  </a:lnTo>
                  <a:lnTo>
                    <a:pt x="828" y="631"/>
                  </a:lnTo>
                  <a:lnTo>
                    <a:pt x="799" y="631"/>
                  </a:lnTo>
                  <a:lnTo>
                    <a:pt x="768" y="641"/>
                  </a:lnTo>
                  <a:lnTo>
                    <a:pt x="753" y="663"/>
                  </a:lnTo>
                  <a:lnTo>
                    <a:pt x="752" y="686"/>
                  </a:lnTo>
                  <a:lnTo>
                    <a:pt x="750" y="699"/>
                  </a:lnTo>
                  <a:lnTo>
                    <a:pt x="765" y="699"/>
                  </a:lnTo>
                  <a:lnTo>
                    <a:pt x="783" y="687"/>
                  </a:lnTo>
                  <a:lnTo>
                    <a:pt x="815" y="598"/>
                  </a:lnTo>
                  <a:lnTo>
                    <a:pt x="830" y="505"/>
                  </a:lnTo>
                  <a:lnTo>
                    <a:pt x="830" y="482"/>
                  </a:lnTo>
                  <a:lnTo>
                    <a:pt x="712" y="470"/>
                  </a:lnTo>
                  <a:lnTo>
                    <a:pt x="588" y="479"/>
                  </a:lnTo>
                  <a:lnTo>
                    <a:pt x="573" y="502"/>
                  </a:lnTo>
                  <a:lnTo>
                    <a:pt x="573" y="514"/>
                  </a:lnTo>
                  <a:lnTo>
                    <a:pt x="724" y="527"/>
                  </a:lnTo>
                  <a:lnTo>
                    <a:pt x="877" y="519"/>
                  </a:lnTo>
                  <a:lnTo>
                    <a:pt x="907" y="496"/>
                  </a:lnTo>
                  <a:lnTo>
                    <a:pt x="908" y="473"/>
                  </a:lnTo>
                  <a:lnTo>
                    <a:pt x="909" y="404"/>
                  </a:lnTo>
                  <a:lnTo>
                    <a:pt x="894" y="394"/>
                  </a:lnTo>
                  <a:lnTo>
                    <a:pt x="863" y="393"/>
                  </a:lnTo>
                  <a:lnTo>
                    <a:pt x="848" y="415"/>
                  </a:lnTo>
                  <a:lnTo>
                    <a:pt x="879" y="415"/>
                  </a:lnTo>
                  <a:lnTo>
                    <a:pt x="1032" y="348"/>
                  </a:lnTo>
                  <a:lnTo>
                    <a:pt x="1048" y="281"/>
                  </a:lnTo>
                  <a:lnTo>
                    <a:pt x="1049" y="214"/>
                  </a:lnTo>
                  <a:lnTo>
                    <a:pt x="1018" y="191"/>
                  </a:lnTo>
                  <a:lnTo>
                    <a:pt x="925" y="199"/>
                  </a:lnTo>
                  <a:lnTo>
                    <a:pt x="896" y="222"/>
                  </a:lnTo>
                  <a:lnTo>
                    <a:pt x="895" y="291"/>
                  </a:lnTo>
                  <a:lnTo>
                    <a:pt x="924" y="291"/>
                  </a:lnTo>
                  <a:lnTo>
                    <a:pt x="1048" y="292"/>
                  </a:lnTo>
                  <a:lnTo>
                    <a:pt x="1139" y="273"/>
                  </a:lnTo>
                  <a:lnTo>
                    <a:pt x="1171" y="182"/>
                  </a:lnTo>
                  <a:lnTo>
                    <a:pt x="1172" y="111"/>
                  </a:lnTo>
                  <a:lnTo>
                    <a:pt x="1157" y="101"/>
                  </a:lnTo>
                  <a:lnTo>
                    <a:pt x="1126" y="111"/>
                  </a:lnTo>
                  <a:lnTo>
                    <a:pt x="1034" y="180"/>
                  </a:lnTo>
                  <a:lnTo>
                    <a:pt x="1033" y="246"/>
                  </a:lnTo>
                  <a:lnTo>
                    <a:pt x="1064" y="236"/>
                  </a:lnTo>
                  <a:lnTo>
                    <a:pt x="1156" y="168"/>
                  </a:lnTo>
                  <a:lnTo>
                    <a:pt x="1188" y="101"/>
                  </a:lnTo>
                  <a:lnTo>
                    <a:pt x="1188" y="78"/>
                  </a:lnTo>
                  <a:lnTo>
                    <a:pt x="1172" y="88"/>
                  </a:lnTo>
                  <a:lnTo>
                    <a:pt x="1141" y="158"/>
                  </a:lnTo>
                  <a:lnTo>
                    <a:pt x="1141" y="168"/>
                  </a:lnTo>
                  <a:lnTo>
                    <a:pt x="1141" y="182"/>
                  </a:lnTo>
                  <a:lnTo>
                    <a:pt x="1233" y="183"/>
                  </a:lnTo>
                  <a:lnTo>
                    <a:pt x="1415" y="161"/>
                  </a:lnTo>
                  <a:lnTo>
                    <a:pt x="1446" y="93"/>
                  </a:lnTo>
                  <a:lnTo>
                    <a:pt x="1448" y="25"/>
                  </a:lnTo>
                  <a:lnTo>
                    <a:pt x="1433" y="1"/>
                  </a:lnTo>
                  <a:lnTo>
                    <a:pt x="1341" y="0"/>
                  </a:lnTo>
                  <a:lnTo>
                    <a:pt x="1311" y="22"/>
                  </a:lnTo>
                  <a:lnTo>
                    <a:pt x="1293" y="89"/>
                  </a:lnTo>
                  <a:lnTo>
                    <a:pt x="1293" y="102"/>
                  </a:lnTo>
                  <a:lnTo>
                    <a:pt x="1293" y="112"/>
                  </a:lnTo>
                  <a:lnTo>
                    <a:pt x="1310" y="112"/>
                  </a:lnTo>
                  <a:lnTo>
                    <a:pt x="1461" y="105"/>
                  </a:lnTo>
                  <a:lnTo>
                    <a:pt x="1553" y="94"/>
                  </a:lnTo>
                  <a:lnTo>
                    <a:pt x="1570" y="26"/>
                  </a:lnTo>
                  <a:lnTo>
                    <a:pt x="1570" y="14"/>
                  </a:lnTo>
                  <a:lnTo>
                    <a:pt x="1448" y="12"/>
                  </a:lnTo>
                  <a:lnTo>
                    <a:pt x="1326" y="33"/>
                  </a:lnTo>
                  <a:lnTo>
                    <a:pt x="1234" y="102"/>
                  </a:lnTo>
                  <a:lnTo>
                    <a:pt x="1233" y="169"/>
                  </a:lnTo>
                  <a:lnTo>
                    <a:pt x="1233" y="183"/>
                  </a:lnTo>
                  <a:lnTo>
                    <a:pt x="1248" y="183"/>
                  </a:lnTo>
                  <a:lnTo>
                    <a:pt x="1263" y="183"/>
                  </a:lnTo>
                  <a:lnTo>
                    <a:pt x="1278" y="169"/>
                  </a:lnTo>
                  <a:lnTo>
                    <a:pt x="1187" y="168"/>
                  </a:lnTo>
                  <a:lnTo>
                    <a:pt x="1094" y="259"/>
                  </a:lnTo>
                  <a:lnTo>
                    <a:pt x="1093" y="282"/>
                  </a:lnTo>
                  <a:lnTo>
                    <a:pt x="1123" y="283"/>
                  </a:lnTo>
                  <a:lnTo>
                    <a:pt x="1217" y="218"/>
                  </a:lnTo>
                  <a:lnTo>
                    <a:pt x="1233" y="195"/>
                  </a:lnTo>
                  <a:lnTo>
                    <a:pt x="1217" y="204"/>
                  </a:lnTo>
                  <a:lnTo>
                    <a:pt x="1217" y="227"/>
                  </a:lnTo>
                  <a:lnTo>
                    <a:pt x="1217" y="239"/>
                  </a:lnTo>
                  <a:lnTo>
                    <a:pt x="1307" y="227"/>
                  </a:lnTo>
                  <a:lnTo>
                    <a:pt x="1337" y="206"/>
                  </a:lnTo>
                  <a:lnTo>
                    <a:pt x="1355" y="137"/>
                  </a:lnTo>
                  <a:lnTo>
                    <a:pt x="1355" y="127"/>
                  </a:lnTo>
                  <a:lnTo>
                    <a:pt x="1340" y="137"/>
                  </a:lnTo>
                  <a:lnTo>
                    <a:pt x="1307" y="204"/>
                  </a:lnTo>
                  <a:lnTo>
                    <a:pt x="1307" y="218"/>
                  </a:lnTo>
                  <a:lnTo>
                    <a:pt x="1322" y="219"/>
                  </a:lnTo>
                  <a:lnTo>
                    <a:pt x="1337" y="206"/>
                  </a:lnTo>
                  <a:lnTo>
                    <a:pt x="1338" y="197"/>
                  </a:lnTo>
                  <a:lnTo>
                    <a:pt x="1338" y="186"/>
                  </a:lnTo>
                  <a:lnTo>
                    <a:pt x="1307" y="250"/>
                  </a:lnTo>
                  <a:lnTo>
                    <a:pt x="1289" y="317"/>
                  </a:lnTo>
                  <a:lnTo>
                    <a:pt x="1382" y="298"/>
                  </a:lnTo>
                  <a:lnTo>
                    <a:pt x="1474" y="230"/>
                  </a:lnTo>
                  <a:lnTo>
                    <a:pt x="1491" y="163"/>
                  </a:lnTo>
                  <a:lnTo>
                    <a:pt x="1492" y="150"/>
                  </a:lnTo>
                  <a:lnTo>
                    <a:pt x="1476" y="139"/>
                  </a:lnTo>
                  <a:lnTo>
                    <a:pt x="1355" y="149"/>
                  </a:lnTo>
                  <a:lnTo>
                    <a:pt x="1261" y="218"/>
                  </a:lnTo>
                  <a:lnTo>
                    <a:pt x="1247" y="227"/>
                  </a:lnTo>
                  <a:lnTo>
                    <a:pt x="1261" y="227"/>
                  </a:lnTo>
                  <a:lnTo>
                    <a:pt x="1276" y="227"/>
                  </a:lnTo>
                  <a:lnTo>
                    <a:pt x="1276" y="218"/>
                  </a:lnTo>
                  <a:lnTo>
                    <a:pt x="1290" y="204"/>
                  </a:lnTo>
                  <a:lnTo>
                    <a:pt x="1276" y="204"/>
                  </a:lnTo>
                  <a:lnTo>
                    <a:pt x="1066" y="132"/>
                  </a:lnTo>
                </a:path>
              </a:pathLst>
            </a:custGeom>
            <a:noFill/>
            <a:ln w="69850">
              <a:solidFill>
                <a:srgbClr val="FFAD2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SimSun" panose="02010600030101010101" pitchFamily="2" charset="-122"/>
                <a:ea typeface="SimSun" panose="02010600030101010101" pitchFamily="2" charset="-122"/>
              </a:endParaRPr>
            </a:p>
          </p:txBody>
        </p:sp>
        <p:sp>
          <p:nvSpPr>
            <p:cNvPr id="51" name="Freeform 45"/>
            <p:cNvSpPr>
              <a:spLocks/>
            </p:cNvSpPr>
            <p:nvPr/>
          </p:nvSpPr>
          <p:spPr bwMode="auto">
            <a:xfrm>
              <a:off x="4444" y="3381"/>
              <a:ext cx="133" cy="83"/>
            </a:xfrm>
            <a:custGeom>
              <a:avLst/>
              <a:gdLst>
                <a:gd name="T0" fmla="*/ 12 w 173"/>
                <a:gd name="T1" fmla="*/ 0 h 83"/>
                <a:gd name="T2" fmla="*/ 7 w 173"/>
                <a:gd name="T3" fmla="*/ 34 h 83"/>
                <a:gd name="T4" fmla="*/ 8 w 173"/>
                <a:gd name="T5" fmla="*/ 37 h 83"/>
                <a:gd name="T6" fmla="*/ 14 w 173"/>
                <a:gd name="T7" fmla="*/ 41 h 83"/>
                <a:gd name="T8" fmla="*/ 22 w 173"/>
                <a:gd name="T9" fmla="*/ 45 h 83"/>
                <a:gd name="T10" fmla="*/ 28 w 173"/>
                <a:gd name="T11" fmla="*/ 45 h 83"/>
                <a:gd name="T12" fmla="*/ 28 w 173"/>
                <a:gd name="T13" fmla="*/ 47 h 83"/>
                <a:gd name="T14" fmla="*/ 29 w 173"/>
                <a:gd name="T15" fmla="*/ 67 h 83"/>
                <a:gd name="T16" fmla="*/ 28 w 173"/>
                <a:gd name="T17" fmla="*/ 68 h 83"/>
                <a:gd name="T18" fmla="*/ 22 w 173"/>
                <a:gd name="T19" fmla="*/ 55 h 83"/>
                <a:gd name="T20" fmla="*/ 5 w 173"/>
                <a:gd name="T21" fmla="*/ 35 h 83"/>
                <a:gd name="T22" fmla="*/ 2 w 173"/>
                <a:gd name="T23" fmla="*/ 35 h 83"/>
                <a:gd name="T24" fmla="*/ 2 w 173"/>
                <a:gd name="T25" fmla="*/ 37 h 83"/>
                <a:gd name="T26" fmla="*/ 0 w 173"/>
                <a:gd name="T27" fmla="*/ 41 h 83"/>
                <a:gd name="T28" fmla="*/ 2 w 173"/>
                <a:gd name="T29" fmla="*/ 44 h 83"/>
                <a:gd name="T30" fmla="*/ 5 w 173"/>
                <a:gd name="T31" fmla="*/ 49 h 83"/>
                <a:gd name="T32" fmla="*/ 6 w 173"/>
                <a:gd name="T33" fmla="*/ 50 h 83"/>
                <a:gd name="T34" fmla="*/ 8 w 173"/>
                <a:gd name="T35" fmla="*/ 74 h 83"/>
                <a:gd name="T36" fmla="*/ 12 w 173"/>
                <a:gd name="T37" fmla="*/ 80 h 83"/>
                <a:gd name="T38" fmla="*/ 15 w 173"/>
                <a:gd name="T39" fmla="*/ 80 h 83"/>
                <a:gd name="T40" fmla="*/ 18 w 173"/>
                <a:gd name="T41" fmla="*/ 83 h 83"/>
                <a:gd name="T42" fmla="*/ 19 w 173"/>
                <a:gd name="T43" fmla="*/ 80 h 83"/>
                <a:gd name="T44" fmla="*/ 19 w 173"/>
                <a:gd name="T45" fmla="*/ 73 h 83"/>
                <a:gd name="T46" fmla="*/ 17 w 173"/>
                <a:gd name="T47" fmla="*/ 71 h 83"/>
                <a:gd name="T48" fmla="*/ 17 w 173"/>
                <a:gd name="T49" fmla="*/ 67 h 83"/>
                <a:gd name="T50" fmla="*/ 16 w 173"/>
                <a:gd name="T51" fmla="*/ 66 h 83"/>
                <a:gd name="T52" fmla="*/ 16 w 173"/>
                <a:gd name="T53" fmla="*/ 70 h 83"/>
                <a:gd name="T54" fmla="*/ 22 w 173"/>
                <a:gd name="T55" fmla="*/ 74 h 83"/>
                <a:gd name="T56" fmla="*/ 24 w 173"/>
                <a:gd name="T57" fmla="*/ 74 h 83"/>
                <a:gd name="T58" fmla="*/ 29 w 173"/>
                <a:gd name="T59" fmla="*/ 74 h 83"/>
                <a:gd name="T60" fmla="*/ 35 w 173"/>
                <a:gd name="T61" fmla="*/ 73 h 83"/>
                <a:gd name="T62" fmla="*/ 35 w 173"/>
                <a:gd name="T63" fmla="*/ 65 h 83"/>
                <a:gd name="T64" fmla="*/ 35 w 173"/>
                <a:gd name="T65" fmla="*/ 58 h 83"/>
                <a:gd name="T66" fmla="*/ 35 w 173"/>
                <a:gd name="T67" fmla="*/ 52 h 83"/>
                <a:gd name="T68" fmla="*/ 35 w 173"/>
                <a:gd name="T69" fmla="*/ 47 h 83"/>
                <a:gd name="T70" fmla="*/ 33 w 173"/>
                <a:gd name="T71" fmla="*/ 43 h 83"/>
                <a:gd name="T72" fmla="*/ 32 w 173"/>
                <a:gd name="T73" fmla="*/ 36 h 83"/>
                <a:gd name="T74" fmla="*/ 32 w 173"/>
                <a:gd name="T75" fmla="*/ 33 h 83"/>
                <a:gd name="T76" fmla="*/ 31 w 173"/>
                <a:gd name="T77" fmla="*/ 33 h 83"/>
                <a:gd name="T78" fmla="*/ 31 w 173"/>
                <a:gd name="T79" fmla="*/ 28 h 83"/>
                <a:gd name="T80" fmla="*/ 31 w 173"/>
                <a:gd name="T81" fmla="*/ 12 h 83"/>
                <a:gd name="T82" fmla="*/ 29 w 173"/>
                <a:gd name="T83" fmla="*/ 1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SimSun" panose="02010600030101010101" pitchFamily="2" charset="-122"/>
                <a:ea typeface="SimSun" panose="02010600030101010101" pitchFamily="2" charset="-122"/>
              </a:endParaRPr>
            </a:p>
          </p:txBody>
        </p:sp>
        <p:sp>
          <p:nvSpPr>
            <p:cNvPr id="52" name="Freeform 46"/>
            <p:cNvSpPr>
              <a:spLocks/>
            </p:cNvSpPr>
            <p:nvPr/>
          </p:nvSpPr>
          <p:spPr bwMode="auto">
            <a:xfrm>
              <a:off x="4359" y="3441"/>
              <a:ext cx="123" cy="59"/>
            </a:xfrm>
            <a:custGeom>
              <a:avLst/>
              <a:gdLst>
                <a:gd name="T0" fmla="*/ 1 w 259"/>
                <a:gd name="T1" fmla="*/ 2 h 116"/>
                <a:gd name="T2" fmla="*/ 1 w 259"/>
                <a:gd name="T3" fmla="*/ 2 h 116"/>
                <a:gd name="T4" fmla="*/ 1 w 259"/>
                <a:gd name="T5" fmla="*/ 2 h 116"/>
                <a:gd name="T6" fmla="*/ 1 w 259"/>
                <a:gd name="T7" fmla="*/ 2 h 116"/>
                <a:gd name="T8" fmla="*/ 2 w 259"/>
                <a:gd name="T9" fmla="*/ 1 h 116"/>
                <a:gd name="T10" fmla="*/ 2 w 259"/>
                <a:gd name="T11" fmla="*/ 2 h 116"/>
                <a:gd name="T12" fmla="*/ 1 w 259"/>
                <a:gd name="T13" fmla="*/ 2 h 116"/>
                <a:gd name="T14" fmla="*/ 1 w 259"/>
                <a:gd name="T15" fmla="*/ 2 h 116"/>
                <a:gd name="T16" fmla="*/ 1 w 259"/>
                <a:gd name="T17" fmla="*/ 2 h 116"/>
                <a:gd name="T18" fmla="*/ 1 w 259"/>
                <a:gd name="T19" fmla="*/ 2 h 116"/>
                <a:gd name="T20" fmla="*/ 2 w 259"/>
                <a:gd name="T21" fmla="*/ 2 h 116"/>
                <a:gd name="T22" fmla="*/ 2 w 259"/>
                <a:gd name="T23" fmla="*/ 2 h 116"/>
                <a:gd name="T24" fmla="*/ 2 w 259"/>
                <a:gd name="T25" fmla="*/ 2 h 116"/>
                <a:gd name="T26" fmla="*/ 2 w 259"/>
                <a:gd name="T27" fmla="*/ 2 h 116"/>
                <a:gd name="T28" fmla="*/ 1 w 259"/>
                <a:gd name="T29" fmla="*/ 2 h 116"/>
                <a:gd name="T30" fmla="*/ 2 w 259"/>
                <a:gd name="T31" fmla="*/ 2 h 116"/>
                <a:gd name="T32" fmla="*/ 2 w 259"/>
                <a:gd name="T33" fmla="*/ 2 h 116"/>
                <a:gd name="T34" fmla="*/ 2 w 259"/>
                <a:gd name="T35" fmla="*/ 2 h 116"/>
                <a:gd name="T36" fmla="*/ 3 w 259"/>
                <a:gd name="T37" fmla="*/ 1 h 116"/>
                <a:gd name="T38" fmla="*/ 3 w 259"/>
                <a:gd name="T39" fmla="*/ 1 h 116"/>
                <a:gd name="T40" fmla="*/ 2 w 259"/>
                <a:gd name="T41" fmla="*/ 1 h 116"/>
                <a:gd name="T42" fmla="*/ 2 w 259"/>
                <a:gd name="T43" fmla="*/ 1 h 116"/>
                <a:gd name="T44" fmla="*/ 2 w 259"/>
                <a:gd name="T45" fmla="*/ 1 h 116"/>
                <a:gd name="T46" fmla="*/ 2 w 259"/>
                <a:gd name="T47" fmla="*/ 1 h 116"/>
                <a:gd name="T48" fmla="*/ 2 w 259"/>
                <a:gd name="T49" fmla="*/ 1 h 116"/>
                <a:gd name="T50" fmla="*/ 2 w 259"/>
                <a:gd name="T51" fmla="*/ 1 h 116"/>
                <a:gd name="T52" fmla="*/ 2 w 259"/>
                <a:gd name="T53" fmla="*/ 1 h 116"/>
                <a:gd name="T54" fmla="*/ 2 w 259"/>
                <a:gd name="T55" fmla="*/ 0 h 116"/>
                <a:gd name="T56" fmla="*/ 2 w 259"/>
                <a:gd name="T57" fmla="*/ 1 h 116"/>
                <a:gd name="T58" fmla="*/ 2 w 259"/>
                <a:gd name="T59" fmla="*/ 1 h 116"/>
                <a:gd name="T60" fmla="*/ 2 w 259"/>
                <a:gd name="T61" fmla="*/ 1 h 116"/>
                <a:gd name="T62" fmla="*/ 2 w 259"/>
                <a:gd name="T63" fmla="*/ 1 h 116"/>
                <a:gd name="T64" fmla="*/ 2 w 259"/>
                <a:gd name="T65" fmla="*/ 2 h 116"/>
                <a:gd name="T66" fmla="*/ 2 w 259"/>
                <a:gd name="T67" fmla="*/ 2 h 116"/>
                <a:gd name="T68" fmla="*/ 2 w 259"/>
                <a:gd name="T69" fmla="*/ 2 h 116"/>
                <a:gd name="T70" fmla="*/ 2 w 259"/>
                <a:gd name="T71" fmla="*/ 2 h 116"/>
                <a:gd name="T72" fmla="*/ 3 w 259"/>
                <a:gd name="T73" fmla="*/ 2 h 116"/>
                <a:gd name="T74" fmla="*/ 3 w 259"/>
                <a:gd name="T75" fmla="*/ 2 h 116"/>
                <a:gd name="T76" fmla="*/ 3 w 259"/>
                <a:gd name="T77" fmla="*/ 2 h 116"/>
                <a:gd name="T78" fmla="*/ 3 w 259"/>
                <a:gd name="T79" fmla="*/ 2 h 116"/>
                <a:gd name="T80" fmla="*/ 3 w 259"/>
                <a:gd name="T81" fmla="*/ 2 h 116"/>
                <a:gd name="T82" fmla="*/ 3 w 259"/>
                <a:gd name="T83" fmla="*/ 2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9"/>
                <a:gd name="T127" fmla="*/ 0 h 116"/>
                <a:gd name="T128" fmla="*/ 259 w 259"/>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9" h="116">
                  <a:moveTo>
                    <a:pt x="0" y="93"/>
                  </a:moveTo>
                  <a:lnTo>
                    <a:pt x="102" y="95"/>
                  </a:lnTo>
                  <a:lnTo>
                    <a:pt x="104" y="92"/>
                  </a:lnTo>
                  <a:lnTo>
                    <a:pt x="106" y="87"/>
                  </a:lnTo>
                  <a:lnTo>
                    <a:pt x="106" y="86"/>
                  </a:lnTo>
                  <a:lnTo>
                    <a:pt x="109" y="86"/>
                  </a:lnTo>
                  <a:lnTo>
                    <a:pt x="114" y="84"/>
                  </a:lnTo>
                  <a:lnTo>
                    <a:pt x="140" y="70"/>
                  </a:lnTo>
                  <a:lnTo>
                    <a:pt x="175" y="61"/>
                  </a:lnTo>
                  <a:lnTo>
                    <a:pt x="178" y="61"/>
                  </a:lnTo>
                  <a:lnTo>
                    <a:pt x="178" y="62"/>
                  </a:lnTo>
                  <a:lnTo>
                    <a:pt x="163" y="73"/>
                  </a:lnTo>
                  <a:lnTo>
                    <a:pt x="146" y="77"/>
                  </a:lnTo>
                  <a:lnTo>
                    <a:pt x="126" y="82"/>
                  </a:lnTo>
                  <a:lnTo>
                    <a:pt x="121" y="86"/>
                  </a:lnTo>
                  <a:lnTo>
                    <a:pt x="121" y="89"/>
                  </a:lnTo>
                  <a:lnTo>
                    <a:pt x="121" y="95"/>
                  </a:lnTo>
                  <a:lnTo>
                    <a:pt x="121" y="96"/>
                  </a:lnTo>
                  <a:lnTo>
                    <a:pt x="126" y="96"/>
                  </a:lnTo>
                  <a:lnTo>
                    <a:pt x="142" y="99"/>
                  </a:lnTo>
                  <a:lnTo>
                    <a:pt x="163" y="95"/>
                  </a:lnTo>
                  <a:lnTo>
                    <a:pt x="167" y="89"/>
                  </a:lnTo>
                  <a:lnTo>
                    <a:pt x="172" y="77"/>
                  </a:lnTo>
                  <a:lnTo>
                    <a:pt x="175" y="64"/>
                  </a:lnTo>
                  <a:lnTo>
                    <a:pt x="178" y="63"/>
                  </a:lnTo>
                  <a:lnTo>
                    <a:pt x="178" y="64"/>
                  </a:lnTo>
                  <a:lnTo>
                    <a:pt x="172" y="77"/>
                  </a:lnTo>
                  <a:lnTo>
                    <a:pt x="146" y="99"/>
                  </a:lnTo>
                  <a:lnTo>
                    <a:pt x="144" y="110"/>
                  </a:lnTo>
                  <a:lnTo>
                    <a:pt x="144" y="115"/>
                  </a:lnTo>
                  <a:lnTo>
                    <a:pt x="159" y="116"/>
                  </a:lnTo>
                  <a:lnTo>
                    <a:pt x="180" y="116"/>
                  </a:lnTo>
                  <a:lnTo>
                    <a:pt x="201" y="116"/>
                  </a:lnTo>
                  <a:lnTo>
                    <a:pt x="205" y="116"/>
                  </a:lnTo>
                  <a:lnTo>
                    <a:pt x="221" y="111"/>
                  </a:lnTo>
                  <a:lnTo>
                    <a:pt x="224" y="96"/>
                  </a:lnTo>
                  <a:lnTo>
                    <a:pt x="229" y="74"/>
                  </a:lnTo>
                  <a:lnTo>
                    <a:pt x="229" y="60"/>
                  </a:lnTo>
                  <a:lnTo>
                    <a:pt x="232" y="55"/>
                  </a:lnTo>
                  <a:lnTo>
                    <a:pt x="232" y="50"/>
                  </a:lnTo>
                  <a:lnTo>
                    <a:pt x="229" y="46"/>
                  </a:lnTo>
                  <a:lnTo>
                    <a:pt x="224" y="42"/>
                  </a:lnTo>
                  <a:lnTo>
                    <a:pt x="208" y="37"/>
                  </a:lnTo>
                  <a:lnTo>
                    <a:pt x="205" y="32"/>
                  </a:lnTo>
                  <a:lnTo>
                    <a:pt x="205" y="27"/>
                  </a:lnTo>
                  <a:lnTo>
                    <a:pt x="205" y="24"/>
                  </a:lnTo>
                  <a:lnTo>
                    <a:pt x="205" y="21"/>
                  </a:lnTo>
                  <a:lnTo>
                    <a:pt x="205" y="18"/>
                  </a:lnTo>
                  <a:lnTo>
                    <a:pt x="205" y="13"/>
                  </a:lnTo>
                  <a:lnTo>
                    <a:pt x="205" y="11"/>
                  </a:lnTo>
                  <a:lnTo>
                    <a:pt x="205" y="9"/>
                  </a:lnTo>
                  <a:lnTo>
                    <a:pt x="206" y="8"/>
                  </a:lnTo>
                  <a:lnTo>
                    <a:pt x="206" y="5"/>
                  </a:lnTo>
                  <a:lnTo>
                    <a:pt x="206" y="3"/>
                  </a:lnTo>
                  <a:lnTo>
                    <a:pt x="204" y="1"/>
                  </a:lnTo>
                  <a:lnTo>
                    <a:pt x="204" y="0"/>
                  </a:lnTo>
                  <a:lnTo>
                    <a:pt x="220" y="1"/>
                  </a:lnTo>
                  <a:lnTo>
                    <a:pt x="222" y="5"/>
                  </a:lnTo>
                  <a:lnTo>
                    <a:pt x="221" y="25"/>
                  </a:lnTo>
                  <a:lnTo>
                    <a:pt x="216" y="38"/>
                  </a:lnTo>
                  <a:lnTo>
                    <a:pt x="201" y="40"/>
                  </a:lnTo>
                  <a:lnTo>
                    <a:pt x="197" y="40"/>
                  </a:lnTo>
                  <a:lnTo>
                    <a:pt x="195" y="40"/>
                  </a:lnTo>
                  <a:lnTo>
                    <a:pt x="193" y="44"/>
                  </a:lnTo>
                  <a:lnTo>
                    <a:pt x="191" y="57"/>
                  </a:lnTo>
                  <a:lnTo>
                    <a:pt x="189" y="66"/>
                  </a:lnTo>
                  <a:lnTo>
                    <a:pt x="189" y="78"/>
                  </a:lnTo>
                  <a:lnTo>
                    <a:pt x="191" y="82"/>
                  </a:lnTo>
                  <a:lnTo>
                    <a:pt x="205" y="82"/>
                  </a:lnTo>
                  <a:lnTo>
                    <a:pt x="210" y="84"/>
                  </a:lnTo>
                  <a:lnTo>
                    <a:pt x="213" y="84"/>
                  </a:lnTo>
                  <a:lnTo>
                    <a:pt x="219" y="85"/>
                  </a:lnTo>
                  <a:lnTo>
                    <a:pt x="224" y="85"/>
                  </a:lnTo>
                  <a:lnTo>
                    <a:pt x="229" y="85"/>
                  </a:lnTo>
                  <a:lnTo>
                    <a:pt x="232" y="85"/>
                  </a:lnTo>
                  <a:lnTo>
                    <a:pt x="234" y="84"/>
                  </a:lnTo>
                  <a:lnTo>
                    <a:pt x="239" y="79"/>
                  </a:lnTo>
                  <a:lnTo>
                    <a:pt x="241" y="78"/>
                  </a:lnTo>
                  <a:lnTo>
                    <a:pt x="243" y="78"/>
                  </a:lnTo>
                  <a:lnTo>
                    <a:pt x="243" y="79"/>
                  </a:lnTo>
                  <a:lnTo>
                    <a:pt x="245" y="84"/>
                  </a:lnTo>
                  <a:lnTo>
                    <a:pt x="249" y="87"/>
                  </a:lnTo>
                  <a:lnTo>
                    <a:pt x="255" y="87"/>
                  </a:lnTo>
                  <a:lnTo>
                    <a:pt x="257" y="87"/>
                  </a:lnTo>
                  <a:lnTo>
                    <a:pt x="259" y="87"/>
                  </a:lnTo>
                </a:path>
              </a:pathLst>
            </a:custGeom>
            <a:noFill/>
            <a:ln w="396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SimSun" panose="02010600030101010101" pitchFamily="2" charset="-122"/>
                <a:ea typeface="SimSun" panose="02010600030101010101" pitchFamily="2" charset="-122"/>
              </a:endParaRPr>
            </a:p>
          </p:txBody>
        </p:sp>
        <p:sp>
          <p:nvSpPr>
            <p:cNvPr id="53" name="Freeform 47"/>
            <p:cNvSpPr>
              <a:spLocks/>
            </p:cNvSpPr>
            <p:nvPr/>
          </p:nvSpPr>
          <p:spPr bwMode="auto">
            <a:xfrm>
              <a:off x="3949" y="3390"/>
              <a:ext cx="129" cy="42"/>
            </a:xfrm>
            <a:custGeom>
              <a:avLst/>
              <a:gdLst>
                <a:gd name="T0" fmla="*/ 0 w 270"/>
                <a:gd name="T1" fmla="*/ 0 h 83"/>
                <a:gd name="T2" fmla="*/ 0 w 270"/>
                <a:gd name="T3" fmla="*/ 1 h 83"/>
                <a:gd name="T4" fmla="*/ 0 w 270"/>
                <a:gd name="T5" fmla="*/ 2 h 83"/>
                <a:gd name="T6" fmla="*/ 0 w 270"/>
                <a:gd name="T7" fmla="*/ 2 h 83"/>
                <a:gd name="T8" fmla="*/ 1 w 270"/>
                <a:gd name="T9" fmla="*/ 2 h 83"/>
                <a:gd name="T10" fmla="*/ 1 w 270"/>
                <a:gd name="T11" fmla="*/ 1 h 83"/>
                <a:gd name="T12" fmla="*/ 1 w 270"/>
                <a:gd name="T13" fmla="*/ 1 h 83"/>
                <a:gd name="T14" fmla="*/ 1 w 270"/>
                <a:gd name="T15" fmla="*/ 1 h 83"/>
                <a:gd name="T16" fmla="*/ 1 w 270"/>
                <a:gd name="T17" fmla="*/ 1 h 83"/>
                <a:gd name="T18" fmla="*/ 1 w 270"/>
                <a:gd name="T19" fmla="*/ 1 h 83"/>
                <a:gd name="T20" fmla="*/ 0 w 270"/>
                <a:gd name="T21" fmla="*/ 1 h 83"/>
                <a:gd name="T22" fmla="*/ 0 w 270"/>
                <a:gd name="T23" fmla="*/ 1 h 83"/>
                <a:gd name="T24" fmla="*/ 0 w 270"/>
                <a:gd name="T25" fmla="*/ 1 h 83"/>
                <a:gd name="T26" fmla="*/ 0 w 270"/>
                <a:gd name="T27" fmla="*/ 1 h 83"/>
                <a:gd name="T28" fmla="*/ 1 w 270"/>
                <a:gd name="T29" fmla="*/ 1 h 83"/>
                <a:gd name="T30" fmla="*/ 1 w 270"/>
                <a:gd name="T31" fmla="*/ 1 h 83"/>
                <a:gd name="T32" fmla="*/ 1 w 270"/>
                <a:gd name="T33" fmla="*/ 1 h 83"/>
                <a:gd name="T34" fmla="*/ 1 w 270"/>
                <a:gd name="T35" fmla="*/ 1 h 83"/>
                <a:gd name="T36" fmla="*/ 2 w 270"/>
                <a:gd name="T37" fmla="*/ 1 h 83"/>
                <a:gd name="T38" fmla="*/ 2 w 270"/>
                <a:gd name="T39" fmla="*/ 1 h 83"/>
                <a:gd name="T40" fmla="*/ 2 w 270"/>
                <a:gd name="T41" fmla="*/ 1 h 83"/>
                <a:gd name="T42" fmla="*/ 2 w 270"/>
                <a:gd name="T43" fmla="*/ 1 h 83"/>
                <a:gd name="T44" fmla="*/ 2 w 270"/>
                <a:gd name="T45" fmla="*/ 1 h 83"/>
                <a:gd name="T46" fmla="*/ 2 w 270"/>
                <a:gd name="T47" fmla="*/ 2 h 83"/>
                <a:gd name="T48" fmla="*/ 2 w 270"/>
                <a:gd name="T49" fmla="*/ 2 h 83"/>
                <a:gd name="T50" fmla="*/ 2 w 270"/>
                <a:gd name="T51" fmla="*/ 2 h 83"/>
                <a:gd name="T52" fmla="*/ 2 w 270"/>
                <a:gd name="T53" fmla="*/ 1 h 83"/>
                <a:gd name="T54" fmla="*/ 2 w 270"/>
                <a:gd name="T55" fmla="*/ 1 h 83"/>
                <a:gd name="T56" fmla="*/ 3 w 270"/>
                <a:gd name="T57" fmla="*/ 1 h 83"/>
                <a:gd name="T58" fmla="*/ 3 w 270"/>
                <a:gd name="T59" fmla="*/ 1 h 83"/>
                <a:gd name="T60" fmla="*/ 3 w 270"/>
                <a:gd name="T61" fmla="*/ 1 h 83"/>
                <a:gd name="T62" fmla="*/ 3 w 270"/>
                <a:gd name="T63" fmla="*/ 2 h 83"/>
                <a:gd name="T64" fmla="*/ 3 w 270"/>
                <a:gd name="T65" fmla="*/ 2 h 83"/>
                <a:gd name="T66" fmla="*/ 3 w 270"/>
                <a:gd name="T67" fmla="*/ 2 h 83"/>
                <a:gd name="T68" fmla="*/ 3 w 270"/>
                <a:gd name="T69" fmla="*/ 2 h 83"/>
                <a:gd name="T70" fmla="*/ 3 w 270"/>
                <a:gd name="T71" fmla="*/ 2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0"/>
                <a:gd name="T109" fmla="*/ 0 h 83"/>
                <a:gd name="T110" fmla="*/ 270 w 27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0" h="83">
                  <a:moveTo>
                    <a:pt x="17" y="0"/>
                  </a:moveTo>
                  <a:lnTo>
                    <a:pt x="14" y="0"/>
                  </a:lnTo>
                  <a:lnTo>
                    <a:pt x="1" y="25"/>
                  </a:lnTo>
                  <a:lnTo>
                    <a:pt x="0" y="38"/>
                  </a:lnTo>
                  <a:lnTo>
                    <a:pt x="0" y="51"/>
                  </a:lnTo>
                  <a:lnTo>
                    <a:pt x="16" y="66"/>
                  </a:lnTo>
                  <a:lnTo>
                    <a:pt x="40" y="68"/>
                  </a:lnTo>
                  <a:lnTo>
                    <a:pt x="62" y="68"/>
                  </a:lnTo>
                  <a:lnTo>
                    <a:pt x="66" y="66"/>
                  </a:lnTo>
                  <a:lnTo>
                    <a:pt x="69" y="66"/>
                  </a:lnTo>
                  <a:lnTo>
                    <a:pt x="72" y="59"/>
                  </a:lnTo>
                  <a:lnTo>
                    <a:pt x="75" y="47"/>
                  </a:lnTo>
                  <a:lnTo>
                    <a:pt x="75" y="44"/>
                  </a:lnTo>
                  <a:lnTo>
                    <a:pt x="75" y="40"/>
                  </a:lnTo>
                  <a:lnTo>
                    <a:pt x="75" y="37"/>
                  </a:lnTo>
                  <a:lnTo>
                    <a:pt x="75" y="32"/>
                  </a:lnTo>
                  <a:lnTo>
                    <a:pt x="79" y="28"/>
                  </a:lnTo>
                  <a:lnTo>
                    <a:pt x="79" y="24"/>
                  </a:lnTo>
                  <a:lnTo>
                    <a:pt x="79" y="21"/>
                  </a:lnTo>
                  <a:lnTo>
                    <a:pt x="76" y="21"/>
                  </a:lnTo>
                  <a:lnTo>
                    <a:pt x="73" y="24"/>
                  </a:lnTo>
                  <a:lnTo>
                    <a:pt x="68" y="25"/>
                  </a:lnTo>
                  <a:lnTo>
                    <a:pt x="65" y="29"/>
                  </a:lnTo>
                  <a:lnTo>
                    <a:pt x="62" y="34"/>
                  </a:lnTo>
                  <a:lnTo>
                    <a:pt x="62" y="37"/>
                  </a:lnTo>
                  <a:lnTo>
                    <a:pt x="62" y="38"/>
                  </a:lnTo>
                  <a:lnTo>
                    <a:pt x="62" y="44"/>
                  </a:lnTo>
                  <a:lnTo>
                    <a:pt x="66" y="44"/>
                  </a:lnTo>
                  <a:lnTo>
                    <a:pt x="69" y="44"/>
                  </a:lnTo>
                  <a:lnTo>
                    <a:pt x="75" y="44"/>
                  </a:lnTo>
                  <a:lnTo>
                    <a:pt x="79" y="44"/>
                  </a:lnTo>
                  <a:lnTo>
                    <a:pt x="85" y="40"/>
                  </a:lnTo>
                  <a:lnTo>
                    <a:pt x="89" y="39"/>
                  </a:lnTo>
                  <a:lnTo>
                    <a:pt x="92" y="35"/>
                  </a:lnTo>
                  <a:lnTo>
                    <a:pt x="97" y="34"/>
                  </a:lnTo>
                  <a:lnTo>
                    <a:pt x="103" y="30"/>
                  </a:lnTo>
                  <a:lnTo>
                    <a:pt x="125" y="28"/>
                  </a:lnTo>
                  <a:lnTo>
                    <a:pt x="155" y="28"/>
                  </a:lnTo>
                  <a:lnTo>
                    <a:pt x="174" y="28"/>
                  </a:lnTo>
                  <a:lnTo>
                    <a:pt x="174" y="30"/>
                  </a:lnTo>
                  <a:lnTo>
                    <a:pt x="173" y="35"/>
                  </a:lnTo>
                  <a:lnTo>
                    <a:pt x="173" y="47"/>
                  </a:lnTo>
                  <a:lnTo>
                    <a:pt x="173" y="52"/>
                  </a:lnTo>
                  <a:lnTo>
                    <a:pt x="173" y="53"/>
                  </a:lnTo>
                  <a:lnTo>
                    <a:pt x="173" y="55"/>
                  </a:lnTo>
                  <a:lnTo>
                    <a:pt x="173" y="59"/>
                  </a:lnTo>
                  <a:lnTo>
                    <a:pt x="173" y="71"/>
                  </a:lnTo>
                  <a:lnTo>
                    <a:pt x="178" y="76"/>
                  </a:lnTo>
                  <a:lnTo>
                    <a:pt x="200" y="79"/>
                  </a:lnTo>
                  <a:lnTo>
                    <a:pt x="204" y="79"/>
                  </a:lnTo>
                  <a:lnTo>
                    <a:pt x="207" y="79"/>
                  </a:lnTo>
                  <a:lnTo>
                    <a:pt x="210" y="80"/>
                  </a:lnTo>
                  <a:lnTo>
                    <a:pt x="212" y="69"/>
                  </a:lnTo>
                  <a:lnTo>
                    <a:pt x="212" y="63"/>
                  </a:lnTo>
                  <a:lnTo>
                    <a:pt x="216" y="60"/>
                  </a:lnTo>
                  <a:lnTo>
                    <a:pt x="218" y="60"/>
                  </a:lnTo>
                  <a:lnTo>
                    <a:pt x="224" y="59"/>
                  </a:lnTo>
                  <a:lnTo>
                    <a:pt x="230" y="59"/>
                  </a:lnTo>
                  <a:lnTo>
                    <a:pt x="250" y="59"/>
                  </a:lnTo>
                  <a:lnTo>
                    <a:pt x="250" y="60"/>
                  </a:lnTo>
                  <a:lnTo>
                    <a:pt x="253" y="60"/>
                  </a:lnTo>
                  <a:lnTo>
                    <a:pt x="253" y="62"/>
                  </a:lnTo>
                  <a:lnTo>
                    <a:pt x="255" y="69"/>
                  </a:lnTo>
                  <a:lnTo>
                    <a:pt x="255" y="71"/>
                  </a:lnTo>
                  <a:lnTo>
                    <a:pt x="258" y="72"/>
                  </a:lnTo>
                  <a:lnTo>
                    <a:pt x="262" y="77"/>
                  </a:lnTo>
                  <a:lnTo>
                    <a:pt x="263" y="77"/>
                  </a:lnTo>
                  <a:lnTo>
                    <a:pt x="265" y="77"/>
                  </a:lnTo>
                  <a:lnTo>
                    <a:pt x="267" y="77"/>
                  </a:lnTo>
                  <a:lnTo>
                    <a:pt x="267" y="79"/>
                  </a:lnTo>
                  <a:lnTo>
                    <a:pt x="267" y="80"/>
                  </a:lnTo>
                  <a:lnTo>
                    <a:pt x="267" y="83"/>
                  </a:lnTo>
                  <a:lnTo>
                    <a:pt x="270" y="83"/>
                  </a:lnTo>
                </a:path>
              </a:pathLst>
            </a:custGeom>
            <a:noFill/>
            <a:ln w="60325">
              <a:solidFill>
                <a:srgbClr val="DB7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SimSun" panose="02010600030101010101" pitchFamily="2" charset="-122"/>
                <a:ea typeface="SimSun" panose="02010600030101010101" pitchFamily="2" charset="-122"/>
              </a:endParaRPr>
            </a:p>
          </p:txBody>
        </p:sp>
        <p:sp>
          <p:nvSpPr>
            <p:cNvPr id="54" name="Freeform 48"/>
            <p:cNvSpPr>
              <a:spLocks/>
            </p:cNvSpPr>
            <p:nvPr/>
          </p:nvSpPr>
          <p:spPr bwMode="auto">
            <a:xfrm>
              <a:off x="4186" y="3465"/>
              <a:ext cx="183" cy="158"/>
            </a:xfrm>
            <a:custGeom>
              <a:avLst/>
              <a:gdLst>
                <a:gd name="T0" fmla="*/ 64 w 225"/>
                <a:gd name="T1" fmla="*/ 0 h 133"/>
                <a:gd name="T2" fmla="*/ 54 w 225"/>
                <a:gd name="T3" fmla="*/ 12 h 133"/>
                <a:gd name="T4" fmla="*/ 50 w 225"/>
                <a:gd name="T5" fmla="*/ 25 h 133"/>
                <a:gd name="T6" fmla="*/ 50 w 225"/>
                <a:gd name="T7" fmla="*/ 53 h 133"/>
                <a:gd name="T8" fmla="*/ 53 w 225"/>
                <a:gd name="T9" fmla="*/ 63 h 133"/>
                <a:gd name="T10" fmla="*/ 56 w 225"/>
                <a:gd name="T11" fmla="*/ 63 h 133"/>
                <a:gd name="T12" fmla="*/ 59 w 225"/>
                <a:gd name="T13" fmla="*/ 53 h 133"/>
                <a:gd name="T14" fmla="*/ 56 w 225"/>
                <a:gd name="T15" fmla="*/ 25 h 133"/>
                <a:gd name="T16" fmla="*/ 62 w 225"/>
                <a:gd name="T17" fmla="*/ 25 h 133"/>
                <a:gd name="T18" fmla="*/ 62 w 225"/>
                <a:gd name="T19" fmla="*/ 121 h 133"/>
                <a:gd name="T20" fmla="*/ 48 w 225"/>
                <a:gd name="T21" fmla="*/ 148 h 133"/>
                <a:gd name="T22" fmla="*/ 39 w 225"/>
                <a:gd name="T23" fmla="*/ 151 h 133"/>
                <a:gd name="T24" fmla="*/ 38 w 225"/>
                <a:gd name="T25" fmla="*/ 163 h 133"/>
                <a:gd name="T26" fmla="*/ 39 w 225"/>
                <a:gd name="T27" fmla="*/ 179 h 133"/>
                <a:gd name="T28" fmla="*/ 50 w 225"/>
                <a:gd name="T29" fmla="*/ 179 h 133"/>
                <a:gd name="T30" fmla="*/ 37 w 225"/>
                <a:gd name="T31" fmla="*/ 189 h 133"/>
                <a:gd name="T32" fmla="*/ 29 w 225"/>
                <a:gd name="T33" fmla="*/ 190 h 133"/>
                <a:gd name="T34" fmla="*/ 39 w 225"/>
                <a:gd name="T35" fmla="*/ 200 h 133"/>
                <a:gd name="T36" fmla="*/ 46 w 225"/>
                <a:gd name="T37" fmla="*/ 200 h 133"/>
                <a:gd name="T38" fmla="*/ 46 w 225"/>
                <a:gd name="T39" fmla="*/ 257 h 133"/>
                <a:gd name="T40" fmla="*/ 43 w 225"/>
                <a:gd name="T41" fmla="*/ 305 h 133"/>
                <a:gd name="T42" fmla="*/ 24 w 225"/>
                <a:gd name="T43" fmla="*/ 293 h 133"/>
                <a:gd name="T44" fmla="*/ 20 w 225"/>
                <a:gd name="T45" fmla="*/ 314 h 133"/>
                <a:gd name="T46" fmla="*/ 27 w 225"/>
                <a:gd name="T47" fmla="*/ 374 h 133"/>
                <a:gd name="T48" fmla="*/ 29 w 225"/>
                <a:gd name="T49" fmla="*/ 253 h 133"/>
                <a:gd name="T50" fmla="*/ 29 w 225"/>
                <a:gd name="T51" fmla="*/ 226 h 133"/>
                <a:gd name="T52" fmla="*/ 37 w 225"/>
                <a:gd name="T53" fmla="*/ 159 h 133"/>
                <a:gd name="T54" fmla="*/ 30 w 225"/>
                <a:gd name="T55" fmla="*/ 211 h 133"/>
                <a:gd name="T56" fmla="*/ 32 w 225"/>
                <a:gd name="T57" fmla="*/ 273 h 133"/>
                <a:gd name="T58" fmla="*/ 38 w 225"/>
                <a:gd name="T59" fmla="*/ 268 h 133"/>
                <a:gd name="T60" fmla="*/ 44 w 225"/>
                <a:gd name="T61" fmla="*/ 226 h 133"/>
                <a:gd name="T62" fmla="*/ 41 w 225"/>
                <a:gd name="T63" fmla="*/ 305 h 133"/>
                <a:gd name="T64" fmla="*/ 36 w 225"/>
                <a:gd name="T65" fmla="*/ 285 h 133"/>
                <a:gd name="T66" fmla="*/ 35 w 225"/>
                <a:gd name="T67" fmla="*/ 166 h 133"/>
                <a:gd name="T68" fmla="*/ 29 w 225"/>
                <a:gd name="T69" fmla="*/ 57 h 133"/>
                <a:gd name="T70" fmla="*/ 18 w 225"/>
                <a:gd name="T71" fmla="*/ 115 h 133"/>
                <a:gd name="T72" fmla="*/ 15 w 225"/>
                <a:gd name="T73" fmla="*/ 140 h 133"/>
                <a:gd name="T74" fmla="*/ 12 w 225"/>
                <a:gd name="T75" fmla="*/ 151 h 133"/>
                <a:gd name="T76" fmla="*/ 16 w 225"/>
                <a:gd name="T77" fmla="*/ 179 h 133"/>
                <a:gd name="T78" fmla="*/ 6 w 225"/>
                <a:gd name="T79" fmla="*/ 176 h 133"/>
                <a:gd name="T80" fmla="*/ 6 w 225"/>
                <a:gd name="T81" fmla="*/ 179 h 133"/>
                <a:gd name="T82" fmla="*/ 27 w 225"/>
                <a:gd name="T83" fmla="*/ 181 h 133"/>
                <a:gd name="T84" fmla="*/ 24 w 225"/>
                <a:gd name="T85" fmla="*/ 96 h 133"/>
                <a:gd name="T86" fmla="*/ 17 w 225"/>
                <a:gd name="T87" fmla="*/ 96 h 133"/>
                <a:gd name="T88" fmla="*/ 17 w 225"/>
                <a:gd name="T89" fmla="*/ 125 h 133"/>
                <a:gd name="T90" fmla="*/ 11 w 225"/>
                <a:gd name="T91" fmla="*/ 151 h 133"/>
                <a:gd name="T92" fmla="*/ 5 w 225"/>
                <a:gd name="T93" fmla="*/ 166 h 133"/>
                <a:gd name="T94" fmla="*/ 0 w 225"/>
                <a:gd name="T95" fmla="*/ 220 h 133"/>
                <a:gd name="T96" fmla="*/ 0 w 225"/>
                <a:gd name="T97" fmla="*/ 241 h 133"/>
                <a:gd name="T98" fmla="*/ 0 w 225"/>
                <a:gd name="T99" fmla="*/ 268 h 1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
                <a:gd name="T151" fmla="*/ 0 h 133"/>
                <a:gd name="T152" fmla="*/ 225 w 225"/>
                <a:gd name="T153" fmla="*/ 133 h 1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 h="133">
                  <a:moveTo>
                    <a:pt x="225" y="1"/>
                  </a:moveTo>
                  <a:lnTo>
                    <a:pt x="223" y="0"/>
                  </a:lnTo>
                  <a:lnTo>
                    <a:pt x="221" y="0"/>
                  </a:lnTo>
                  <a:lnTo>
                    <a:pt x="217" y="1"/>
                  </a:lnTo>
                  <a:lnTo>
                    <a:pt x="201" y="1"/>
                  </a:lnTo>
                  <a:lnTo>
                    <a:pt x="186" y="4"/>
                  </a:lnTo>
                  <a:lnTo>
                    <a:pt x="180" y="5"/>
                  </a:lnTo>
                  <a:lnTo>
                    <a:pt x="178" y="8"/>
                  </a:lnTo>
                  <a:lnTo>
                    <a:pt x="176" y="9"/>
                  </a:lnTo>
                  <a:lnTo>
                    <a:pt x="173" y="11"/>
                  </a:lnTo>
                  <a:lnTo>
                    <a:pt x="173" y="15"/>
                  </a:lnTo>
                  <a:lnTo>
                    <a:pt x="173" y="19"/>
                  </a:lnTo>
                  <a:lnTo>
                    <a:pt x="176" y="21"/>
                  </a:lnTo>
                  <a:lnTo>
                    <a:pt x="178" y="23"/>
                  </a:lnTo>
                  <a:lnTo>
                    <a:pt x="183" y="23"/>
                  </a:lnTo>
                  <a:lnTo>
                    <a:pt x="188" y="23"/>
                  </a:lnTo>
                  <a:lnTo>
                    <a:pt x="191" y="23"/>
                  </a:lnTo>
                  <a:lnTo>
                    <a:pt x="194" y="23"/>
                  </a:lnTo>
                  <a:lnTo>
                    <a:pt x="199" y="21"/>
                  </a:lnTo>
                  <a:lnTo>
                    <a:pt x="201" y="21"/>
                  </a:lnTo>
                  <a:lnTo>
                    <a:pt x="201" y="19"/>
                  </a:lnTo>
                  <a:lnTo>
                    <a:pt x="201" y="18"/>
                  </a:lnTo>
                  <a:lnTo>
                    <a:pt x="201" y="11"/>
                  </a:lnTo>
                  <a:lnTo>
                    <a:pt x="196" y="9"/>
                  </a:lnTo>
                  <a:lnTo>
                    <a:pt x="194" y="9"/>
                  </a:lnTo>
                  <a:lnTo>
                    <a:pt x="209" y="9"/>
                  </a:lnTo>
                  <a:lnTo>
                    <a:pt x="211" y="9"/>
                  </a:lnTo>
                  <a:lnTo>
                    <a:pt x="211" y="23"/>
                  </a:lnTo>
                  <a:lnTo>
                    <a:pt x="211" y="40"/>
                  </a:lnTo>
                  <a:lnTo>
                    <a:pt x="211" y="43"/>
                  </a:lnTo>
                  <a:lnTo>
                    <a:pt x="211" y="47"/>
                  </a:lnTo>
                  <a:lnTo>
                    <a:pt x="191" y="49"/>
                  </a:lnTo>
                  <a:lnTo>
                    <a:pt x="165" y="52"/>
                  </a:lnTo>
                  <a:lnTo>
                    <a:pt x="139" y="54"/>
                  </a:lnTo>
                  <a:lnTo>
                    <a:pt x="134" y="54"/>
                  </a:lnTo>
                  <a:lnTo>
                    <a:pt x="133" y="54"/>
                  </a:lnTo>
                  <a:lnTo>
                    <a:pt x="133" y="56"/>
                  </a:lnTo>
                  <a:lnTo>
                    <a:pt x="131" y="56"/>
                  </a:lnTo>
                  <a:lnTo>
                    <a:pt x="131" y="58"/>
                  </a:lnTo>
                  <a:lnTo>
                    <a:pt x="131" y="62"/>
                  </a:lnTo>
                  <a:lnTo>
                    <a:pt x="134" y="64"/>
                  </a:lnTo>
                  <a:lnTo>
                    <a:pt x="137" y="64"/>
                  </a:lnTo>
                  <a:lnTo>
                    <a:pt x="142" y="64"/>
                  </a:lnTo>
                  <a:lnTo>
                    <a:pt x="159" y="64"/>
                  </a:lnTo>
                  <a:lnTo>
                    <a:pt x="173" y="64"/>
                  </a:lnTo>
                  <a:lnTo>
                    <a:pt x="176" y="64"/>
                  </a:lnTo>
                  <a:lnTo>
                    <a:pt x="173" y="64"/>
                  </a:lnTo>
                  <a:lnTo>
                    <a:pt x="128" y="67"/>
                  </a:lnTo>
                  <a:lnTo>
                    <a:pt x="90" y="68"/>
                  </a:lnTo>
                  <a:lnTo>
                    <a:pt x="85" y="68"/>
                  </a:lnTo>
                  <a:lnTo>
                    <a:pt x="100" y="68"/>
                  </a:lnTo>
                  <a:lnTo>
                    <a:pt x="116" y="70"/>
                  </a:lnTo>
                  <a:lnTo>
                    <a:pt x="132" y="71"/>
                  </a:lnTo>
                  <a:lnTo>
                    <a:pt x="136" y="71"/>
                  </a:lnTo>
                  <a:lnTo>
                    <a:pt x="151" y="71"/>
                  </a:lnTo>
                  <a:lnTo>
                    <a:pt x="155" y="71"/>
                  </a:lnTo>
                  <a:lnTo>
                    <a:pt x="157" y="71"/>
                  </a:lnTo>
                  <a:lnTo>
                    <a:pt x="160" y="71"/>
                  </a:lnTo>
                  <a:lnTo>
                    <a:pt x="160" y="75"/>
                  </a:lnTo>
                  <a:lnTo>
                    <a:pt x="160" y="92"/>
                  </a:lnTo>
                  <a:lnTo>
                    <a:pt x="157" y="104"/>
                  </a:lnTo>
                  <a:lnTo>
                    <a:pt x="155" y="109"/>
                  </a:lnTo>
                  <a:lnTo>
                    <a:pt x="148" y="109"/>
                  </a:lnTo>
                  <a:lnTo>
                    <a:pt x="133" y="109"/>
                  </a:lnTo>
                  <a:lnTo>
                    <a:pt x="118" y="107"/>
                  </a:lnTo>
                  <a:lnTo>
                    <a:pt x="86" y="104"/>
                  </a:lnTo>
                  <a:lnTo>
                    <a:pt x="68" y="104"/>
                  </a:lnTo>
                  <a:lnTo>
                    <a:pt x="66" y="106"/>
                  </a:lnTo>
                  <a:lnTo>
                    <a:pt x="66" y="111"/>
                  </a:lnTo>
                  <a:lnTo>
                    <a:pt x="69" y="129"/>
                  </a:lnTo>
                  <a:lnTo>
                    <a:pt x="89" y="130"/>
                  </a:lnTo>
                  <a:lnTo>
                    <a:pt x="94" y="133"/>
                  </a:lnTo>
                  <a:lnTo>
                    <a:pt x="97" y="129"/>
                  </a:lnTo>
                  <a:lnTo>
                    <a:pt x="100" y="106"/>
                  </a:lnTo>
                  <a:lnTo>
                    <a:pt x="100" y="90"/>
                  </a:lnTo>
                  <a:lnTo>
                    <a:pt x="100" y="86"/>
                  </a:lnTo>
                  <a:lnTo>
                    <a:pt x="100" y="82"/>
                  </a:lnTo>
                  <a:lnTo>
                    <a:pt x="100" y="81"/>
                  </a:lnTo>
                  <a:lnTo>
                    <a:pt x="100" y="79"/>
                  </a:lnTo>
                  <a:lnTo>
                    <a:pt x="107" y="65"/>
                  </a:lnTo>
                  <a:lnTo>
                    <a:pt x="128" y="56"/>
                  </a:lnTo>
                  <a:lnTo>
                    <a:pt x="128" y="54"/>
                  </a:lnTo>
                  <a:lnTo>
                    <a:pt x="128" y="56"/>
                  </a:lnTo>
                  <a:lnTo>
                    <a:pt x="106" y="75"/>
                  </a:lnTo>
                  <a:lnTo>
                    <a:pt x="103" y="91"/>
                  </a:lnTo>
                  <a:lnTo>
                    <a:pt x="103" y="94"/>
                  </a:lnTo>
                  <a:lnTo>
                    <a:pt x="108" y="97"/>
                  </a:lnTo>
                  <a:lnTo>
                    <a:pt x="130" y="99"/>
                  </a:lnTo>
                  <a:lnTo>
                    <a:pt x="133" y="99"/>
                  </a:lnTo>
                  <a:lnTo>
                    <a:pt x="132" y="96"/>
                  </a:lnTo>
                  <a:lnTo>
                    <a:pt x="126" y="96"/>
                  </a:lnTo>
                  <a:lnTo>
                    <a:pt x="126" y="94"/>
                  </a:lnTo>
                  <a:lnTo>
                    <a:pt x="151" y="81"/>
                  </a:lnTo>
                  <a:lnTo>
                    <a:pt x="182" y="80"/>
                  </a:lnTo>
                  <a:lnTo>
                    <a:pt x="162" y="92"/>
                  </a:lnTo>
                  <a:lnTo>
                    <a:pt x="141" y="109"/>
                  </a:lnTo>
                  <a:lnTo>
                    <a:pt x="126" y="113"/>
                  </a:lnTo>
                  <a:lnTo>
                    <a:pt x="124" y="113"/>
                  </a:lnTo>
                  <a:lnTo>
                    <a:pt x="124" y="101"/>
                  </a:lnTo>
                  <a:lnTo>
                    <a:pt x="121" y="74"/>
                  </a:lnTo>
                  <a:lnTo>
                    <a:pt x="120" y="60"/>
                  </a:lnTo>
                  <a:lnTo>
                    <a:pt x="120" y="59"/>
                  </a:lnTo>
                  <a:lnTo>
                    <a:pt x="120" y="55"/>
                  </a:lnTo>
                  <a:lnTo>
                    <a:pt x="117" y="42"/>
                  </a:lnTo>
                  <a:lnTo>
                    <a:pt x="101" y="20"/>
                  </a:lnTo>
                  <a:lnTo>
                    <a:pt x="82" y="19"/>
                  </a:lnTo>
                  <a:lnTo>
                    <a:pt x="67" y="20"/>
                  </a:lnTo>
                  <a:lnTo>
                    <a:pt x="61" y="41"/>
                  </a:lnTo>
                  <a:lnTo>
                    <a:pt x="61" y="47"/>
                  </a:lnTo>
                  <a:lnTo>
                    <a:pt x="56" y="47"/>
                  </a:lnTo>
                  <a:lnTo>
                    <a:pt x="51" y="50"/>
                  </a:lnTo>
                  <a:lnTo>
                    <a:pt x="46" y="51"/>
                  </a:lnTo>
                  <a:lnTo>
                    <a:pt x="41" y="51"/>
                  </a:lnTo>
                  <a:lnTo>
                    <a:pt x="41" y="54"/>
                  </a:lnTo>
                  <a:lnTo>
                    <a:pt x="46" y="58"/>
                  </a:lnTo>
                  <a:lnTo>
                    <a:pt x="48" y="62"/>
                  </a:lnTo>
                  <a:lnTo>
                    <a:pt x="54" y="64"/>
                  </a:lnTo>
                  <a:lnTo>
                    <a:pt x="51" y="64"/>
                  </a:lnTo>
                  <a:lnTo>
                    <a:pt x="37" y="64"/>
                  </a:lnTo>
                  <a:lnTo>
                    <a:pt x="21" y="62"/>
                  </a:lnTo>
                  <a:lnTo>
                    <a:pt x="18" y="62"/>
                  </a:lnTo>
                  <a:lnTo>
                    <a:pt x="21" y="62"/>
                  </a:lnTo>
                  <a:lnTo>
                    <a:pt x="21" y="64"/>
                  </a:lnTo>
                  <a:lnTo>
                    <a:pt x="37" y="65"/>
                  </a:lnTo>
                  <a:lnTo>
                    <a:pt x="70" y="68"/>
                  </a:lnTo>
                  <a:lnTo>
                    <a:pt x="91" y="65"/>
                  </a:lnTo>
                  <a:lnTo>
                    <a:pt x="91" y="62"/>
                  </a:lnTo>
                  <a:lnTo>
                    <a:pt x="91" y="47"/>
                  </a:lnTo>
                  <a:lnTo>
                    <a:pt x="86" y="34"/>
                  </a:lnTo>
                  <a:lnTo>
                    <a:pt x="67" y="34"/>
                  </a:lnTo>
                  <a:lnTo>
                    <a:pt x="61" y="34"/>
                  </a:lnTo>
                  <a:lnTo>
                    <a:pt x="59" y="34"/>
                  </a:lnTo>
                  <a:lnTo>
                    <a:pt x="59" y="37"/>
                  </a:lnTo>
                  <a:lnTo>
                    <a:pt x="59" y="41"/>
                  </a:lnTo>
                  <a:lnTo>
                    <a:pt x="59" y="44"/>
                  </a:lnTo>
                  <a:lnTo>
                    <a:pt x="59" y="47"/>
                  </a:lnTo>
                  <a:lnTo>
                    <a:pt x="54" y="51"/>
                  </a:lnTo>
                  <a:lnTo>
                    <a:pt x="39" y="54"/>
                  </a:lnTo>
                  <a:lnTo>
                    <a:pt x="23" y="56"/>
                  </a:lnTo>
                  <a:lnTo>
                    <a:pt x="21" y="56"/>
                  </a:lnTo>
                  <a:lnTo>
                    <a:pt x="15" y="59"/>
                  </a:lnTo>
                  <a:lnTo>
                    <a:pt x="9" y="73"/>
                  </a:lnTo>
                  <a:lnTo>
                    <a:pt x="5" y="76"/>
                  </a:lnTo>
                  <a:lnTo>
                    <a:pt x="0" y="78"/>
                  </a:lnTo>
                  <a:lnTo>
                    <a:pt x="0" y="80"/>
                  </a:lnTo>
                  <a:lnTo>
                    <a:pt x="0" y="81"/>
                  </a:lnTo>
                  <a:lnTo>
                    <a:pt x="0" y="86"/>
                  </a:lnTo>
                  <a:lnTo>
                    <a:pt x="0" y="89"/>
                  </a:lnTo>
                  <a:lnTo>
                    <a:pt x="0" y="92"/>
                  </a:lnTo>
                  <a:lnTo>
                    <a:pt x="0" y="96"/>
                  </a:lnTo>
                </a:path>
              </a:pathLst>
            </a:custGeom>
            <a:noFill/>
            <a:ln w="50800">
              <a:solidFill>
                <a:srgbClr val="C96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SimSun" panose="02010600030101010101" pitchFamily="2" charset="-122"/>
                <a:ea typeface="SimSun" panose="02010600030101010101" pitchFamily="2" charset="-122"/>
              </a:endParaRPr>
            </a:p>
          </p:txBody>
        </p:sp>
        <p:sp>
          <p:nvSpPr>
            <p:cNvPr id="55" name="Freeform 49"/>
            <p:cNvSpPr>
              <a:spLocks/>
            </p:cNvSpPr>
            <p:nvPr/>
          </p:nvSpPr>
          <p:spPr bwMode="auto">
            <a:xfrm>
              <a:off x="4008" y="3349"/>
              <a:ext cx="93" cy="34"/>
            </a:xfrm>
            <a:custGeom>
              <a:avLst/>
              <a:gdLst>
                <a:gd name="T0" fmla="*/ 0 w 195"/>
                <a:gd name="T1" fmla="*/ 1 h 66"/>
                <a:gd name="T2" fmla="*/ 0 w 195"/>
                <a:gd name="T3" fmla="*/ 1 h 66"/>
                <a:gd name="T4" fmla="*/ 0 w 195"/>
                <a:gd name="T5" fmla="*/ 1 h 66"/>
                <a:gd name="T6" fmla="*/ 0 w 195"/>
                <a:gd name="T7" fmla="*/ 1 h 66"/>
                <a:gd name="T8" fmla="*/ 0 w 195"/>
                <a:gd name="T9" fmla="*/ 1 h 66"/>
                <a:gd name="T10" fmla="*/ 0 w 195"/>
                <a:gd name="T11" fmla="*/ 1 h 66"/>
                <a:gd name="T12" fmla="*/ 0 w 195"/>
                <a:gd name="T13" fmla="*/ 1 h 66"/>
                <a:gd name="T14" fmla="*/ 0 w 195"/>
                <a:gd name="T15" fmla="*/ 1 h 66"/>
                <a:gd name="T16" fmla="*/ 0 w 195"/>
                <a:gd name="T17" fmla="*/ 1 h 66"/>
                <a:gd name="T18" fmla="*/ 0 w 195"/>
                <a:gd name="T19" fmla="*/ 1 h 66"/>
                <a:gd name="T20" fmla="*/ 1 w 195"/>
                <a:gd name="T21" fmla="*/ 1 h 66"/>
                <a:gd name="T22" fmla="*/ 1 w 195"/>
                <a:gd name="T23" fmla="*/ 1 h 66"/>
                <a:gd name="T24" fmla="*/ 1 w 195"/>
                <a:gd name="T25" fmla="*/ 1 h 66"/>
                <a:gd name="T26" fmla="*/ 1 w 195"/>
                <a:gd name="T27" fmla="*/ 1 h 66"/>
                <a:gd name="T28" fmla="*/ 1 w 195"/>
                <a:gd name="T29" fmla="*/ 1 h 66"/>
                <a:gd name="T30" fmla="*/ 1 w 195"/>
                <a:gd name="T31" fmla="*/ 1 h 66"/>
                <a:gd name="T32" fmla="*/ 1 w 195"/>
                <a:gd name="T33" fmla="*/ 2 h 66"/>
                <a:gd name="T34" fmla="*/ 1 w 195"/>
                <a:gd name="T35" fmla="*/ 2 h 66"/>
                <a:gd name="T36" fmla="*/ 1 w 195"/>
                <a:gd name="T37" fmla="*/ 1 h 66"/>
                <a:gd name="T38" fmla="*/ 1 w 195"/>
                <a:gd name="T39" fmla="*/ 1 h 66"/>
                <a:gd name="T40" fmla="*/ 1 w 195"/>
                <a:gd name="T41" fmla="*/ 1 h 66"/>
                <a:gd name="T42" fmla="*/ 1 w 195"/>
                <a:gd name="T43" fmla="*/ 1 h 66"/>
                <a:gd name="T44" fmla="*/ 1 w 195"/>
                <a:gd name="T45" fmla="*/ 1 h 66"/>
                <a:gd name="T46" fmla="*/ 1 w 195"/>
                <a:gd name="T47" fmla="*/ 1 h 66"/>
                <a:gd name="T48" fmla="*/ 2 w 195"/>
                <a:gd name="T49" fmla="*/ 1 h 66"/>
                <a:gd name="T50" fmla="*/ 2 w 195"/>
                <a:gd name="T51" fmla="*/ 1 h 66"/>
                <a:gd name="T52" fmla="*/ 2 w 195"/>
                <a:gd name="T53" fmla="*/ 1 h 66"/>
                <a:gd name="T54" fmla="*/ 2 w 195"/>
                <a:gd name="T55" fmla="*/ 1 h 66"/>
                <a:gd name="T56" fmla="*/ 2 w 195"/>
                <a:gd name="T57" fmla="*/ 1 h 66"/>
                <a:gd name="T58" fmla="*/ 2 w 195"/>
                <a:gd name="T59" fmla="*/ 1 h 66"/>
                <a:gd name="T60" fmla="*/ 2 w 195"/>
                <a:gd name="T61" fmla="*/ 0 h 66"/>
                <a:gd name="T62" fmla="*/ 2 w 195"/>
                <a:gd name="T63" fmla="*/ 1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66"/>
                <a:gd name="T98" fmla="*/ 195 w 195"/>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66">
                  <a:moveTo>
                    <a:pt x="0" y="13"/>
                  </a:moveTo>
                  <a:lnTo>
                    <a:pt x="0" y="20"/>
                  </a:lnTo>
                  <a:lnTo>
                    <a:pt x="9" y="50"/>
                  </a:lnTo>
                  <a:lnTo>
                    <a:pt x="11" y="53"/>
                  </a:lnTo>
                  <a:lnTo>
                    <a:pt x="13" y="59"/>
                  </a:lnTo>
                  <a:lnTo>
                    <a:pt x="16" y="61"/>
                  </a:lnTo>
                  <a:lnTo>
                    <a:pt x="18" y="62"/>
                  </a:lnTo>
                  <a:lnTo>
                    <a:pt x="21" y="62"/>
                  </a:lnTo>
                  <a:lnTo>
                    <a:pt x="23" y="62"/>
                  </a:lnTo>
                  <a:lnTo>
                    <a:pt x="25" y="62"/>
                  </a:lnTo>
                  <a:lnTo>
                    <a:pt x="30" y="62"/>
                  </a:lnTo>
                  <a:lnTo>
                    <a:pt x="36" y="61"/>
                  </a:lnTo>
                  <a:lnTo>
                    <a:pt x="40" y="61"/>
                  </a:lnTo>
                  <a:lnTo>
                    <a:pt x="42" y="59"/>
                  </a:lnTo>
                  <a:lnTo>
                    <a:pt x="45" y="59"/>
                  </a:lnTo>
                  <a:lnTo>
                    <a:pt x="47" y="59"/>
                  </a:lnTo>
                  <a:lnTo>
                    <a:pt x="53" y="59"/>
                  </a:lnTo>
                  <a:lnTo>
                    <a:pt x="57" y="59"/>
                  </a:lnTo>
                  <a:lnTo>
                    <a:pt x="60" y="57"/>
                  </a:lnTo>
                  <a:lnTo>
                    <a:pt x="64" y="57"/>
                  </a:lnTo>
                  <a:lnTo>
                    <a:pt x="69" y="57"/>
                  </a:lnTo>
                  <a:lnTo>
                    <a:pt x="71" y="57"/>
                  </a:lnTo>
                  <a:lnTo>
                    <a:pt x="73" y="57"/>
                  </a:lnTo>
                  <a:lnTo>
                    <a:pt x="78" y="54"/>
                  </a:lnTo>
                  <a:lnTo>
                    <a:pt x="80" y="54"/>
                  </a:lnTo>
                  <a:lnTo>
                    <a:pt x="83" y="54"/>
                  </a:lnTo>
                  <a:lnTo>
                    <a:pt x="84" y="54"/>
                  </a:lnTo>
                  <a:lnTo>
                    <a:pt x="90" y="54"/>
                  </a:lnTo>
                  <a:lnTo>
                    <a:pt x="92" y="54"/>
                  </a:lnTo>
                  <a:lnTo>
                    <a:pt x="91" y="58"/>
                  </a:lnTo>
                  <a:lnTo>
                    <a:pt x="94" y="58"/>
                  </a:lnTo>
                  <a:lnTo>
                    <a:pt x="94" y="62"/>
                  </a:lnTo>
                  <a:lnTo>
                    <a:pt x="96" y="62"/>
                  </a:lnTo>
                  <a:lnTo>
                    <a:pt x="99" y="66"/>
                  </a:lnTo>
                  <a:lnTo>
                    <a:pt x="102" y="66"/>
                  </a:lnTo>
                  <a:lnTo>
                    <a:pt x="104" y="66"/>
                  </a:lnTo>
                  <a:lnTo>
                    <a:pt x="109" y="66"/>
                  </a:lnTo>
                  <a:lnTo>
                    <a:pt x="111" y="63"/>
                  </a:lnTo>
                  <a:lnTo>
                    <a:pt x="115" y="62"/>
                  </a:lnTo>
                  <a:lnTo>
                    <a:pt x="119" y="60"/>
                  </a:lnTo>
                  <a:lnTo>
                    <a:pt x="122" y="58"/>
                  </a:lnTo>
                  <a:lnTo>
                    <a:pt x="126" y="53"/>
                  </a:lnTo>
                  <a:lnTo>
                    <a:pt x="130" y="51"/>
                  </a:lnTo>
                  <a:lnTo>
                    <a:pt x="130" y="50"/>
                  </a:lnTo>
                  <a:lnTo>
                    <a:pt x="131" y="45"/>
                  </a:lnTo>
                  <a:lnTo>
                    <a:pt x="131" y="43"/>
                  </a:lnTo>
                  <a:lnTo>
                    <a:pt x="133" y="42"/>
                  </a:lnTo>
                  <a:lnTo>
                    <a:pt x="138" y="42"/>
                  </a:lnTo>
                  <a:lnTo>
                    <a:pt x="144" y="42"/>
                  </a:lnTo>
                  <a:lnTo>
                    <a:pt x="148" y="39"/>
                  </a:lnTo>
                  <a:lnTo>
                    <a:pt x="155" y="39"/>
                  </a:lnTo>
                  <a:lnTo>
                    <a:pt x="157" y="39"/>
                  </a:lnTo>
                  <a:lnTo>
                    <a:pt x="162" y="42"/>
                  </a:lnTo>
                  <a:lnTo>
                    <a:pt x="164" y="42"/>
                  </a:lnTo>
                  <a:lnTo>
                    <a:pt x="168" y="42"/>
                  </a:lnTo>
                  <a:lnTo>
                    <a:pt x="168" y="36"/>
                  </a:lnTo>
                  <a:lnTo>
                    <a:pt x="168" y="24"/>
                  </a:lnTo>
                  <a:lnTo>
                    <a:pt x="170" y="12"/>
                  </a:lnTo>
                  <a:lnTo>
                    <a:pt x="170" y="8"/>
                  </a:lnTo>
                  <a:lnTo>
                    <a:pt x="172" y="6"/>
                  </a:lnTo>
                  <a:lnTo>
                    <a:pt x="172" y="3"/>
                  </a:lnTo>
                  <a:lnTo>
                    <a:pt x="176" y="0"/>
                  </a:lnTo>
                  <a:lnTo>
                    <a:pt x="193" y="2"/>
                  </a:lnTo>
                  <a:lnTo>
                    <a:pt x="195" y="2"/>
                  </a:lnTo>
                  <a:lnTo>
                    <a:pt x="195" y="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SimSun" panose="02010600030101010101" pitchFamily="2" charset="-122"/>
                <a:ea typeface="SimSun" panose="02010600030101010101" pitchFamily="2" charset="-122"/>
              </a:endParaRPr>
            </a:p>
          </p:txBody>
        </p:sp>
        <p:sp>
          <p:nvSpPr>
            <p:cNvPr id="56" name="Freeform 50"/>
            <p:cNvSpPr>
              <a:spLocks/>
            </p:cNvSpPr>
            <p:nvPr/>
          </p:nvSpPr>
          <p:spPr bwMode="auto">
            <a:xfrm>
              <a:off x="4589" y="3342"/>
              <a:ext cx="77" cy="35"/>
            </a:xfrm>
            <a:custGeom>
              <a:avLst/>
              <a:gdLst>
                <a:gd name="T0" fmla="*/ 2 w 163"/>
                <a:gd name="T1" fmla="*/ 1 h 68"/>
                <a:gd name="T2" fmla="*/ 2 w 163"/>
                <a:gd name="T3" fmla="*/ 0 h 68"/>
                <a:gd name="T4" fmla="*/ 2 w 163"/>
                <a:gd name="T5" fmla="*/ 1 h 68"/>
                <a:gd name="T6" fmla="*/ 1 w 163"/>
                <a:gd name="T7" fmla="*/ 1 h 68"/>
                <a:gd name="T8" fmla="*/ 1 w 163"/>
                <a:gd name="T9" fmla="*/ 1 h 68"/>
                <a:gd name="T10" fmla="*/ 1 w 163"/>
                <a:gd name="T11" fmla="*/ 1 h 68"/>
                <a:gd name="T12" fmla="*/ 1 w 163"/>
                <a:gd name="T13" fmla="*/ 1 h 68"/>
                <a:gd name="T14" fmla="*/ 1 w 163"/>
                <a:gd name="T15" fmla="*/ 1 h 68"/>
                <a:gd name="T16" fmla="*/ 1 w 163"/>
                <a:gd name="T17" fmla="*/ 1 h 68"/>
                <a:gd name="T18" fmla="*/ 1 w 163"/>
                <a:gd name="T19" fmla="*/ 1 h 68"/>
                <a:gd name="T20" fmla="*/ 1 w 163"/>
                <a:gd name="T21" fmla="*/ 1 h 68"/>
                <a:gd name="T22" fmla="*/ 1 w 163"/>
                <a:gd name="T23" fmla="*/ 1 h 68"/>
                <a:gd name="T24" fmla="*/ 1 w 163"/>
                <a:gd name="T25" fmla="*/ 1 h 68"/>
                <a:gd name="T26" fmla="*/ 1 w 163"/>
                <a:gd name="T27" fmla="*/ 1 h 68"/>
                <a:gd name="T28" fmla="*/ 1 w 163"/>
                <a:gd name="T29" fmla="*/ 1 h 68"/>
                <a:gd name="T30" fmla="*/ 1 w 163"/>
                <a:gd name="T31" fmla="*/ 1 h 68"/>
                <a:gd name="T32" fmla="*/ 1 w 163"/>
                <a:gd name="T33" fmla="*/ 1 h 68"/>
                <a:gd name="T34" fmla="*/ 1 w 163"/>
                <a:gd name="T35" fmla="*/ 1 h 68"/>
                <a:gd name="T36" fmla="*/ 1 w 163"/>
                <a:gd name="T37" fmla="*/ 1 h 68"/>
                <a:gd name="T38" fmla="*/ 1 w 163"/>
                <a:gd name="T39" fmla="*/ 1 h 68"/>
                <a:gd name="T40" fmla="*/ 1 w 163"/>
                <a:gd name="T41" fmla="*/ 1 h 68"/>
                <a:gd name="T42" fmla="*/ 1 w 163"/>
                <a:gd name="T43" fmla="*/ 2 h 68"/>
                <a:gd name="T44" fmla="*/ 1 w 163"/>
                <a:gd name="T45" fmla="*/ 2 h 68"/>
                <a:gd name="T46" fmla="*/ 1 w 163"/>
                <a:gd name="T47" fmla="*/ 2 h 68"/>
                <a:gd name="T48" fmla="*/ 1 w 163"/>
                <a:gd name="T49" fmla="*/ 2 h 68"/>
                <a:gd name="T50" fmla="*/ 1 w 163"/>
                <a:gd name="T51" fmla="*/ 2 h 68"/>
                <a:gd name="T52" fmla="*/ 1 w 163"/>
                <a:gd name="T53" fmla="*/ 2 h 68"/>
                <a:gd name="T54" fmla="*/ 1 w 163"/>
                <a:gd name="T55" fmla="*/ 1 h 68"/>
                <a:gd name="T56" fmla="*/ 0 w 163"/>
                <a:gd name="T57" fmla="*/ 1 h 68"/>
                <a:gd name="T58" fmla="*/ 0 w 163"/>
                <a:gd name="T59" fmla="*/ 1 h 68"/>
                <a:gd name="T60" fmla="*/ 0 w 163"/>
                <a:gd name="T61" fmla="*/ 1 h 68"/>
                <a:gd name="T62" fmla="*/ 0 w 163"/>
                <a:gd name="T63" fmla="*/ 1 h 68"/>
                <a:gd name="T64" fmla="*/ 0 w 163"/>
                <a:gd name="T65" fmla="*/ 1 h 68"/>
                <a:gd name="T66" fmla="*/ 0 w 163"/>
                <a:gd name="T67" fmla="*/ 1 h 68"/>
                <a:gd name="T68" fmla="*/ 0 w 163"/>
                <a:gd name="T69" fmla="*/ 1 h 68"/>
                <a:gd name="T70" fmla="*/ 0 w 163"/>
                <a:gd name="T71" fmla="*/ 1 h 68"/>
                <a:gd name="T72" fmla="*/ 0 w 163"/>
                <a:gd name="T73" fmla="*/ 1 h 68"/>
                <a:gd name="T74" fmla="*/ 0 w 163"/>
                <a:gd name="T75" fmla="*/ 1 h 68"/>
                <a:gd name="T76" fmla="*/ 0 w 163"/>
                <a:gd name="T77" fmla="*/ 1 h 68"/>
                <a:gd name="T78" fmla="*/ 0 w 163"/>
                <a:gd name="T79" fmla="*/ 1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68"/>
                <a:gd name="T122" fmla="*/ 163 w 163"/>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68">
                  <a:moveTo>
                    <a:pt x="163" y="1"/>
                  </a:moveTo>
                  <a:lnTo>
                    <a:pt x="153" y="0"/>
                  </a:lnTo>
                  <a:lnTo>
                    <a:pt x="147" y="3"/>
                  </a:lnTo>
                  <a:lnTo>
                    <a:pt x="132" y="3"/>
                  </a:lnTo>
                  <a:lnTo>
                    <a:pt x="126" y="3"/>
                  </a:lnTo>
                  <a:lnTo>
                    <a:pt x="121" y="3"/>
                  </a:lnTo>
                  <a:lnTo>
                    <a:pt x="118" y="5"/>
                  </a:lnTo>
                  <a:lnTo>
                    <a:pt x="116" y="5"/>
                  </a:lnTo>
                  <a:lnTo>
                    <a:pt x="114" y="7"/>
                  </a:lnTo>
                  <a:lnTo>
                    <a:pt x="109" y="12"/>
                  </a:lnTo>
                  <a:lnTo>
                    <a:pt x="107" y="15"/>
                  </a:lnTo>
                  <a:lnTo>
                    <a:pt x="103" y="21"/>
                  </a:lnTo>
                  <a:lnTo>
                    <a:pt x="103" y="32"/>
                  </a:lnTo>
                  <a:lnTo>
                    <a:pt x="103" y="35"/>
                  </a:lnTo>
                  <a:lnTo>
                    <a:pt x="103" y="36"/>
                  </a:lnTo>
                  <a:lnTo>
                    <a:pt x="101" y="38"/>
                  </a:lnTo>
                  <a:lnTo>
                    <a:pt x="97" y="42"/>
                  </a:lnTo>
                  <a:lnTo>
                    <a:pt x="94" y="42"/>
                  </a:lnTo>
                  <a:lnTo>
                    <a:pt x="90" y="42"/>
                  </a:lnTo>
                  <a:lnTo>
                    <a:pt x="87" y="42"/>
                  </a:lnTo>
                  <a:lnTo>
                    <a:pt x="87" y="54"/>
                  </a:lnTo>
                  <a:lnTo>
                    <a:pt x="85" y="67"/>
                  </a:lnTo>
                  <a:lnTo>
                    <a:pt x="85" y="68"/>
                  </a:lnTo>
                  <a:lnTo>
                    <a:pt x="83" y="68"/>
                  </a:lnTo>
                  <a:lnTo>
                    <a:pt x="77" y="68"/>
                  </a:lnTo>
                  <a:lnTo>
                    <a:pt x="75" y="67"/>
                  </a:lnTo>
                  <a:lnTo>
                    <a:pt x="71" y="64"/>
                  </a:lnTo>
                  <a:lnTo>
                    <a:pt x="71" y="63"/>
                  </a:lnTo>
                  <a:lnTo>
                    <a:pt x="66" y="58"/>
                  </a:lnTo>
                  <a:lnTo>
                    <a:pt x="63" y="54"/>
                  </a:lnTo>
                  <a:lnTo>
                    <a:pt x="63" y="52"/>
                  </a:lnTo>
                  <a:lnTo>
                    <a:pt x="60" y="47"/>
                  </a:lnTo>
                  <a:lnTo>
                    <a:pt x="55" y="44"/>
                  </a:lnTo>
                  <a:lnTo>
                    <a:pt x="52" y="43"/>
                  </a:lnTo>
                  <a:lnTo>
                    <a:pt x="49" y="39"/>
                  </a:lnTo>
                  <a:lnTo>
                    <a:pt x="45" y="39"/>
                  </a:lnTo>
                  <a:lnTo>
                    <a:pt x="39" y="36"/>
                  </a:lnTo>
                  <a:lnTo>
                    <a:pt x="20" y="34"/>
                  </a:lnTo>
                  <a:lnTo>
                    <a:pt x="5" y="34"/>
                  </a:lnTo>
                  <a:lnTo>
                    <a:pt x="0"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SimSun" panose="02010600030101010101" pitchFamily="2" charset="-122"/>
                <a:ea typeface="SimSun" panose="02010600030101010101" pitchFamily="2" charset="-122"/>
              </a:endParaRPr>
            </a:p>
          </p:txBody>
        </p:sp>
        <p:sp>
          <p:nvSpPr>
            <p:cNvPr id="57" name="Freeform 51"/>
            <p:cNvSpPr>
              <a:spLocks/>
            </p:cNvSpPr>
            <p:nvPr/>
          </p:nvSpPr>
          <p:spPr bwMode="auto">
            <a:xfrm>
              <a:off x="4365" y="3598"/>
              <a:ext cx="61" cy="37"/>
            </a:xfrm>
            <a:custGeom>
              <a:avLst/>
              <a:gdLst>
                <a:gd name="T0" fmla="*/ 1 w 127"/>
                <a:gd name="T1" fmla="*/ 0 h 75"/>
                <a:gd name="T2" fmla="*/ 1 w 127"/>
                <a:gd name="T3" fmla="*/ 0 h 75"/>
                <a:gd name="T4" fmla="*/ 0 w 127"/>
                <a:gd name="T5" fmla="*/ 0 h 75"/>
                <a:gd name="T6" fmla="*/ 0 w 127"/>
                <a:gd name="T7" fmla="*/ 0 h 75"/>
                <a:gd name="T8" fmla="*/ 0 w 127"/>
                <a:gd name="T9" fmla="*/ 0 h 75"/>
                <a:gd name="T10" fmla="*/ 0 w 127"/>
                <a:gd name="T11" fmla="*/ 0 h 75"/>
                <a:gd name="T12" fmla="*/ 0 w 127"/>
                <a:gd name="T13" fmla="*/ 0 h 75"/>
                <a:gd name="T14" fmla="*/ 0 w 127"/>
                <a:gd name="T15" fmla="*/ 0 h 75"/>
                <a:gd name="T16" fmla="*/ 0 w 127"/>
                <a:gd name="T17" fmla="*/ 0 h 75"/>
                <a:gd name="T18" fmla="*/ 0 w 127"/>
                <a:gd name="T19" fmla="*/ 0 h 75"/>
                <a:gd name="T20" fmla="*/ 0 w 127"/>
                <a:gd name="T21" fmla="*/ 0 h 75"/>
                <a:gd name="T22" fmla="*/ 0 w 127"/>
                <a:gd name="T23" fmla="*/ 0 h 75"/>
                <a:gd name="T24" fmla="*/ 0 w 127"/>
                <a:gd name="T25" fmla="*/ 0 h 75"/>
                <a:gd name="T26" fmla="*/ 0 w 127"/>
                <a:gd name="T27" fmla="*/ 0 h 75"/>
                <a:gd name="T28" fmla="*/ 0 w 127"/>
                <a:gd name="T29" fmla="*/ 0 h 75"/>
                <a:gd name="T30" fmla="*/ 0 w 127"/>
                <a:gd name="T31" fmla="*/ 0 h 75"/>
                <a:gd name="T32" fmla="*/ 0 w 127"/>
                <a:gd name="T33" fmla="*/ 0 h 75"/>
                <a:gd name="T34" fmla="*/ 0 w 127"/>
                <a:gd name="T35" fmla="*/ 0 h 75"/>
                <a:gd name="T36" fmla="*/ 0 w 127"/>
                <a:gd name="T37" fmla="*/ 0 h 75"/>
                <a:gd name="T38" fmla="*/ 0 w 127"/>
                <a:gd name="T39" fmla="*/ 0 h 75"/>
                <a:gd name="T40" fmla="*/ 0 w 127"/>
                <a:gd name="T41" fmla="*/ 0 h 75"/>
                <a:gd name="T42" fmla="*/ 0 w 127"/>
                <a:gd name="T43" fmla="*/ 0 h 75"/>
                <a:gd name="T44" fmla="*/ 0 w 127"/>
                <a:gd name="T45" fmla="*/ 0 h 75"/>
                <a:gd name="T46" fmla="*/ 0 w 127"/>
                <a:gd name="T47" fmla="*/ 0 h 75"/>
                <a:gd name="T48" fmla="*/ 0 w 127"/>
                <a:gd name="T49" fmla="*/ 0 h 75"/>
                <a:gd name="T50" fmla="*/ 0 w 127"/>
                <a:gd name="T51" fmla="*/ 0 h 75"/>
                <a:gd name="T52" fmla="*/ 0 w 127"/>
                <a:gd name="T53" fmla="*/ 0 h 75"/>
                <a:gd name="T54" fmla="*/ 0 w 127"/>
                <a:gd name="T55" fmla="*/ 0 h 75"/>
                <a:gd name="T56" fmla="*/ 0 w 127"/>
                <a:gd name="T57" fmla="*/ 0 h 75"/>
                <a:gd name="T58" fmla="*/ 0 w 127"/>
                <a:gd name="T59" fmla="*/ 0 h 75"/>
                <a:gd name="T60" fmla="*/ 0 w 127"/>
                <a:gd name="T61" fmla="*/ 0 h 75"/>
                <a:gd name="T62" fmla="*/ 0 w 127"/>
                <a:gd name="T63" fmla="*/ 0 h 75"/>
                <a:gd name="T64" fmla="*/ 0 w 127"/>
                <a:gd name="T65" fmla="*/ 1 h 75"/>
                <a:gd name="T66" fmla="*/ 0 w 127"/>
                <a:gd name="T67" fmla="*/ 1 h 75"/>
                <a:gd name="T68" fmla="*/ 0 w 127"/>
                <a:gd name="T69" fmla="*/ 1 h 75"/>
                <a:gd name="T70" fmla="*/ 0 w 127"/>
                <a:gd name="T71" fmla="*/ 1 h 75"/>
                <a:gd name="T72" fmla="*/ 0 w 127"/>
                <a:gd name="T73" fmla="*/ 1 h 75"/>
                <a:gd name="T74" fmla="*/ 0 w 127"/>
                <a:gd name="T75" fmla="*/ 1 h 75"/>
                <a:gd name="T76" fmla="*/ 0 w 127"/>
                <a:gd name="T77" fmla="*/ 1 h 75"/>
                <a:gd name="T78" fmla="*/ 0 w 127"/>
                <a:gd name="T79" fmla="*/ 1 h 75"/>
                <a:gd name="T80" fmla="*/ 0 w 127"/>
                <a:gd name="T81" fmla="*/ 1 h 75"/>
                <a:gd name="T82" fmla="*/ 0 w 127"/>
                <a:gd name="T83" fmla="*/ 1 h 75"/>
                <a:gd name="T84" fmla="*/ 0 w 127"/>
                <a:gd name="T85" fmla="*/ 1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
                <a:gd name="T130" fmla="*/ 0 h 75"/>
                <a:gd name="T131" fmla="*/ 127 w 127"/>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 h="75">
                  <a:moveTo>
                    <a:pt x="127" y="4"/>
                  </a:moveTo>
                  <a:lnTo>
                    <a:pt x="124" y="4"/>
                  </a:lnTo>
                  <a:lnTo>
                    <a:pt x="65" y="0"/>
                  </a:lnTo>
                  <a:lnTo>
                    <a:pt x="63" y="0"/>
                  </a:lnTo>
                  <a:lnTo>
                    <a:pt x="62" y="3"/>
                  </a:lnTo>
                  <a:lnTo>
                    <a:pt x="61" y="5"/>
                  </a:lnTo>
                  <a:lnTo>
                    <a:pt x="58" y="6"/>
                  </a:lnTo>
                  <a:lnTo>
                    <a:pt x="58" y="9"/>
                  </a:lnTo>
                  <a:lnTo>
                    <a:pt x="58" y="13"/>
                  </a:lnTo>
                  <a:lnTo>
                    <a:pt x="58" y="16"/>
                  </a:lnTo>
                  <a:lnTo>
                    <a:pt x="58" y="19"/>
                  </a:lnTo>
                  <a:lnTo>
                    <a:pt x="58" y="23"/>
                  </a:lnTo>
                  <a:lnTo>
                    <a:pt x="56" y="24"/>
                  </a:lnTo>
                  <a:lnTo>
                    <a:pt x="49" y="27"/>
                  </a:lnTo>
                  <a:lnTo>
                    <a:pt x="45" y="28"/>
                  </a:lnTo>
                  <a:lnTo>
                    <a:pt x="30" y="30"/>
                  </a:lnTo>
                  <a:lnTo>
                    <a:pt x="26" y="35"/>
                  </a:lnTo>
                  <a:lnTo>
                    <a:pt x="24" y="35"/>
                  </a:lnTo>
                  <a:lnTo>
                    <a:pt x="22" y="37"/>
                  </a:lnTo>
                  <a:lnTo>
                    <a:pt x="19" y="37"/>
                  </a:lnTo>
                  <a:lnTo>
                    <a:pt x="19" y="38"/>
                  </a:lnTo>
                  <a:lnTo>
                    <a:pt x="17" y="42"/>
                  </a:lnTo>
                  <a:lnTo>
                    <a:pt x="14" y="46"/>
                  </a:lnTo>
                  <a:lnTo>
                    <a:pt x="11" y="50"/>
                  </a:lnTo>
                  <a:lnTo>
                    <a:pt x="11" y="51"/>
                  </a:lnTo>
                  <a:lnTo>
                    <a:pt x="11" y="55"/>
                  </a:lnTo>
                  <a:lnTo>
                    <a:pt x="9" y="55"/>
                  </a:lnTo>
                  <a:lnTo>
                    <a:pt x="5" y="55"/>
                  </a:lnTo>
                  <a:lnTo>
                    <a:pt x="3" y="55"/>
                  </a:lnTo>
                  <a:lnTo>
                    <a:pt x="3" y="58"/>
                  </a:lnTo>
                  <a:lnTo>
                    <a:pt x="0" y="58"/>
                  </a:lnTo>
                  <a:lnTo>
                    <a:pt x="0" y="62"/>
                  </a:lnTo>
                  <a:lnTo>
                    <a:pt x="0" y="64"/>
                  </a:lnTo>
                  <a:lnTo>
                    <a:pt x="0" y="67"/>
                  </a:lnTo>
                  <a:lnTo>
                    <a:pt x="0" y="69"/>
                  </a:lnTo>
                  <a:lnTo>
                    <a:pt x="0" y="71"/>
                  </a:lnTo>
                  <a:lnTo>
                    <a:pt x="3" y="71"/>
                  </a:lnTo>
                  <a:lnTo>
                    <a:pt x="5" y="71"/>
                  </a:lnTo>
                  <a:lnTo>
                    <a:pt x="11" y="75"/>
                  </a:lnTo>
                  <a:lnTo>
                    <a:pt x="14" y="72"/>
                  </a:lnTo>
                  <a:lnTo>
                    <a:pt x="39" y="68"/>
                  </a:lnTo>
                  <a:lnTo>
                    <a:pt x="45" y="67"/>
                  </a:lnTo>
                  <a:lnTo>
                    <a:pt x="47" y="67"/>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SimSun" panose="02010600030101010101" pitchFamily="2" charset="-122"/>
                <a:ea typeface="SimSun" panose="02010600030101010101" pitchFamily="2" charset="-122"/>
              </a:endParaRPr>
            </a:p>
          </p:txBody>
        </p:sp>
        <p:sp>
          <p:nvSpPr>
            <p:cNvPr id="58" name="Freeform 52"/>
            <p:cNvSpPr>
              <a:spLocks/>
            </p:cNvSpPr>
            <p:nvPr/>
          </p:nvSpPr>
          <p:spPr bwMode="auto">
            <a:xfrm>
              <a:off x="3937" y="3324"/>
              <a:ext cx="62" cy="59"/>
            </a:xfrm>
            <a:custGeom>
              <a:avLst/>
              <a:gdLst>
                <a:gd name="T0" fmla="*/ 1 w 131"/>
                <a:gd name="T1" fmla="*/ 0 h 116"/>
                <a:gd name="T2" fmla="*/ 1 w 131"/>
                <a:gd name="T3" fmla="*/ 1 h 116"/>
                <a:gd name="T4" fmla="*/ 1 w 131"/>
                <a:gd name="T5" fmla="*/ 1 h 116"/>
                <a:gd name="T6" fmla="*/ 1 w 131"/>
                <a:gd name="T7" fmla="*/ 1 h 116"/>
                <a:gd name="T8" fmla="*/ 1 w 131"/>
                <a:gd name="T9" fmla="*/ 1 h 116"/>
                <a:gd name="T10" fmla="*/ 1 w 131"/>
                <a:gd name="T11" fmla="*/ 1 h 116"/>
                <a:gd name="T12" fmla="*/ 1 w 131"/>
                <a:gd name="T13" fmla="*/ 1 h 116"/>
                <a:gd name="T14" fmla="*/ 1 w 131"/>
                <a:gd name="T15" fmla="*/ 1 h 116"/>
                <a:gd name="T16" fmla="*/ 0 w 131"/>
                <a:gd name="T17" fmla="*/ 1 h 116"/>
                <a:gd name="T18" fmla="*/ 0 w 131"/>
                <a:gd name="T19" fmla="*/ 1 h 116"/>
                <a:gd name="T20" fmla="*/ 0 w 131"/>
                <a:gd name="T21" fmla="*/ 1 h 116"/>
                <a:gd name="T22" fmla="*/ 0 w 131"/>
                <a:gd name="T23" fmla="*/ 1 h 116"/>
                <a:gd name="T24" fmla="*/ 0 w 131"/>
                <a:gd name="T25" fmla="*/ 1 h 116"/>
                <a:gd name="T26" fmla="*/ 0 w 131"/>
                <a:gd name="T27" fmla="*/ 1 h 116"/>
                <a:gd name="T28" fmla="*/ 0 w 131"/>
                <a:gd name="T29" fmla="*/ 1 h 116"/>
                <a:gd name="T30" fmla="*/ 0 w 131"/>
                <a:gd name="T31" fmla="*/ 1 h 116"/>
                <a:gd name="T32" fmla="*/ 0 w 131"/>
                <a:gd name="T33" fmla="*/ 1 h 116"/>
                <a:gd name="T34" fmla="*/ 0 w 131"/>
                <a:gd name="T35" fmla="*/ 1 h 116"/>
                <a:gd name="T36" fmla="*/ 0 w 131"/>
                <a:gd name="T37" fmla="*/ 1 h 116"/>
                <a:gd name="T38" fmla="*/ 0 w 131"/>
                <a:gd name="T39" fmla="*/ 1 h 116"/>
                <a:gd name="T40" fmla="*/ 0 w 131"/>
                <a:gd name="T41" fmla="*/ 1 h 116"/>
                <a:gd name="T42" fmla="*/ 0 w 131"/>
                <a:gd name="T43" fmla="*/ 1 h 116"/>
                <a:gd name="T44" fmla="*/ 0 w 131"/>
                <a:gd name="T45" fmla="*/ 1 h 116"/>
                <a:gd name="T46" fmla="*/ 0 w 131"/>
                <a:gd name="T47" fmla="*/ 1 h 116"/>
                <a:gd name="T48" fmla="*/ 0 w 131"/>
                <a:gd name="T49" fmla="*/ 1 h 116"/>
                <a:gd name="T50" fmla="*/ 0 w 131"/>
                <a:gd name="T51" fmla="*/ 1 h 116"/>
                <a:gd name="T52" fmla="*/ 0 w 131"/>
                <a:gd name="T53" fmla="*/ 1 h 116"/>
                <a:gd name="T54" fmla="*/ 0 w 131"/>
                <a:gd name="T55" fmla="*/ 1 h 116"/>
                <a:gd name="T56" fmla="*/ 0 w 131"/>
                <a:gd name="T57" fmla="*/ 1 h 116"/>
                <a:gd name="T58" fmla="*/ 0 w 131"/>
                <a:gd name="T59" fmla="*/ 1 h 116"/>
                <a:gd name="T60" fmla="*/ 0 w 131"/>
                <a:gd name="T61" fmla="*/ 1 h 116"/>
                <a:gd name="T62" fmla="*/ 0 w 131"/>
                <a:gd name="T63" fmla="*/ 1 h 116"/>
                <a:gd name="T64" fmla="*/ 0 w 131"/>
                <a:gd name="T65" fmla="*/ 1 h 116"/>
                <a:gd name="T66" fmla="*/ 0 w 131"/>
                <a:gd name="T67" fmla="*/ 1 h 116"/>
                <a:gd name="T68" fmla="*/ 0 w 131"/>
                <a:gd name="T69" fmla="*/ 1 h 116"/>
                <a:gd name="T70" fmla="*/ 0 w 131"/>
                <a:gd name="T71" fmla="*/ 2 h 116"/>
                <a:gd name="T72" fmla="*/ 0 w 131"/>
                <a:gd name="T73" fmla="*/ 2 h 116"/>
                <a:gd name="T74" fmla="*/ 0 w 131"/>
                <a:gd name="T75" fmla="*/ 2 h 116"/>
                <a:gd name="T76" fmla="*/ 0 w 131"/>
                <a:gd name="T77" fmla="*/ 2 h 116"/>
                <a:gd name="T78" fmla="*/ 0 w 131"/>
                <a:gd name="T79" fmla="*/ 2 h 116"/>
                <a:gd name="T80" fmla="*/ 0 w 131"/>
                <a:gd name="T81" fmla="*/ 2 h 116"/>
                <a:gd name="T82" fmla="*/ 0 w 131"/>
                <a:gd name="T83" fmla="*/ 2 h 116"/>
                <a:gd name="T84" fmla="*/ 0 w 131"/>
                <a:gd name="T85" fmla="*/ 2 h 116"/>
                <a:gd name="T86" fmla="*/ 0 w 131"/>
                <a:gd name="T87" fmla="*/ 2 h 116"/>
                <a:gd name="T88" fmla="*/ 0 w 131"/>
                <a:gd name="T89" fmla="*/ 2 h 116"/>
                <a:gd name="T90" fmla="*/ 0 w 131"/>
                <a:gd name="T91" fmla="*/ 2 h 116"/>
                <a:gd name="T92" fmla="*/ 0 w 131"/>
                <a:gd name="T93" fmla="*/ 2 h 116"/>
                <a:gd name="T94" fmla="*/ 0 w 131"/>
                <a:gd name="T95" fmla="*/ 2 h 116"/>
                <a:gd name="T96" fmla="*/ 0 w 131"/>
                <a:gd name="T97" fmla="*/ 2 h 116"/>
                <a:gd name="T98" fmla="*/ 0 w 131"/>
                <a:gd name="T99" fmla="*/ 2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1"/>
                <a:gd name="T151" fmla="*/ 0 h 116"/>
                <a:gd name="T152" fmla="*/ 131 w 131"/>
                <a:gd name="T153" fmla="*/ 116 h 1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1" h="116">
                  <a:moveTo>
                    <a:pt x="131" y="0"/>
                  </a:moveTo>
                  <a:lnTo>
                    <a:pt x="122" y="2"/>
                  </a:lnTo>
                  <a:lnTo>
                    <a:pt x="120" y="2"/>
                  </a:lnTo>
                  <a:lnTo>
                    <a:pt x="90" y="4"/>
                  </a:lnTo>
                  <a:lnTo>
                    <a:pt x="87" y="4"/>
                  </a:lnTo>
                  <a:lnTo>
                    <a:pt x="84" y="4"/>
                  </a:lnTo>
                  <a:lnTo>
                    <a:pt x="82" y="4"/>
                  </a:lnTo>
                  <a:lnTo>
                    <a:pt x="77" y="4"/>
                  </a:lnTo>
                  <a:lnTo>
                    <a:pt x="62" y="3"/>
                  </a:lnTo>
                  <a:lnTo>
                    <a:pt x="57" y="3"/>
                  </a:lnTo>
                  <a:lnTo>
                    <a:pt x="43" y="3"/>
                  </a:lnTo>
                  <a:lnTo>
                    <a:pt x="38" y="3"/>
                  </a:lnTo>
                  <a:lnTo>
                    <a:pt x="31" y="3"/>
                  </a:lnTo>
                  <a:lnTo>
                    <a:pt x="26" y="3"/>
                  </a:lnTo>
                  <a:lnTo>
                    <a:pt x="21" y="6"/>
                  </a:lnTo>
                  <a:lnTo>
                    <a:pt x="20" y="6"/>
                  </a:lnTo>
                  <a:lnTo>
                    <a:pt x="17" y="6"/>
                  </a:lnTo>
                  <a:lnTo>
                    <a:pt x="15" y="6"/>
                  </a:lnTo>
                  <a:lnTo>
                    <a:pt x="12" y="8"/>
                  </a:lnTo>
                  <a:lnTo>
                    <a:pt x="6" y="10"/>
                  </a:lnTo>
                  <a:lnTo>
                    <a:pt x="6" y="12"/>
                  </a:lnTo>
                  <a:lnTo>
                    <a:pt x="2" y="15"/>
                  </a:lnTo>
                  <a:lnTo>
                    <a:pt x="2" y="17"/>
                  </a:lnTo>
                  <a:lnTo>
                    <a:pt x="0" y="18"/>
                  </a:lnTo>
                  <a:lnTo>
                    <a:pt x="0" y="24"/>
                  </a:lnTo>
                  <a:lnTo>
                    <a:pt x="0" y="26"/>
                  </a:lnTo>
                  <a:lnTo>
                    <a:pt x="0" y="30"/>
                  </a:lnTo>
                  <a:lnTo>
                    <a:pt x="0" y="33"/>
                  </a:lnTo>
                  <a:lnTo>
                    <a:pt x="0" y="47"/>
                  </a:lnTo>
                  <a:lnTo>
                    <a:pt x="0" y="50"/>
                  </a:lnTo>
                  <a:lnTo>
                    <a:pt x="0" y="51"/>
                  </a:lnTo>
                  <a:lnTo>
                    <a:pt x="0" y="54"/>
                  </a:lnTo>
                  <a:lnTo>
                    <a:pt x="2" y="57"/>
                  </a:lnTo>
                  <a:lnTo>
                    <a:pt x="2" y="59"/>
                  </a:lnTo>
                  <a:lnTo>
                    <a:pt x="2" y="61"/>
                  </a:lnTo>
                  <a:lnTo>
                    <a:pt x="2" y="64"/>
                  </a:lnTo>
                  <a:lnTo>
                    <a:pt x="6" y="70"/>
                  </a:lnTo>
                  <a:lnTo>
                    <a:pt x="20" y="81"/>
                  </a:lnTo>
                  <a:lnTo>
                    <a:pt x="23" y="85"/>
                  </a:lnTo>
                  <a:lnTo>
                    <a:pt x="23" y="86"/>
                  </a:lnTo>
                  <a:lnTo>
                    <a:pt x="25" y="88"/>
                  </a:lnTo>
                  <a:lnTo>
                    <a:pt x="25" y="90"/>
                  </a:lnTo>
                  <a:lnTo>
                    <a:pt x="25" y="94"/>
                  </a:lnTo>
                  <a:lnTo>
                    <a:pt x="25" y="98"/>
                  </a:lnTo>
                  <a:lnTo>
                    <a:pt x="25" y="103"/>
                  </a:lnTo>
                  <a:lnTo>
                    <a:pt x="28" y="105"/>
                  </a:lnTo>
                  <a:lnTo>
                    <a:pt x="30" y="110"/>
                  </a:lnTo>
                  <a:lnTo>
                    <a:pt x="46" y="113"/>
                  </a:lnTo>
                  <a:lnTo>
                    <a:pt x="64" y="116"/>
                  </a:lnTo>
                  <a:lnTo>
                    <a:pt x="66" y="11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SimSun" panose="02010600030101010101" pitchFamily="2" charset="-122"/>
                <a:ea typeface="SimSun" panose="02010600030101010101" pitchFamily="2" charset="-122"/>
              </a:endParaRPr>
            </a:p>
          </p:txBody>
        </p:sp>
        <p:sp>
          <p:nvSpPr>
            <p:cNvPr id="59" name="Freeform 53"/>
            <p:cNvSpPr>
              <a:spLocks/>
            </p:cNvSpPr>
            <p:nvPr/>
          </p:nvSpPr>
          <p:spPr bwMode="auto">
            <a:xfrm>
              <a:off x="3964" y="3446"/>
              <a:ext cx="117" cy="92"/>
            </a:xfrm>
            <a:custGeom>
              <a:avLst/>
              <a:gdLst>
                <a:gd name="T0" fmla="*/ 5 w 173"/>
                <a:gd name="T1" fmla="*/ 0 h 83"/>
                <a:gd name="T2" fmla="*/ 3 w 173"/>
                <a:gd name="T3" fmla="*/ 64 h 83"/>
                <a:gd name="T4" fmla="*/ 3 w 173"/>
                <a:gd name="T5" fmla="*/ 68 h 83"/>
                <a:gd name="T6" fmla="*/ 6 w 173"/>
                <a:gd name="T7" fmla="*/ 75 h 83"/>
                <a:gd name="T8" fmla="*/ 11 w 173"/>
                <a:gd name="T9" fmla="*/ 83 h 83"/>
                <a:gd name="T10" fmla="*/ 13 w 173"/>
                <a:gd name="T11" fmla="*/ 83 h 83"/>
                <a:gd name="T12" fmla="*/ 14 w 173"/>
                <a:gd name="T13" fmla="*/ 88 h 83"/>
                <a:gd name="T14" fmla="*/ 14 w 173"/>
                <a:gd name="T15" fmla="*/ 124 h 83"/>
                <a:gd name="T16" fmla="*/ 14 w 173"/>
                <a:gd name="T17" fmla="*/ 125 h 83"/>
                <a:gd name="T18" fmla="*/ 10 w 173"/>
                <a:gd name="T19" fmla="*/ 102 h 83"/>
                <a:gd name="T20" fmla="*/ 2 w 173"/>
                <a:gd name="T21" fmla="*/ 65 h 83"/>
                <a:gd name="T22" fmla="*/ 1 w 173"/>
                <a:gd name="T23" fmla="*/ 65 h 83"/>
                <a:gd name="T24" fmla="*/ 1 w 173"/>
                <a:gd name="T25" fmla="*/ 68 h 83"/>
                <a:gd name="T26" fmla="*/ 0 w 173"/>
                <a:gd name="T27" fmla="*/ 75 h 83"/>
                <a:gd name="T28" fmla="*/ 1 w 173"/>
                <a:gd name="T29" fmla="*/ 82 h 83"/>
                <a:gd name="T30" fmla="*/ 2 w 173"/>
                <a:gd name="T31" fmla="*/ 91 h 83"/>
                <a:gd name="T32" fmla="*/ 3 w 173"/>
                <a:gd name="T33" fmla="*/ 92 h 83"/>
                <a:gd name="T34" fmla="*/ 3 w 173"/>
                <a:gd name="T35" fmla="*/ 137 h 83"/>
                <a:gd name="T36" fmla="*/ 6 w 173"/>
                <a:gd name="T37" fmla="*/ 150 h 83"/>
                <a:gd name="T38" fmla="*/ 7 w 173"/>
                <a:gd name="T39" fmla="*/ 150 h 83"/>
                <a:gd name="T40" fmla="*/ 9 w 173"/>
                <a:gd name="T41" fmla="*/ 154 h 83"/>
                <a:gd name="T42" fmla="*/ 9 w 173"/>
                <a:gd name="T43" fmla="*/ 150 h 83"/>
                <a:gd name="T44" fmla="*/ 9 w 173"/>
                <a:gd name="T45" fmla="*/ 136 h 83"/>
                <a:gd name="T46" fmla="*/ 8 w 173"/>
                <a:gd name="T47" fmla="*/ 134 h 83"/>
                <a:gd name="T48" fmla="*/ 8 w 173"/>
                <a:gd name="T49" fmla="*/ 124 h 83"/>
                <a:gd name="T50" fmla="*/ 7 w 173"/>
                <a:gd name="T51" fmla="*/ 123 h 83"/>
                <a:gd name="T52" fmla="*/ 7 w 173"/>
                <a:gd name="T53" fmla="*/ 129 h 83"/>
                <a:gd name="T54" fmla="*/ 10 w 173"/>
                <a:gd name="T55" fmla="*/ 137 h 83"/>
                <a:gd name="T56" fmla="*/ 11 w 173"/>
                <a:gd name="T57" fmla="*/ 137 h 83"/>
                <a:gd name="T58" fmla="*/ 14 w 173"/>
                <a:gd name="T59" fmla="*/ 137 h 83"/>
                <a:gd name="T60" fmla="*/ 16 w 173"/>
                <a:gd name="T61" fmla="*/ 136 h 83"/>
                <a:gd name="T62" fmla="*/ 16 w 173"/>
                <a:gd name="T63" fmla="*/ 122 h 83"/>
                <a:gd name="T64" fmla="*/ 16 w 173"/>
                <a:gd name="T65" fmla="*/ 109 h 83"/>
                <a:gd name="T66" fmla="*/ 16 w 173"/>
                <a:gd name="T67" fmla="*/ 98 h 83"/>
                <a:gd name="T68" fmla="*/ 16 w 173"/>
                <a:gd name="T69" fmla="*/ 88 h 83"/>
                <a:gd name="T70" fmla="*/ 15 w 173"/>
                <a:gd name="T71" fmla="*/ 80 h 83"/>
                <a:gd name="T72" fmla="*/ 15 w 173"/>
                <a:gd name="T73" fmla="*/ 67 h 83"/>
                <a:gd name="T74" fmla="*/ 15 w 173"/>
                <a:gd name="T75" fmla="*/ 61 h 83"/>
                <a:gd name="T76" fmla="*/ 14 w 173"/>
                <a:gd name="T77" fmla="*/ 61 h 83"/>
                <a:gd name="T78" fmla="*/ 14 w 173"/>
                <a:gd name="T79" fmla="*/ 52 h 83"/>
                <a:gd name="T80" fmla="*/ 14 w 173"/>
                <a:gd name="T81" fmla="*/ 22 h 83"/>
                <a:gd name="T82" fmla="*/ 14 w 173"/>
                <a:gd name="T83" fmla="*/ 2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SimSun" panose="02010600030101010101" pitchFamily="2" charset="-122"/>
                <a:ea typeface="SimSun" panose="02010600030101010101" pitchFamily="2" charset="-122"/>
              </a:endParaRPr>
            </a:p>
          </p:txBody>
        </p:sp>
        <p:sp>
          <p:nvSpPr>
            <p:cNvPr id="60" name="Freeform 54"/>
            <p:cNvSpPr>
              <a:spLocks/>
            </p:cNvSpPr>
            <p:nvPr/>
          </p:nvSpPr>
          <p:spPr bwMode="auto">
            <a:xfrm rot="10150074">
              <a:off x="4185" y="3456"/>
              <a:ext cx="133" cy="84"/>
            </a:xfrm>
            <a:custGeom>
              <a:avLst/>
              <a:gdLst>
                <a:gd name="T0" fmla="*/ 12 w 173"/>
                <a:gd name="T1" fmla="*/ 0 h 83"/>
                <a:gd name="T2" fmla="*/ 7 w 173"/>
                <a:gd name="T3" fmla="*/ 34 h 83"/>
                <a:gd name="T4" fmla="*/ 8 w 173"/>
                <a:gd name="T5" fmla="*/ 37 h 83"/>
                <a:gd name="T6" fmla="*/ 14 w 173"/>
                <a:gd name="T7" fmla="*/ 41 h 83"/>
                <a:gd name="T8" fmla="*/ 22 w 173"/>
                <a:gd name="T9" fmla="*/ 51 h 83"/>
                <a:gd name="T10" fmla="*/ 28 w 173"/>
                <a:gd name="T11" fmla="*/ 51 h 83"/>
                <a:gd name="T12" fmla="*/ 28 w 173"/>
                <a:gd name="T13" fmla="*/ 53 h 83"/>
                <a:gd name="T14" fmla="*/ 29 w 173"/>
                <a:gd name="T15" fmla="*/ 73 h 83"/>
                <a:gd name="T16" fmla="*/ 28 w 173"/>
                <a:gd name="T17" fmla="*/ 74 h 83"/>
                <a:gd name="T18" fmla="*/ 22 w 173"/>
                <a:gd name="T19" fmla="*/ 61 h 83"/>
                <a:gd name="T20" fmla="*/ 5 w 173"/>
                <a:gd name="T21" fmla="*/ 35 h 83"/>
                <a:gd name="T22" fmla="*/ 2 w 173"/>
                <a:gd name="T23" fmla="*/ 35 h 83"/>
                <a:gd name="T24" fmla="*/ 2 w 173"/>
                <a:gd name="T25" fmla="*/ 37 h 83"/>
                <a:gd name="T26" fmla="*/ 0 w 173"/>
                <a:gd name="T27" fmla="*/ 41 h 83"/>
                <a:gd name="T28" fmla="*/ 2 w 173"/>
                <a:gd name="T29" fmla="*/ 50 h 83"/>
                <a:gd name="T30" fmla="*/ 5 w 173"/>
                <a:gd name="T31" fmla="*/ 55 h 83"/>
                <a:gd name="T32" fmla="*/ 6 w 173"/>
                <a:gd name="T33" fmla="*/ 56 h 83"/>
                <a:gd name="T34" fmla="*/ 8 w 173"/>
                <a:gd name="T35" fmla="*/ 80 h 83"/>
                <a:gd name="T36" fmla="*/ 12 w 173"/>
                <a:gd name="T37" fmla="*/ 86 h 83"/>
                <a:gd name="T38" fmla="*/ 15 w 173"/>
                <a:gd name="T39" fmla="*/ 86 h 83"/>
                <a:gd name="T40" fmla="*/ 18 w 173"/>
                <a:gd name="T41" fmla="*/ 89 h 83"/>
                <a:gd name="T42" fmla="*/ 19 w 173"/>
                <a:gd name="T43" fmla="*/ 86 h 83"/>
                <a:gd name="T44" fmla="*/ 19 w 173"/>
                <a:gd name="T45" fmla="*/ 79 h 83"/>
                <a:gd name="T46" fmla="*/ 17 w 173"/>
                <a:gd name="T47" fmla="*/ 77 h 83"/>
                <a:gd name="T48" fmla="*/ 17 w 173"/>
                <a:gd name="T49" fmla="*/ 73 h 83"/>
                <a:gd name="T50" fmla="*/ 16 w 173"/>
                <a:gd name="T51" fmla="*/ 72 h 83"/>
                <a:gd name="T52" fmla="*/ 16 w 173"/>
                <a:gd name="T53" fmla="*/ 76 h 83"/>
                <a:gd name="T54" fmla="*/ 22 w 173"/>
                <a:gd name="T55" fmla="*/ 80 h 83"/>
                <a:gd name="T56" fmla="*/ 24 w 173"/>
                <a:gd name="T57" fmla="*/ 80 h 83"/>
                <a:gd name="T58" fmla="*/ 29 w 173"/>
                <a:gd name="T59" fmla="*/ 80 h 83"/>
                <a:gd name="T60" fmla="*/ 35 w 173"/>
                <a:gd name="T61" fmla="*/ 79 h 83"/>
                <a:gd name="T62" fmla="*/ 35 w 173"/>
                <a:gd name="T63" fmla="*/ 71 h 83"/>
                <a:gd name="T64" fmla="*/ 35 w 173"/>
                <a:gd name="T65" fmla="*/ 64 h 83"/>
                <a:gd name="T66" fmla="*/ 35 w 173"/>
                <a:gd name="T67" fmla="*/ 58 h 83"/>
                <a:gd name="T68" fmla="*/ 35 w 173"/>
                <a:gd name="T69" fmla="*/ 53 h 83"/>
                <a:gd name="T70" fmla="*/ 33 w 173"/>
                <a:gd name="T71" fmla="*/ 49 h 83"/>
                <a:gd name="T72" fmla="*/ 32 w 173"/>
                <a:gd name="T73" fmla="*/ 36 h 83"/>
                <a:gd name="T74" fmla="*/ 32 w 173"/>
                <a:gd name="T75" fmla="*/ 33 h 83"/>
                <a:gd name="T76" fmla="*/ 31 w 173"/>
                <a:gd name="T77" fmla="*/ 33 h 83"/>
                <a:gd name="T78" fmla="*/ 31 w 173"/>
                <a:gd name="T79" fmla="*/ 28 h 83"/>
                <a:gd name="T80" fmla="*/ 31 w 173"/>
                <a:gd name="T81" fmla="*/ 12 h 83"/>
                <a:gd name="T82" fmla="*/ 29 w 173"/>
                <a:gd name="T83" fmla="*/ 1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SimSun" panose="02010600030101010101" pitchFamily="2" charset="-122"/>
                <a:ea typeface="SimSun" panose="02010600030101010101" pitchFamily="2" charset="-122"/>
              </a:endParaRPr>
            </a:p>
          </p:txBody>
        </p:sp>
      </p:grpSp>
    </p:spTree>
    <p:extLst>
      <p:ext uri="{BB962C8B-B14F-4D97-AF65-F5344CB8AC3E}">
        <p14:creationId xmlns:p14="http://schemas.microsoft.com/office/powerpoint/2010/main" val="193455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500"/>
            <a:ext cx="8229600" cy="1143000"/>
          </a:xfrm>
        </p:spPr>
        <p:txBody>
          <a:bodyPr>
            <a:normAutofit/>
          </a:bodyPr>
          <a:lstStyle/>
          <a:p>
            <a:r>
              <a:rPr lang="fr-FR" dirty="0"/>
              <a:t>3. </a:t>
            </a:r>
            <a:r>
              <a:rPr lang="zh-CN" altLang="en-US" dirty="0"/>
              <a:t>不锈钢腐蚀的类型</a:t>
            </a:r>
            <a:endParaRPr lang="fr-FR" dirty="0"/>
          </a:p>
        </p:txBody>
      </p:sp>
      <p:sp>
        <p:nvSpPr>
          <p:cNvPr id="3" name="Slide Number Placeholder 2"/>
          <p:cNvSpPr>
            <a:spLocks noGrp="1"/>
          </p:cNvSpPr>
          <p:nvPr>
            <p:ph type="sldNum" sz="quarter" idx="12"/>
          </p:nvPr>
        </p:nvSpPr>
        <p:spPr/>
        <p:txBody>
          <a:bodyPr/>
          <a:lstStyle/>
          <a:p>
            <a:fld id="{16EEAD88-7AB7-4352-89B4-BF917C658D05}" type="slidenum">
              <a:rPr lang="fr-BE" smtClean="0"/>
              <a:pPr/>
              <a:t>11</a:t>
            </a:fld>
            <a:endParaRPr lang="fr-BE"/>
          </a:p>
        </p:txBody>
      </p:sp>
    </p:spTree>
    <p:extLst>
      <p:ext uri="{BB962C8B-B14F-4D97-AF65-F5344CB8AC3E}">
        <p14:creationId xmlns:p14="http://schemas.microsoft.com/office/powerpoint/2010/main" val="9502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798" y="592845"/>
            <a:ext cx="7592949" cy="900874"/>
          </a:xfrm>
        </p:spPr>
        <p:txBody>
          <a:bodyPr>
            <a:noAutofit/>
          </a:bodyPr>
          <a:lstStyle/>
          <a:p>
            <a:pPr algn="ctr"/>
            <a:r>
              <a:rPr lang="zh-CN" altLang="en-US" sz="2800" dirty="0"/>
              <a:t>铬含量对耐大气腐蚀的影响（均匀腐蚀）</a:t>
            </a:r>
            <a:endParaRPr lang="en-GB" sz="2800" dirty="0"/>
          </a:p>
        </p:txBody>
      </p:sp>
      <p:grpSp>
        <p:nvGrpSpPr>
          <p:cNvPr id="3" name="Group 2"/>
          <p:cNvGrpSpPr/>
          <p:nvPr/>
        </p:nvGrpSpPr>
        <p:grpSpPr>
          <a:xfrm>
            <a:off x="895839" y="1631506"/>
            <a:ext cx="7307087" cy="4629601"/>
            <a:chOff x="895839" y="1430338"/>
            <a:chExt cx="7307087" cy="4629601"/>
          </a:xfrm>
        </p:grpSpPr>
        <p:grpSp>
          <p:nvGrpSpPr>
            <p:cNvPr id="6" name="Group 1090"/>
            <p:cNvGrpSpPr>
              <a:grpSpLocks/>
            </p:cNvGrpSpPr>
            <p:nvPr/>
          </p:nvGrpSpPr>
          <p:grpSpPr bwMode="auto">
            <a:xfrm>
              <a:off x="895839" y="1430338"/>
              <a:ext cx="7307087" cy="4629601"/>
              <a:chOff x="397" y="912"/>
              <a:chExt cx="4842" cy="3186"/>
            </a:xfrm>
          </p:grpSpPr>
          <p:sp>
            <p:nvSpPr>
              <p:cNvPr id="7" name="Rectangle 1026" descr="Parchment"/>
              <p:cNvSpPr>
                <a:spLocks noChangeArrowheads="1"/>
              </p:cNvSpPr>
              <p:nvPr/>
            </p:nvSpPr>
            <p:spPr bwMode="auto">
              <a:xfrm>
                <a:off x="1105" y="1148"/>
                <a:ext cx="4028" cy="2448"/>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w="6350">
                <a:solidFill>
                  <a:srgbClr val="B2B2B2"/>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8" name="Line 1028"/>
              <p:cNvSpPr>
                <a:spLocks noChangeShapeType="1"/>
              </p:cNvSpPr>
              <p:nvPr/>
            </p:nvSpPr>
            <p:spPr bwMode="auto">
              <a:xfrm>
                <a:off x="1622"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9" name="Line 1029"/>
              <p:cNvSpPr>
                <a:spLocks noChangeShapeType="1"/>
              </p:cNvSpPr>
              <p:nvPr/>
            </p:nvSpPr>
            <p:spPr bwMode="auto">
              <a:xfrm>
                <a:off x="2124"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10" name="Line 1030"/>
              <p:cNvSpPr>
                <a:spLocks noChangeShapeType="1"/>
              </p:cNvSpPr>
              <p:nvPr/>
            </p:nvSpPr>
            <p:spPr bwMode="auto">
              <a:xfrm>
                <a:off x="2626"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11" name="Line 1031"/>
              <p:cNvSpPr>
                <a:spLocks noChangeShapeType="1"/>
              </p:cNvSpPr>
              <p:nvPr/>
            </p:nvSpPr>
            <p:spPr bwMode="auto">
              <a:xfrm>
                <a:off x="3117"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12" name="Line 1032"/>
              <p:cNvSpPr>
                <a:spLocks noChangeShapeType="1"/>
              </p:cNvSpPr>
              <p:nvPr/>
            </p:nvSpPr>
            <p:spPr bwMode="auto">
              <a:xfrm>
                <a:off x="3619"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13" name="Line 1033"/>
              <p:cNvSpPr>
                <a:spLocks noChangeShapeType="1"/>
              </p:cNvSpPr>
              <p:nvPr/>
            </p:nvSpPr>
            <p:spPr bwMode="auto">
              <a:xfrm>
                <a:off x="4132"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14" name="Line 1034"/>
              <p:cNvSpPr>
                <a:spLocks noChangeShapeType="1"/>
              </p:cNvSpPr>
              <p:nvPr/>
            </p:nvSpPr>
            <p:spPr bwMode="auto">
              <a:xfrm>
                <a:off x="4634"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15" name="Line 1035"/>
              <p:cNvSpPr>
                <a:spLocks noChangeShapeType="1"/>
              </p:cNvSpPr>
              <p:nvPr/>
            </p:nvSpPr>
            <p:spPr bwMode="auto">
              <a:xfrm>
                <a:off x="1120" y="3331"/>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16" name="Line 1036"/>
              <p:cNvSpPr>
                <a:spLocks noChangeShapeType="1"/>
              </p:cNvSpPr>
              <p:nvPr/>
            </p:nvSpPr>
            <p:spPr bwMode="auto">
              <a:xfrm>
                <a:off x="1131" y="3046"/>
                <a:ext cx="4020" cy="2"/>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17" name="Line 1037"/>
              <p:cNvSpPr>
                <a:spLocks noChangeShapeType="1"/>
              </p:cNvSpPr>
              <p:nvPr/>
            </p:nvSpPr>
            <p:spPr bwMode="auto">
              <a:xfrm>
                <a:off x="1120" y="2788"/>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18" name="Line 1038"/>
              <p:cNvSpPr>
                <a:spLocks noChangeShapeType="1"/>
              </p:cNvSpPr>
              <p:nvPr/>
            </p:nvSpPr>
            <p:spPr bwMode="auto">
              <a:xfrm>
                <a:off x="1120" y="2516"/>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19" name="Line 1039"/>
              <p:cNvSpPr>
                <a:spLocks noChangeShapeType="1"/>
              </p:cNvSpPr>
              <p:nvPr/>
            </p:nvSpPr>
            <p:spPr bwMode="auto">
              <a:xfrm>
                <a:off x="1120" y="2245"/>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20" name="Line 1040"/>
              <p:cNvSpPr>
                <a:spLocks noChangeShapeType="1"/>
              </p:cNvSpPr>
              <p:nvPr/>
            </p:nvSpPr>
            <p:spPr bwMode="auto">
              <a:xfrm>
                <a:off x="1120" y="1962"/>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21" name="Line 1041"/>
              <p:cNvSpPr>
                <a:spLocks noChangeShapeType="1"/>
              </p:cNvSpPr>
              <p:nvPr/>
            </p:nvSpPr>
            <p:spPr bwMode="auto">
              <a:xfrm>
                <a:off x="1120" y="1691"/>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22" name="Line 1042"/>
              <p:cNvSpPr>
                <a:spLocks noChangeShapeType="1"/>
              </p:cNvSpPr>
              <p:nvPr/>
            </p:nvSpPr>
            <p:spPr bwMode="auto">
              <a:xfrm>
                <a:off x="1120" y="1419"/>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23" name="Line 1043"/>
              <p:cNvSpPr>
                <a:spLocks noChangeShapeType="1"/>
              </p:cNvSpPr>
              <p:nvPr/>
            </p:nvSpPr>
            <p:spPr bwMode="auto">
              <a:xfrm>
                <a:off x="1109"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24" name="Line 1044"/>
              <p:cNvSpPr>
                <a:spLocks noChangeShapeType="1"/>
              </p:cNvSpPr>
              <p:nvPr/>
            </p:nvSpPr>
            <p:spPr bwMode="auto">
              <a:xfrm>
                <a:off x="1622"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25" name="Line 1045"/>
              <p:cNvSpPr>
                <a:spLocks noChangeShapeType="1"/>
              </p:cNvSpPr>
              <p:nvPr/>
            </p:nvSpPr>
            <p:spPr bwMode="auto">
              <a:xfrm>
                <a:off x="2124"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26" name="Line 1046"/>
              <p:cNvSpPr>
                <a:spLocks noChangeShapeType="1"/>
              </p:cNvSpPr>
              <p:nvPr/>
            </p:nvSpPr>
            <p:spPr bwMode="auto">
              <a:xfrm>
                <a:off x="2626"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27" name="Line 1047"/>
              <p:cNvSpPr>
                <a:spLocks noChangeShapeType="1"/>
              </p:cNvSpPr>
              <p:nvPr/>
            </p:nvSpPr>
            <p:spPr bwMode="auto">
              <a:xfrm>
                <a:off x="3117"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28" name="Line 1048"/>
              <p:cNvSpPr>
                <a:spLocks noChangeShapeType="1"/>
              </p:cNvSpPr>
              <p:nvPr/>
            </p:nvSpPr>
            <p:spPr bwMode="auto">
              <a:xfrm>
                <a:off x="3613"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29" name="Line 1049"/>
              <p:cNvSpPr>
                <a:spLocks noChangeShapeType="1"/>
              </p:cNvSpPr>
              <p:nvPr/>
            </p:nvSpPr>
            <p:spPr bwMode="auto">
              <a:xfrm>
                <a:off x="4132"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30" name="Line 1050"/>
              <p:cNvSpPr>
                <a:spLocks noChangeShapeType="1"/>
              </p:cNvSpPr>
              <p:nvPr/>
            </p:nvSpPr>
            <p:spPr bwMode="auto">
              <a:xfrm>
                <a:off x="4634"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31" name="Line 1051"/>
              <p:cNvSpPr>
                <a:spLocks noChangeShapeType="1"/>
              </p:cNvSpPr>
              <p:nvPr/>
            </p:nvSpPr>
            <p:spPr bwMode="auto">
              <a:xfrm>
                <a:off x="5128"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32" name="Rectangle 1052"/>
              <p:cNvSpPr>
                <a:spLocks noChangeArrowheads="1"/>
              </p:cNvSpPr>
              <p:nvPr/>
            </p:nvSpPr>
            <p:spPr bwMode="auto">
              <a:xfrm>
                <a:off x="1110"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latin typeface="SimSun" panose="02010600030101010101" pitchFamily="2" charset="-122"/>
                    <a:ea typeface="SimSun" panose="02010600030101010101" pitchFamily="2" charset="-122"/>
                  </a:rPr>
                  <a:t>0</a:t>
                </a:r>
              </a:p>
            </p:txBody>
          </p:sp>
          <p:sp>
            <p:nvSpPr>
              <p:cNvPr id="33" name="Rectangle 1053"/>
              <p:cNvSpPr>
                <a:spLocks noChangeArrowheads="1"/>
              </p:cNvSpPr>
              <p:nvPr/>
            </p:nvSpPr>
            <p:spPr bwMode="auto">
              <a:xfrm>
                <a:off x="1613"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latin typeface="SimSun" panose="02010600030101010101" pitchFamily="2" charset="-122"/>
                    <a:ea typeface="SimSun" panose="02010600030101010101" pitchFamily="2" charset="-122"/>
                  </a:rPr>
                  <a:t>2</a:t>
                </a:r>
              </a:p>
            </p:txBody>
          </p:sp>
          <p:sp>
            <p:nvSpPr>
              <p:cNvPr id="34" name="Rectangle 1054"/>
              <p:cNvSpPr>
                <a:spLocks noChangeArrowheads="1"/>
              </p:cNvSpPr>
              <p:nvPr/>
            </p:nvSpPr>
            <p:spPr bwMode="auto">
              <a:xfrm>
                <a:off x="2115"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latin typeface="SimSun" panose="02010600030101010101" pitchFamily="2" charset="-122"/>
                    <a:ea typeface="SimSun" panose="02010600030101010101" pitchFamily="2" charset="-122"/>
                  </a:rPr>
                  <a:t>4</a:t>
                </a:r>
              </a:p>
            </p:txBody>
          </p:sp>
          <p:sp>
            <p:nvSpPr>
              <p:cNvPr id="35" name="Rectangle 1055"/>
              <p:cNvSpPr>
                <a:spLocks noChangeArrowheads="1"/>
              </p:cNvSpPr>
              <p:nvPr/>
            </p:nvSpPr>
            <p:spPr bwMode="auto">
              <a:xfrm>
                <a:off x="2617"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latin typeface="SimSun" panose="02010600030101010101" pitchFamily="2" charset="-122"/>
                    <a:ea typeface="SimSun" panose="02010600030101010101" pitchFamily="2" charset="-122"/>
                  </a:rPr>
                  <a:t>6</a:t>
                </a:r>
              </a:p>
            </p:txBody>
          </p:sp>
          <p:sp>
            <p:nvSpPr>
              <p:cNvPr id="36" name="Rectangle 1056"/>
              <p:cNvSpPr>
                <a:spLocks noChangeArrowheads="1"/>
              </p:cNvSpPr>
              <p:nvPr/>
            </p:nvSpPr>
            <p:spPr bwMode="auto">
              <a:xfrm>
                <a:off x="3119"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latin typeface="SimSun" panose="02010600030101010101" pitchFamily="2" charset="-122"/>
                    <a:ea typeface="SimSun" panose="02010600030101010101" pitchFamily="2" charset="-122"/>
                  </a:rPr>
                  <a:t>8</a:t>
                </a:r>
              </a:p>
            </p:txBody>
          </p:sp>
          <p:sp>
            <p:nvSpPr>
              <p:cNvPr id="37" name="Rectangle 1057"/>
              <p:cNvSpPr>
                <a:spLocks noChangeArrowheads="1"/>
              </p:cNvSpPr>
              <p:nvPr/>
            </p:nvSpPr>
            <p:spPr bwMode="auto">
              <a:xfrm>
                <a:off x="3578"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latin typeface="SimSun" panose="02010600030101010101" pitchFamily="2" charset="-122"/>
                    <a:ea typeface="SimSun" panose="02010600030101010101" pitchFamily="2" charset="-122"/>
                  </a:rPr>
                  <a:t>10</a:t>
                </a:r>
              </a:p>
            </p:txBody>
          </p:sp>
          <p:sp>
            <p:nvSpPr>
              <p:cNvPr id="38" name="Rectangle 1058"/>
              <p:cNvSpPr>
                <a:spLocks noChangeArrowheads="1"/>
              </p:cNvSpPr>
              <p:nvPr/>
            </p:nvSpPr>
            <p:spPr bwMode="auto">
              <a:xfrm>
                <a:off x="4080"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latin typeface="SimSun" panose="02010600030101010101" pitchFamily="2" charset="-122"/>
                    <a:ea typeface="SimSun" panose="02010600030101010101" pitchFamily="2" charset="-122"/>
                  </a:rPr>
                  <a:t>12</a:t>
                </a:r>
              </a:p>
            </p:txBody>
          </p:sp>
          <p:sp>
            <p:nvSpPr>
              <p:cNvPr id="39" name="Rectangle 1059"/>
              <p:cNvSpPr>
                <a:spLocks noChangeArrowheads="1"/>
              </p:cNvSpPr>
              <p:nvPr/>
            </p:nvSpPr>
            <p:spPr bwMode="auto">
              <a:xfrm>
                <a:off x="4582"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latin typeface="SimSun" panose="02010600030101010101" pitchFamily="2" charset="-122"/>
                    <a:ea typeface="SimSun" panose="02010600030101010101" pitchFamily="2" charset="-122"/>
                  </a:rPr>
                  <a:t>14</a:t>
                </a:r>
              </a:p>
            </p:txBody>
          </p:sp>
          <p:sp>
            <p:nvSpPr>
              <p:cNvPr id="40" name="Rectangle 1060"/>
              <p:cNvSpPr>
                <a:spLocks noChangeArrowheads="1"/>
              </p:cNvSpPr>
              <p:nvPr/>
            </p:nvSpPr>
            <p:spPr bwMode="auto">
              <a:xfrm>
                <a:off x="5084"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latin typeface="SimSun" panose="02010600030101010101" pitchFamily="2" charset="-122"/>
                    <a:ea typeface="SimSun" panose="02010600030101010101" pitchFamily="2" charset="-122"/>
                  </a:rPr>
                  <a:t>16</a:t>
                </a:r>
              </a:p>
            </p:txBody>
          </p:sp>
          <p:sp>
            <p:nvSpPr>
              <p:cNvPr id="41" name="Rectangle 1061"/>
              <p:cNvSpPr>
                <a:spLocks noChangeArrowheads="1"/>
              </p:cNvSpPr>
              <p:nvPr/>
            </p:nvSpPr>
            <p:spPr bwMode="auto">
              <a:xfrm>
                <a:off x="2882" y="3907"/>
                <a:ext cx="31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dirty="0">
                    <a:latin typeface="SimSun" panose="02010600030101010101" pitchFamily="2" charset="-122"/>
                    <a:ea typeface="SimSun" panose="02010600030101010101" pitchFamily="2" charset="-122"/>
                  </a:rPr>
                  <a:t>% </a:t>
                </a:r>
                <a:r>
                  <a:rPr lang="zh-CN" altLang="en-US" sz="1800" b="1" dirty="0">
                    <a:latin typeface="SimSun" panose="02010600030101010101" pitchFamily="2" charset="-122"/>
                    <a:ea typeface="SimSun" panose="02010600030101010101" pitchFamily="2" charset="-122"/>
                  </a:rPr>
                  <a:t>铬</a:t>
                </a:r>
                <a:endParaRPr lang="en-GB" b="1" dirty="0">
                  <a:latin typeface="SimSun" panose="02010600030101010101" pitchFamily="2" charset="-122"/>
                  <a:ea typeface="SimSun" panose="02010600030101010101" pitchFamily="2" charset="-122"/>
                </a:endParaRPr>
              </a:p>
            </p:txBody>
          </p:sp>
          <p:sp>
            <p:nvSpPr>
              <p:cNvPr id="42" name="Line 1069"/>
              <p:cNvSpPr>
                <a:spLocks noChangeShapeType="1"/>
              </p:cNvSpPr>
              <p:nvPr/>
            </p:nvSpPr>
            <p:spPr bwMode="auto">
              <a:xfrm flipV="1">
                <a:off x="927" y="1403"/>
                <a:ext cx="1" cy="19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43" name="Line 1070"/>
              <p:cNvSpPr>
                <a:spLocks noChangeShapeType="1"/>
              </p:cNvSpPr>
              <p:nvPr/>
            </p:nvSpPr>
            <p:spPr bwMode="auto">
              <a:xfrm>
                <a:off x="927" y="3351"/>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44" name="Line 1071"/>
              <p:cNvSpPr>
                <a:spLocks noChangeShapeType="1"/>
              </p:cNvSpPr>
              <p:nvPr/>
            </p:nvSpPr>
            <p:spPr bwMode="auto">
              <a:xfrm>
                <a:off x="927" y="3074"/>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45" name="Line 1072"/>
              <p:cNvSpPr>
                <a:spLocks noChangeShapeType="1"/>
              </p:cNvSpPr>
              <p:nvPr/>
            </p:nvSpPr>
            <p:spPr bwMode="auto">
              <a:xfrm>
                <a:off x="927" y="2795"/>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46" name="Line 1073"/>
              <p:cNvSpPr>
                <a:spLocks noChangeShapeType="1"/>
              </p:cNvSpPr>
              <p:nvPr/>
            </p:nvSpPr>
            <p:spPr bwMode="auto">
              <a:xfrm>
                <a:off x="929" y="2517"/>
                <a:ext cx="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47" name="Line 1074"/>
              <p:cNvSpPr>
                <a:spLocks noChangeShapeType="1"/>
              </p:cNvSpPr>
              <p:nvPr/>
            </p:nvSpPr>
            <p:spPr bwMode="auto">
              <a:xfrm>
                <a:off x="927" y="2238"/>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48" name="Line 1075"/>
              <p:cNvSpPr>
                <a:spLocks noChangeShapeType="1"/>
              </p:cNvSpPr>
              <p:nvPr/>
            </p:nvSpPr>
            <p:spPr bwMode="auto">
              <a:xfrm>
                <a:off x="927" y="1960"/>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49" name="Line 1076"/>
              <p:cNvSpPr>
                <a:spLocks noChangeShapeType="1"/>
              </p:cNvSpPr>
              <p:nvPr/>
            </p:nvSpPr>
            <p:spPr bwMode="auto">
              <a:xfrm>
                <a:off x="927" y="1682"/>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50" name="Line 1077"/>
              <p:cNvSpPr>
                <a:spLocks noChangeShapeType="1"/>
              </p:cNvSpPr>
              <p:nvPr/>
            </p:nvSpPr>
            <p:spPr bwMode="auto">
              <a:xfrm>
                <a:off x="927" y="1404"/>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51" name="Rectangle 1078"/>
              <p:cNvSpPr>
                <a:spLocks noChangeArrowheads="1"/>
              </p:cNvSpPr>
              <p:nvPr/>
            </p:nvSpPr>
            <p:spPr bwMode="auto">
              <a:xfrm>
                <a:off x="397" y="3290"/>
                <a:ext cx="36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latin typeface="SimSun" panose="02010600030101010101" pitchFamily="2" charset="-122"/>
                    <a:ea typeface="SimSun" panose="02010600030101010101" pitchFamily="2" charset="-122"/>
                  </a:rPr>
                  <a:t>0.025</a:t>
                </a:r>
              </a:p>
            </p:txBody>
          </p:sp>
          <p:sp>
            <p:nvSpPr>
              <p:cNvPr id="52" name="Rectangle 1079"/>
              <p:cNvSpPr>
                <a:spLocks noChangeArrowheads="1"/>
              </p:cNvSpPr>
              <p:nvPr/>
            </p:nvSpPr>
            <p:spPr bwMode="auto">
              <a:xfrm>
                <a:off x="397" y="3012"/>
                <a:ext cx="36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latin typeface="SimSun" panose="02010600030101010101" pitchFamily="2" charset="-122"/>
                    <a:ea typeface="SimSun" panose="02010600030101010101" pitchFamily="2" charset="-122"/>
                  </a:rPr>
                  <a:t>0.050</a:t>
                </a:r>
              </a:p>
            </p:txBody>
          </p:sp>
          <p:sp>
            <p:nvSpPr>
              <p:cNvPr id="53" name="Rectangle 1080"/>
              <p:cNvSpPr>
                <a:spLocks noChangeArrowheads="1"/>
              </p:cNvSpPr>
              <p:nvPr/>
            </p:nvSpPr>
            <p:spPr bwMode="auto">
              <a:xfrm>
                <a:off x="397" y="2734"/>
                <a:ext cx="36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latin typeface="SimSun" panose="02010600030101010101" pitchFamily="2" charset="-122"/>
                    <a:ea typeface="SimSun" panose="02010600030101010101" pitchFamily="2" charset="-122"/>
                  </a:rPr>
                  <a:t>0.075</a:t>
                </a:r>
              </a:p>
            </p:txBody>
          </p:sp>
          <p:sp>
            <p:nvSpPr>
              <p:cNvPr id="54" name="Rectangle 1081"/>
              <p:cNvSpPr>
                <a:spLocks noChangeArrowheads="1"/>
              </p:cNvSpPr>
              <p:nvPr/>
            </p:nvSpPr>
            <p:spPr bwMode="auto">
              <a:xfrm>
                <a:off x="397" y="2456"/>
                <a:ext cx="36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dirty="0">
                    <a:latin typeface="SimSun" panose="02010600030101010101" pitchFamily="2" charset="-122"/>
                    <a:ea typeface="SimSun" panose="02010600030101010101" pitchFamily="2" charset="-122"/>
                  </a:rPr>
                  <a:t>0.100</a:t>
                </a:r>
              </a:p>
            </p:txBody>
          </p:sp>
          <p:sp>
            <p:nvSpPr>
              <p:cNvPr id="55" name="Rectangle 1082"/>
              <p:cNvSpPr>
                <a:spLocks noChangeArrowheads="1"/>
              </p:cNvSpPr>
              <p:nvPr/>
            </p:nvSpPr>
            <p:spPr bwMode="auto">
              <a:xfrm>
                <a:off x="397" y="2177"/>
                <a:ext cx="36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latin typeface="SimSun" panose="02010600030101010101" pitchFamily="2" charset="-122"/>
                    <a:ea typeface="SimSun" panose="02010600030101010101" pitchFamily="2" charset="-122"/>
                  </a:rPr>
                  <a:t>0.125</a:t>
                </a:r>
              </a:p>
            </p:txBody>
          </p:sp>
          <p:sp>
            <p:nvSpPr>
              <p:cNvPr id="56" name="Rectangle 1083"/>
              <p:cNvSpPr>
                <a:spLocks noChangeArrowheads="1"/>
              </p:cNvSpPr>
              <p:nvPr/>
            </p:nvSpPr>
            <p:spPr bwMode="auto">
              <a:xfrm>
                <a:off x="397" y="1899"/>
                <a:ext cx="36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dirty="0">
                    <a:latin typeface="SimSun" panose="02010600030101010101" pitchFamily="2" charset="-122"/>
                    <a:ea typeface="SimSun" panose="02010600030101010101" pitchFamily="2" charset="-122"/>
                  </a:rPr>
                  <a:t>0.150</a:t>
                </a:r>
              </a:p>
            </p:txBody>
          </p:sp>
          <p:sp>
            <p:nvSpPr>
              <p:cNvPr id="57" name="Rectangle 1084"/>
              <p:cNvSpPr>
                <a:spLocks noChangeArrowheads="1"/>
              </p:cNvSpPr>
              <p:nvPr/>
            </p:nvSpPr>
            <p:spPr bwMode="auto">
              <a:xfrm>
                <a:off x="397" y="1622"/>
                <a:ext cx="36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latin typeface="SimSun" panose="02010600030101010101" pitchFamily="2" charset="-122"/>
                    <a:ea typeface="SimSun" panose="02010600030101010101" pitchFamily="2" charset="-122"/>
                  </a:rPr>
                  <a:t>0.175</a:t>
                </a:r>
              </a:p>
            </p:txBody>
          </p:sp>
          <p:sp>
            <p:nvSpPr>
              <p:cNvPr id="58" name="Rectangle 1085"/>
              <p:cNvSpPr>
                <a:spLocks noChangeArrowheads="1"/>
              </p:cNvSpPr>
              <p:nvPr/>
            </p:nvSpPr>
            <p:spPr bwMode="auto">
              <a:xfrm>
                <a:off x="397" y="1343"/>
                <a:ext cx="36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latin typeface="SimSun" panose="02010600030101010101" pitchFamily="2" charset="-122"/>
                    <a:ea typeface="SimSun" panose="02010600030101010101" pitchFamily="2" charset="-122"/>
                  </a:rPr>
                  <a:t>0.200</a:t>
                </a:r>
              </a:p>
            </p:txBody>
          </p:sp>
          <p:sp>
            <p:nvSpPr>
              <p:cNvPr id="59" name="Rectangle 1086"/>
              <p:cNvSpPr>
                <a:spLocks noChangeArrowheads="1"/>
              </p:cNvSpPr>
              <p:nvPr/>
            </p:nvSpPr>
            <p:spPr bwMode="auto">
              <a:xfrm>
                <a:off x="455" y="1173"/>
                <a:ext cx="29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latin typeface="SimSun" panose="02010600030101010101" pitchFamily="2" charset="-122"/>
                    <a:ea typeface="SimSun" panose="02010600030101010101" pitchFamily="2" charset="-122"/>
                  </a:rPr>
                  <a:t>mmpy</a:t>
                </a:r>
              </a:p>
            </p:txBody>
          </p:sp>
          <p:sp>
            <p:nvSpPr>
              <p:cNvPr id="60" name="Freeform 1087"/>
              <p:cNvSpPr>
                <a:spLocks/>
              </p:cNvSpPr>
              <p:nvPr/>
            </p:nvSpPr>
            <p:spPr bwMode="auto">
              <a:xfrm>
                <a:off x="1121" y="1281"/>
                <a:ext cx="3986" cy="2308"/>
              </a:xfrm>
              <a:custGeom>
                <a:avLst/>
                <a:gdLst>
                  <a:gd name="T0" fmla="*/ 121 w 8012"/>
                  <a:gd name="T1" fmla="*/ 71 h 4617"/>
                  <a:gd name="T2" fmla="*/ 121 w 8012"/>
                  <a:gd name="T3" fmla="*/ 72 h 4617"/>
                  <a:gd name="T4" fmla="*/ 0 w 8012"/>
                  <a:gd name="T5" fmla="*/ 72 h 4617"/>
                  <a:gd name="T6" fmla="*/ 0 w 8012"/>
                  <a:gd name="T7" fmla="*/ 0 h 4617"/>
                  <a:gd name="T8" fmla="*/ 0 w 8012"/>
                  <a:gd name="T9" fmla="*/ 0 h 4617"/>
                  <a:gd name="T10" fmla="*/ 18 w 8012"/>
                  <a:gd name="T11" fmla="*/ 48 h 4617"/>
                  <a:gd name="T12" fmla="*/ 21 w 8012"/>
                  <a:gd name="T13" fmla="*/ 52 h 4617"/>
                  <a:gd name="T14" fmla="*/ 23 w 8012"/>
                  <a:gd name="T15" fmla="*/ 54 h 4617"/>
                  <a:gd name="T16" fmla="*/ 25 w 8012"/>
                  <a:gd name="T17" fmla="*/ 56 h 4617"/>
                  <a:gd name="T18" fmla="*/ 27 w 8012"/>
                  <a:gd name="T19" fmla="*/ 57 h 4617"/>
                  <a:gd name="T20" fmla="*/ 30 w 8012"/>
                  <a:gd name="T21" fmla="*/ 58 h 4617"/>
                  <a:gd name="T22" fmla="*/ 34 w 8012"/>
                  <a:gd name="T23" fmla="*/ 59 h 4617"/>
                  <a:gd name="T24" fmla="*/ 37 w 8012"/>
                  <a:gd name="T25" fmla="*/ 59 h 4617"/>
                  <a:gd name="T26" fmla="*/ 45 w 8012"/>
                  <a:gd name="T27" fmla="*/ 61 h 4617"/>
                  <a:gd name="T28" fmla="*/ 50 w 8012"/>
                  <a:gd name="T29" fmla="*/ 62 h 4617"/>
                  <a:gd name="T30" fmla="*/ 54 w 8012"/>
                  <a:gd name="T31" fmla="*/ 64 h 4617"/>
                  <a:gd name="T32" fmla="*/ 60 w 8012"/>
                  <a:gd name="T33" fmla="*/ 68 h 4617"/>
                  <a:gd name="T34" fmla="*/ 62 w 8012"/>
                  <a:gd name="T35" fmla="*/ 68 h 4617"/>
                  <a:gd name="T36" fmla="*/ 65 w 8012"/>
                  <a:gd name="T37" fmla="*/ 69 h 4617"/>
                  <a:gd name="T38" fmla="*/ 69 w 8012"/>
                  <a:gd name="T39" fmla="*/ 70 h 4617"/>
                  <a:gd name="T40" fmla="*/ 73 w 8012"/>
                  <a:gd name="T41" fmla="*/ 70 h 4617"/>
                  <a:gd name="T42" fmla="*/ 74 w 8012"/>
                  <a:gd name="T43" fmla="*/ 70 h 4617"/>
                  <a:gd name="T44" fmla="*/ 75 w 8012"/>
                  <a:gd name="T45" fmla="*/ 70 h 4617"/>
                  <a:gd name="T46" fmla="*/ 75 w 8012"/>
                  <a:gd name="T47" fmla="*/ 70 h 4617"/>
                  <a:gd name="T48" fmla="*/ 103 w 8012"/>
                  <a:gd name="T49" fmla="*/ 71 h 4617"/>
                  <a:gd name="T50" fmla="*/ 121 w 8012"/>
                  <a:gd name="T51" fmla="*/ 71 h 4617"/>
                  <a:gd name="T52" fmla="*/ 121 w 8012"/>
                  <a:gd name="T53" fmla="*/ 71 h 46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12"/>
                  <a:gd name="T82" fmla="*/ 0 h 4617"/>
                  <a:gd name="T83" fmla="*/ 8012 w 8012"/>
                  <a:gd name="T84" fmla="*/ 4617 h 46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12" h="4617">
                    <a:moveTo>
                      <a:pt x="8005" y="4572"/>
                    </a:moveTo>
                    <a:lnTo>
                      <a:pt x="8005" y="4617"/>
                    </a:lnTo>
                    <a:lnTo>
                      <a:pt x="0" y="4617"/>
                    </a:lnTo>
                    <a:lnTo>
                      <a:pt x="0" y="15"/>
                    </a:lnTo>
                    <a:lnTo>
                      <a:pt x="0" y="0"/>
                    </a:lnTo>
                    <a:lnTo>
                      <a:pt x="1165" y="3098"/>
                    </a:lnTo>
                    <a:lnTo>
                      <a:pt x="1364" y="3344"/>
                    </a:lnTo>
                    <a:lnTo>
                      <a:pt x="1513" y="3476"/>
                    </a:lnTo>
                    <a:lnTo>
                      <a:pt x="1672" y="3605"/>
                    </a:lnTo>
                    <a:lnTo>
                      <a:pt x="1822" y="3669"/>
                    </a:lnTo>
                    <a:lnTo>
                      <a:pt x="1978" y="3727"/>
                    </a:lnTo>
                    <a:lnTo>
                      <a:pt x="2213" y="3788"/>
                    </a:lnTo>
                    <a:lnTo>
                      <a:pt x="2453" y="3836"/>
                    </a:lnTo>
                    <a:lnTo>
                      <a:pt x="2990" y="3958"/>
                    </a:lnTo>
                    <a:lnTo>
                      <a:pt x="3298" y="4030"/>
                    </a:lnTo>
                    <a:lnTo>
                      <a:pt x="3588" y="4127"/>
                    </a:lnTo>
                    <a:lnTo>
                      <a:pt x="3987" y="4357"/>
                    </a:lnTo>
                    <a:lnTo>
                      <a:pt x="4116" y="4398"/>
                    </a:lnTo>
                    <a:lnTo>
                      <a:pt x="4295" y="4442"/>
                    </a:lnTo>
                    <a:lnTo>
                      <a:pt x="4570" y="4510"/>
                    </a:lnTo>
                    <a:lnTo>
                      <a:pt x="4774" y="4537"/>
                    </a:lnTo>
                    <a:lnTo>
                      <a:pt x="4881" y="4540"/>
                    </a:lnTo>
                    <a:lnTo>
                      <a:pt x="4916" y="4540"/>
                    </a:lnTo>
                    <a:lnTo>
                      <a:pt x="4933" y="4540"/>
                    </a:lnTo>
                    <a:lnTo>
                      <a:pt x="6836" y="4556"/>
                    </a:lnTo>
                    <a:lnTo>
                      <a:pt x="8012" y="4552"/>
                    </a:lnTo>
                    <a:lnTo>
                      <a:pt x="8005" y="4572"/>
                    </a:lnTo>
                    <a:close/>
                  </a:path>
                </a:pathLst>
              </a:custGeom>
              <a:solidFill>
                <a:srgbClr val="FF0000"/>
              </a:solidFill>
              <a:ln>
                <a:noFill/>
              </a:ln>
              <a:extLst>
                <a:ext uri="{91240B29-F687-4F45-9708-019B960494DF}">
                  <a14:hiddenLine xmlns:a14="http://schemas.microsoft.com/office/drawing/2010/main" w="30163">
                    <a:solidFill>
                      <a:srgbClr val="000000"/>
                    </a:solidFill>
                    <a:prstDash val="solid"/>
                    <a:round/>
                    <a:headEnd/>
                    <a:tailEnd/>
                  </a14:hiddenLine>
                </a:ext>
              </a:extLst>
            </p:spPr>
            <p:txBody>
              <a:bodyPr/>
              <a:lstStyle/>
              <a:p>
                <a:endParaRPr lang="en-GB">
                  <a:latin typeface="SimSun" panose="02010600030101010101" pitchFamily="2" charset="-122"/>
                  <a:ea typeface="SimSun" panose="02010600030101010101" pitchFamily="2" charset="-122"/>
                </a:endParaRPr>
              </a:p>
            </p:txBody>
          </p:sp>
          <p:sp>
            <p:nvSpPr>
              <p:cNvPr id="61" name="Text Box 1088"/>
              <p:cNvSpPr txBox="1">
                <a:spLocks noChangeArrowheads="1"/>
              </p:cNvSpPr>
              <p:nvPr/>
            </p:nvSpPr>
            <p:spPr bwMode="auto">
              <a:xfrm>
                <a:off x="594" y="912"/>
                <a:ext cx="590" cy="254"/>
              </a:xfrm>
              <a:prstGeom prst="rect">
                <a:avLst/>
              </a:prstGeom>
              <a:solidFill>
                <a:srgbClr val="FFFFFF"/>
              </a:solidFill>
              <a:ln>
                <a:noFill/>
              </a:ln>
              <a:extLst>
                <a:ext uri="{91240B29-F687-4F45-9708-019B960494DF}">
                  <a14:hiddenLine xmlns:a14="http://schemas.microsoft.com/office/drawing/2010/main" w="8001">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zh-CN" altLang="en-US" sz="1800" b="1" dirty="0">
                    <a:latin typeface="SimSun" panose="02010600030101010101" pitchFamily="2" charset="-122"/>
                    <a:ea typeface="SimSun" panose="02010600030101010101" pitchFamily="2" charset="-122"/>
                  </a:rPr>
                  <a:t>腐蚀率</a:t>
                </a:r>
                <a:endParaRPr lang="en-GB" sz="1800" b="1" dirty="0">
                  <a:latin typeface="SimSun" panose="02010600030101010101" pitchFamily="2" charset="-122"/>
                  <a:ea typeface="SimSun" panose="02010600030101010101" pitchFamily="2" charset="-122"/>
                </a:endParaRPr>
              </a:p>
            </p:txBody>
          </p:sp>
          <p:sp>
            <p:nvSpPr>
              <p:cNvPr id="62" name="Line 1089"/>
              <p:cNvSpPr>
                <a:spLocks noChangeShapeType="1"/>
              </p:cNvSpPr>
              <p:nvPr/>
            </p:nvSpPr>
            <p:spPr bwMode="auto">
              <a:xfrm flipV="1">
                <a:off x="1108" y="3596"/>
                <a:ext cx="40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latin typeface="SimSun" panose="02010600030101010101" pitchFamily="2" charset="-122"/>
                  <a:ea typeface="SimSun" panose="02010600030101010101" pitchFamily="2" charset="-122"/>
                </a:endParaRPr>
              </a:p>
            </p:txBody>
          </p:sp>
        </p:grpSp>
        <p:sp>
          <p:nvSpPr>
            <p:cNvPr id="63" name="TextBox 62"/>
            <p:cNvSpPr txBox="1"/>
            <p:nvPr/>
          </p:nvSpPr>
          <p:spPr>
            <a:xfrm>
              <a:off x="5887960" y="4239497"/>
              <a:ext cx="1830750" cy="615553"/>
            </a:xfrm>
            <a:prstGeom prst="rect">
              <a:avLst/>
            </a:prstGeom>
            <a:noFill/>
          </p:spPr>
          <p:txBody>
            <a:bodyPr wrap="square" rtlCol="0">
              <a:spAutoFit/>
            </a:bodyPr>
            <a:lstStyle/>
            <a:p>
              <a:r>
                <a:rPr lang="zh-CN" altLang="en-US" dirty="0">
                  <a:latin typeface="SimSun" panose="02010600030101010101" pitchFamily="2" charset="-122"/>
                  <a:ea typeface="SimSun" panose="02010600030101010101" pitchFamily="2" charset="-122"/>
                </a:rPr>
                <a:t>不锈钢</a:t>
              </a:r>
              <a:endParaRPr lang="fi-FI" dirty="0">
                <a:latin typeface="SimSun" panose="02010600030101010101" pitchFamily="2" charset="-122"/>
                <a:ea typeface="SimSun" panose="02010600030101010101" pitchFamily="2" charset="-122"/>
              </a:endParaRPr>
            </a:p>
            <a:p>
              <a:r>
                <a:rPr lang="fi-FI" dirty="0">
                  <a:latin typeface="SimSun" panose="02010600030101010101" pitchFamily="2" charset="-122"/>
                  <a:ea typeface="SimSun" panose="02010600030101010101" pitchFamily="2" charset="-122"/>
                </a:rPr>
                <a:t> &gt; 10.5 Cr %</a:t>
              </a:r>
              <a:endParaRPr lang="en-GB" dirty="0">
                <a:latin typeface="SimSun" panose="02010600030101010101" pitchFamily="2" charset="-122"/>
                <a:ea typeface="SimSun" panose="02010600030101010101" pitchFamily="2" charset="-122"/>
              </a:endParaRPr>
            </a:p>
          </p:txBody>
        </p:sp>
        <p:sp>
          <p:nvSpPr>
            <p:cNvPr id="64" name="Right Arrow 63"/>
            <p:cNvSpPr/>
            <p:nvPr/>
          </p:nvSpPr>
          <p:spPr>
            <a:xfrm>
              <a:off x="5869231" y="4919009"/>
              <a:ext cx="2160149" cy="33387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err="1">
                <a:solidFill>
                  <a:schemeClr val="tx1"/>
                </a:solidFill>
                <a:latin typeface="SimSun" panose="02010600030101010101" pitchFamily="2" charset="-122"/>
                <a:ea typeface="SimSun" panose="02010600030101010101" pitchFamily="2" charset="-122"/>
                <a:cs typeface="Franklin Gothic Book"/>
              </a:endParaRPr>
            </a:p>
          </p:txBody>
        </p:sp>
      </p:grpSp>
      <p:cxnSp>
        <p:nvCxnSpPr>
          <p:cNvPr id="66" name="Straight Arrow Connector 65"/>
          <p:cNvCxnSpPr/>
          <p:nvPr/>
        </p:nvCxnSpPr>
        <p:spPr>
          <a:xfrm flipH="1">
            <a:off x="2003523" y="2663213"/>
            <a:ext cx="1002724" cy="7162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006247" y="2344982"/>
            <a:ext cx="2055478" cy="353943"/>
          </a:xfrm>
          <a:prstGeom prst="rect">
            <a:avLst/>
          </a:prstGeom>
          <a:noFill/>
        </p:spPr>
        <p:txBody>
          <a:bodyPr wrap="square" rtlCol="0">
            <a:spAutoFit/>
          </a:bodyPr>
          <a:lstStyle/>
          <a:p>
            <a:r>
              <a:rPr lang="zh-CN" altLang="en-US" dirty="0">
                <a:latin typeface="SimSun" panose="02010600030101010101" pitchFamily="2" charset="-122"/>
                <a:ea typeface="SimSun" panose="02010600030101010101" pitchFamily="2" charset="-122"/>
              </a:rPr>
              <a:t>普通碳钢</a:t>
            </a:r>
            <a:endParaRPr lang="fr-FR" dirty="0">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2"/>
          </p:nvPr>
        </p:nvSpPr>
        <p:spPr/>
        <p:txBody>
          <a:bodyPr/>
          <a:lstStyle/>
          <a:p>
            <a:fld id="{16EEAD88-7AB7-4352-89B4-BF917C658D05}" type="slidenum">
              <a:rPr lang="fr-BE" smtClean="0">
                <a:solidFill>
                  <a:schemeClr val="tx1"/>
                </a:solidFill>
              </a:rPr>
              <a:pPr/>
              <a:t>12</a:t>
            </a:fld>
            <a:endParaRPr lang="fr-BE">
              <a:solidFill>
                <a:schemeClr val="tx1"/>
              </a:solidFill>
            </a:endParaRPr>
          </a:p>
        </p:txBody>
      </p:sp>
    </p:spTree>
    <p:extLst>
      <p:ext uri="{BB962C8B-B14F-4D97-AF65-F5344CB8AC3E}">
        <p14:creationId xmlns:p14="http://schemas.microsoft.com/office/powerpoint/2010/main" val="193455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48038"/>
            <a:ext cx="7772400" cy="1470025"/>
          </a:xfrm>
        </p:spPr>
        <p:txBody>
          <a:bodyPr>
            <a:normAutofit/>
          </a:bodyPr>
          <a:lstStyle/>
          <a:p>
            <a:r>
              <a:rPr lang="zh-CN" altLang="en-US" sz="3200" dirty="0"/>
              <a:t>没选用合适等级的不锈钢，将会产生腐蚀</a:t>
            </a:r>
            <a:endParaRPr lang="fr-FR" sz="3200" dirty="0"/>
          </a:p>
        </p:txBody>
      </p:sp>
      <p:sp>
        <p:nvSpPr>
          <p:cNvPr id="6" name="Subtitle 5"/>
          <p:cNvSpPr>
            <a:spLocks noGrp="1"/>
          </p:cNvSpPr>
          <p:nvPr>
            <p:ph type="subTitle" idx="1"/>
          </p:nvPr>
        </p:nvSpPr>
        <p:spPr>
          <a:xfrm>
            <a:off x="1371600" y="3603813"/>
            <a:ext cx="6400800" cy="1752600"/>
          </a:xfrm>
        </p:spPr>
        <p:txBody>
          <a:bodyPr>
            <a:normAutofit fontScale="92500"/>
          </a:bodyPr>
          <a:lstStyle/>
          <a:p>
            <a:r>
              <a:rPr lang="fr-FR" sz="2800" dirty="0">
                <a:solidFill>
                  <a:schemeClr val="tx1"/>
                </a:solidFill>
              </a:rPr>
              <a:t>…</a:t>
            </a:r>
            <a:r>
              <a:rPr lang="zh-CN" altLang="en-US" sz="2800" dirty="0">
                <a:solidFill>
                  <a:schemeClr val="tx1"/>
                </a:solidFill>
              </a:rPr>
              <a:t>没有任何材料是完美的</a:t>
            </a:r>
            <a:r>
              <a:rPr lang="fr-FR" sz="2800" dirty="0">
                <a:solidFill>
                  <a:schemeClr val="tx1"/>
                </a:solidFill>
              </a:rPr>
              <a:t>!</a:t>
            </a:r>
          </a:p>
          <a:p>
            <a:endParaRPr lang="fr-FR" sz="2800" dirty="0">
              <a:solidFill>
                <a:schemeClr val="tx1"/>
              </a:solidFill>
            </a:endParaRPr>
          </a:p>
          <a:p>
            <a:r>
              <a:rPr lang="zh-CN" altLang="en-US" sz="2800" dirty="0">
                <a:solidFill>
                  <a:schemeClr val="tx1"/>
                </a:solidFill>
              </a:rPr>
              <a:t>就像为了特定的目的而选择合适的车一样</a:t>
            </a:r>
            <a:endParaRPr lang="fr-FR" sz="2800" dirty="0">
              <a:solidFill>
                <a:schemeClr val="tx1"/>
              </a:solidFill>
            </a:endParaRPr>
          </a:p>
        </p:txBody>
      </p:sp>
      <p:sp>
        <p:nvSpPr>
          <p:cNvPr id="4" name="Slide Number Placeholder 3"/>
          <p:cNvSpPr>
            <a:spLocks noGrp="1"/>
          </p:cNvSpPr>
          <p:nvPr>
            <p:ph type="sldNum" sz="quarter" idx="12"/>
          </p:nvPr>
        </p:nvSpPr>
        <p:spPr>
          <a:xfrm>
            <a:off x="8846097" y="6596663"/>
            <a:ext cx="396000" cy="365125"/>
          </a:xfrm>
        </p:spPr>
        <p:txBody>
          <a:bodyPr/>
          <a:lstStyle/>
          <a:p>
            <a:fld id="{16EEAD88-7AB7-4352-89B4-BF917C658D05}" type="slidenum">
              <a:rPr lang="fr-BE" sz="1400" smtClean="0"/>
              <a:pPr/>
              <a:t>13</a:t>
            </a:fld>
            <a:endParaRPr lang="fr-BE" sz="1400" dirty="0"/>
          </a:p>
        </p:txBody>
      </p:sp>
    </p:spTree>
    <p:extLst>
      <p:ext uri="{BB962C8B-B14F-4D97-AF65-F5344CB8AC3E}">
        <p14:creationId xmlns:p14="http://schemas.microsoft.com/office/powerpoint/2010/main" val="203170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不锈钢的腐蚀类型</a:t>
            </a:r>
            <a:endParaRPr lang="en-GB" dirty="0"/>
          </a:p>
        </p:txBody>
      </p:sp>
      <p:sp>
        <p:nvSpPr>
          <p:cNvPr id="3" name="Content Placeholder 2"/>
          <p:cNvSpPr>
            <a:spLocks noGrp="1"/>
          </p:cNvSpPr>
          <p:nvPr>
            <p:ph idx="1"/>
          </p:nvPr>
        </p:nvSpPr>
        <p:spPr/>
        <p:txBody>
          <a:bodyPr/>
          <a:lstStyle/>
          <a:p>
            <a:pPr marL="514350" indent="-514350">
              <a:buFont typeface="+mj-lt"/>
              <a:buAutoNum type="alphaLcParenR"/>
            </a:pPr>
            <a:r>
              <a:rPr lang="zh-CN" altLang="en-US" dirty="0"/>
              <a:t>均匀腐蚀</a:t>
            </a:r>
            <a:endParaRPr lang="fr-BE" dirty="0"/>
          </a:p>
          <a:p>
            <a:pPr marL="514350" indent="-514350">
              <a:buFont typeface="+mj-lt"/>
              <a:buAutoNum type="alphaLcParenR"/>
            </a:pPr>
            <a:r>
              <a:rPr lang="zh-CN" altLang="en-US" dirty="0"/>
              <a:t>点蚀</a:t>
            </a:r>
            <a:endParaRPr lang="fr-BE" dirty="0"/>
          </a:p>
          <a:p>
            <a:pPr marL="514350" indent="-514350">
              <a:buFont typeface="+mj-lt"/>
              <a:buAutoNum type="alphaLcParenR"/>
            </a:pPr>
            <a:r>
              <a:rPr lang="zh-CN" altLang="en-US" dirty="0"/>
              <a:t>缝隙腐蚀</a:t>
            </a:r>
            <a:endParaRPr lang="fr-BE" dirty="0"/>
          </a:p>
          <a:p>
            <a:pPr marL="514350" indent="-514350">
              <a:buFont typeface="+mj-lt"/>
              <a:buAutoNum type="alphaLcParenR"/>
            </a:pPr>
            <a:r>
              <a:rPr lang="zh-CN" altLang="en-US" dirty="0"/>
              <a:t>电偶腐蚀</a:t>
            </a:r>
            <a:endParaRPr lang="fr-BE" dirty="0"/>
          </a:p>
          <a:p>
            <a:pPr marL="514350" indent="-514350">
              <a:buFont typeface="+mj-lt"/>
              <a:buAutoNum type="alphaLcParenR"/>
            </a:pPr>
            <a:r>
              <a:rPr lang="zh-CN" altLang="en-US" dirty="0"/>
              <a:t>晶体间腐蚀</a:t>
            </a:r>
            <a:endParaRPr lang="fr-BE" dirty="0"/>
          </a:p>
          <a:p>
            <a:pPr marL="514350" indent="-514350">
              <a:buFont typeface="+mj-lt"/>
              <a:buAutoNum type="alphaLcParenR"/>
            </a:pPr>
            <a:r>
              <a:rPr lang="zh-CN" altLang="en-US" dirty="0"/>
              <a:t>应力腐蚀开裂</a:t>
            </a:r>
            <a:endParaRPr lang="en-GB" dirty="0"/>
          </a:p>
        </p:txBody>
      </p:sp>
      <p:sp>
        <p:nvSpPr>
          <p:cNvPr id="5" name="Slide Number Placeholder 4"/>
          <p:cNvSpPr>
            <a:spLocks noGrp="1"/>
          </p:cNvSpPr>
          <p:nvPr>
            <p:ph type="sldNum" sz="quarter" idx="12"/>
          </p:nvPr>
        </p:nvSpPr>
        <p:spPr/>
        <p:txBody>
          <a:bodyPr/>
          <a:lstStyle/>
          <a:p>
            <a:fld id="{16EEAD88-7AB7-4352-89B4-BF917C658D05}" type="slidenum">
              <a:rPr lang="fr-BE" smtClean="0"/>
              <a:pPr/>
              <a:t>14</a:t>
            </a:fld>
            <a:endParaRPr lang="fr-BE"/>
          </a:p>
        </p:txBody>
      </p:sp>
      <p:sp>
        <p:nvSpPr>
          <p:cNvPr id="4" name="TextBox 3"/>
          <p:cNvSpPr txBox="1"/>
          <p:nvPr/>
        </p:nvSpPr>
        <p:spPr>
          <a:xfrm>
            <a:off x="127322" y="6481823"/>
            <a:ext cx="2488558" cy="353943"/>
          </a:xfrm>
          <a:prstGeom prst="rect">
            <a:avLst/>
          </a:prstGeom>
          <a:noFill/>
        </p:spPr>
        <p:txBody>
          <a:bodyPr wrap="square" rtlCol="0">
            <a:spAutoFit/>
          </a:bodyPr>
          <a:lstStyle/>
          <a:p>
            <a:r>
              <a:rPr lang="zh-CN" altLang="en-US" dirty="0"/>
              <a:t>请查阅参考资料</a:t>
            </a:r>
            <a:r>
              <a:rPr lang="en-US" altLang="zh-CN" dirty="0"/>
              <a:t>1</a:t>
            </a:r>
            <a:endParaRPr lang="fr-FR" dirty="0"/>
          </a:p>
        </p:txBody>
      </p:sp>
    </p:spTree>
    <p:extLst>
      <p:ext uri="{BB962C8B-B14F-4D97-AF65-F5344CB8AC3E}">
        <p14:creationId xmlns:p14="http://schemas.microsoft.com/office/powerpoint/2010/main" val="4029700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 </a:t>
            </a:r>
            <a:r>
              <a:rPr lang="zh-CN" altLang="en-US" dirty="0"/>
              <a:t>什么是均匀腐蚀？</a:t>
            </a:r>
            <a:endParaRPr lang="en-GB" dirty="0"/>
          </a:p>
        </p:txBody>
      </p:sp>
      <p:sp>
        <p:nvSpPr>
          <p:cNvPr id="2" name="Content Placeholder 1"/>
          <p:cNvSpPr>
            <a:spLocks noGrp="1"/>
          </p:cNvSpPr>
          <p:nvPr>
            <p:ph idx="1"/>
          </p:nvPr>
        </p:nvSpPr>
        <p:spPr>
          <a:xfrm>
            <a:off x="457200" y="1600201"/>
            <a:ext cx="8229600" cy="3360420"/>
          </a:xfrm>
        </p:spPr>
        <p:txBody>
          <a:bodyPr>
            <a:normAutofit/>
          </a:bodyPr>
          <a:lstStyle/>
          <a:p>
            <a:pPr algn="just"/>
            <a:r>
              <a:rPr lang="zh-CN" altLang="en-US" sz="2800" dirty="0"/>
              <a:t>钝化膜遭到恶劣环境破坏后，整个表面会遭到均匀腐蚀，金属损失的速度通过“</a:t>
            </a:r>
            <a:r>
              <a:rPr lang="en-GB" sz="2800" dirty="0"/>
              <a:t>µm/</a:t>
            </a:r>
            <a:r>
              <a:rPr lang="zh-CN" altLang="en-US" sz="2800" dirty="0"/>
              <a:t>年”来表示。</a:t>
            </a:r>
            <a:endParaRPr lang="en-GB" sz="2800" dirty="0"/>
          </a:p>
          <a:p>
            <a:pPr algn="just"/>
            <a:r>
              <a:rPr lang="zh-CN" altLang="en-US" sz="2800" dirty="0"/>
              <a:t>这是典型的无保护碳钢。</a:t>
            </a:r>
            <a:endParaRPr lang="en-GB" sz="2800" dirty="0"/>
          </a:p>
          <a:p>
            <a:pPr algn="just"/>
            <a:r>
              <a:rPr lang="zh-CN" altLang="en-US" sz="2800" dirty="0"/>
              <a:t>在建筑用不锈钢中不会出现这种情况，因为腐蚀条件不会那么激进（通常需要在酸性液体中浸泡）</a:t>
            </a:r>
            <a:endParaRPr lang="en-US" altLang="zh-CN" sz="2800" dirty="0"/>
          </a:p>
          <a:p>
            <a:pPr algn="just"/>
            <a:endParaRPr lang="en-GB" sz="2800"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15</a:t>
            </a:fld>
            <a:endParaRPr lang="fr-BE"/>
          </a:p>
        </p:txBody>
      </p:sp>
      <p:pic>
        <p:nvPicPr>
          <p:cNvPr id="8" name="Picture 6" descr="General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82348" y="4960620"/>
            <a:ext cx="2627312" cy="17503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15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b) </a:t>
            </a:r>
            <a:r>
              <a:rPr lang="zh-CN" altLang="en-US" sz="3600" dirty="0"/>
              <a:t>什么是点蚀</a:t>
            </a:r>
            <a:r>
              <a:rPr lang="en-GB" sz="3600" baseline="50000" dirty="0"/>
              <a:t>1,2,3,7</a:t>
            </a:r>
            <a:r>
              <a:rPr lang="en-GB" sz="3600" dirty="0"/>
              <a:t>?</a:t>
            </a:r>
          </a:p>
        </p:txBody>
      </p:sp>
      <p:sp>
        <p:nvSpPr>
          <p:cNvPr id="8" name="Content Placeholder 7"/>
          <p:cNvSpPr>
            <a:spLocks noGrp="1"/>
          </p:cNvSpPr>
          <p:nvPr>
            <p:ph sz="half" idx="1"/>
          </p:nvPr>
        </p:nvSpPr>
        <p:spPr>
          <a:xfrm>
            <a:off x="457200" y="1707776"/>
            <a:ext cx="4038600" cy="4525963"/>
          </a:xfrm>
        </p:spPr>
        <p:txBody>
          <a:bodyPr>
            <a:normAutofit lnSpcReduction="10000"/>
          </a:bodyPr>
          <a:lstStyle/>
          <a:p>
            <a:pPr marL="0" indent="0" algn="just">
              <a:buNone/>
            </a:pPr>
            <a:r>
              <a:rPr lang="zh-CN" altLang="en-US" dirty="0"/>
              <a:t>点蚀是一种极端局部的腐蚀，能引起金属细小的穿孔。</a:t>
            </a:r>
            <a:endParaRPr lang="en-US" dirty="0"/>
          </a:p>
          <a:p>
            <a:pPr algn="just"/>
            <a:endParaRPr lang="en-US" dirty="0"/>
          </a:p>
          <a:p>
            <a:pPr algn="just"/>
            <a:r>
              <a:rPr lang="zh-CN" altLang="en-US" dirty="0"/>
              <a:t>这张图显示的就是在激进的氯化物环境中，由于耐蚀性不够，不锈钢</a:t>
            </a:r>
            <a:r>
              <a:rPr lang="en-US" dirty="0"/>
              <a:t>EN1.4310</a:t>
            </a:r>
            <a:br>
              <a:rPr lang="en-US" dirty="0"/>
            </a:br>
            <a:r>
              <a:rPr lang="en-US" dirty="0"/>
              <a:t>(AISI 301)</a:t>
            </a:r>
            <a:r>
              <a:rPr lang="zh-CN" altLang="en-US" dirty="0"/>
              <a:t>上出现的腐蚀。</a:t>
            </a:r>
            <a:endParaRPr lang="en-GB" dirty="0"/>
          </a:p>
        </p:txBody>
      </p:sp>
      <p:pic>
        <p:nvPicPr>
          <p:cNvPr id="21" name="Content Placeholder 2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56086"/>
            <a:ext cx="4038600" cy="4214191"/>
          </a:xfrm>
          <a:ln>
            <a:solidFill>
              <a:schemeClr val="tx1"/>
            </a:solidFill>
          </a:ln>
        </p:spPr>
      </p:pic>
      <p:sp>
        <p:nvSpPr>
          <p:cNvPr id="3" name="Slide Number Placeholder 2"/>
          <p:cNvSpPr>
            <a:spLocks noGrp="1"/>
          </p:cNvSpPr>
          <p:nvPr>
            <p:ph type="sldNum" sz="quarter" idx="12"/>
          </p:nvPr>
        </p:nvSpPr>
        <p:spPr/>
        <p:txBody>
          <a:bodyPr/>
          <a:lstStyle/>
          <a:p>
            <a:fld id="{16EEAD88-7AB7-4352-89B4-BF917C658D05}" type="slidenum">
              <a:rPr lang="fr-BE" smtClean="0"/>
              <a:pPr/>
              <a:t>16</a:t>
            </a:fld>
            <a:endParaRPr lang="fr-BE"/>
          </a:p>
        </p:txBody>
      </p:sp>
    </p:spTree>
    <p:extLst>
      <p:ext uri="{BB962C8B-B14F-4D97-AF65-F5344CB8AC3E}">
        <p14:creationId xmlns:p14="http://schemas.microsoft.com/office/powerpoint/2010/main" val="1897992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zh-CN" altLang="en-US" sz="3800" dirty="0"/>
              <a:t>点蚀的腐蚀机理</a:t>
            </a:r>
            <a:endParaRPr lang="fr-BE" sz="3800" dirty="0"/>
          </a:p>
        </p:txBody>
      </p:sp>
      <p:sp>
        <p:nvSpPr>
          <p:cNvPr id="8" name="Content Placeholder 7"/>
          <p:cNvSpPr>
            <a:spLocks noGrp="1"/>
          </p:cNvSpPr>
          <p:nvPr>
            <p:ph sz="half" idx="1"/>
          </p:nvPr>
        </p:nvSpPr>
        <p:spPr>
          <a:xfrm>
            <a:off x="457200" y="1600200"/>
            <a:ext cx="4038600" cy="2329815"/>
          </a:xfrm>
        </p:spPr>
        <p:txBody>
          <a:bodyPr>
            <a:normAutofit/>
          </a:bodyPr>
          <a:lstStyle/>
          <a:p>
            <a:pPr marL="457200" indent="-457200" algn="just">
              <a:buFont typeface="+mj-lt"/>
              <a:buAutoNum type="arabicPeriod"/>
            </a:pPr>
            <a:r>
              <a:rPr lang="zh-CN" altLang="en-US" sz="2000" dirty="0"/>
              <a:t>开始时会出现在非常小的表面不规则处，或非金属夹杂物。</a:t>
            </a:r>
            <a:endParaRPr lang="fr-BE" sz="2000" dirty="0"/>
          </a:p>
          <a:p>
            <a:pPr marL="457200" indent="-457200" algn="just">
              <a:buFont typeface="+mj-lt"/>
              <a:buAutoNum type="arabicPeriod"/>
            </a:pPr>
            <a:endParaRPr lang="fr-BE" sz="2000" dirty="0"/>
          </a:p>
          <a:p>
            <a:pPr marL="457200" indent="-457200" algn="just">
              <a:buFont typeface="+mj-lt"/>
              <a:buAutoNum type="arabicPeriod"/>
            </a:pPr>
            <a:r>
              <a:rPr lang="zh-CN" altLang="en-US" sz="2000" dirty="0"/>
              <a:t>再钝化无法阻挡点腐蚀区域产生的电化学反应时，腐蚀就开始扩张。</a:t>
            </a:r>
            <a:endParaRPr lang="en-GB" sz="2000" dirty="0"/>
          </a:p>
        </p:txBody>
      </p:sp>
      <p:grpSp>
        <p:nvGrpSpPr>
          <p:cNvPr id="18" name="Group 17"/>
          <p:cNvGrpSpPr/>
          <p:nvPr/>
        </p:nvGrpSpPr>
        <p:grpSpPr>
          <a:xfrm>
            <a:off x="475457" y="1362052"/>
            <a:ext cx="8138739" cy="5049837"/>
            <a:chOff x="475457" y="1213462"/>
            <a:chExt cx="8138739" cy="5049837"/>
          </a:xfrm>
        </p:grpSpPr>
        <p:pic>
          <p:nvPicPr>
            <p:cNvPr id="13" name="Picture 12" descr="Pitting1r2mod"/>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75457" y="3885224"/>
              <a:ext cx="3798887" cy="2378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213462"/>
              <a:ext cx="3927896" cy="256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826" y="3963012"/>
              <a:ext cx="3458536"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H="1">
              <a:off x="4343400" y="5074261"/>
              <a:ext cx="76379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6650248" y="3543300"/>
              <a:ext cx="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2" name="Slide Number Placeholder 1"/>
          <p:cNvSpPr>
            <a:spLocks noGrp="1"/>
          </p:cNvSpPr>
          <p:nvPr>
            <p:ph type="sldNum" sz="quarter" idx="12"/>
          </p:nvPr>
        </p:nvSpPr>
        <p:spPr/>
        <p:txBody>
          <a:bodyPr/>
          <a:lstStyle/>
          <a:p>
            <a:fld id="{16EEAD88-7AB7-4352-89B4-BF917C658D05}" type="slidenum">
              <a:rPr lang="fr-BE" smtClean="0"/>
              <a:pPr/>
              <a:t>17</a:t>
            </a:fld>
            <a:endParaRPr lang="fr-BE"/>
          </a:p>
        </p:txBody>
      </p:sp>
    </p:spTree>
    <p:extLst>
      <p:ext uri="{BB962C8B-B14F-4D97-AF65-F5344CB8AC3E}">
        <p14:creationId xmlns:p14="http://schemas.microsoft.com/office/powerpoint/2010/main" val="2716745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7322" y="220047"/>
            <a:ext cx="8542554" cy="759667"/>
          </a:xfrm>
        </p:spPr>
        <p:txBody>
          <a:bodyPr>
            <a:noAutofit/>
          </a:bodyPr>
          <a:lstStyle/>
          <a:p>
            <a:r>
              <a:rPr lang="zh-CN" altLang="en-US" sz="2800" dirty="0"/>
              <a:t>点蚀可以在电化学电池里复制</a:t>
            </a:r>
            <a:r>
              <a:rPr lang="fr-FR" sz="2800" dirty="0"/>
              <a:t>l</a:t>
            </a:r>
            <a:r>
              <a:rPr lang="fr-FR" sz="2800" baseline="30000" dirty="0"/>
              <a:t>4</a:t>
            </a:r>
          </a:p>
        </p:txBody>
      </p:sp>
      <p:sp>
        <p:nvSpPr>
          <p:cNvPr id="7" name="Content Placeholder 6"/>
          <p:cNvSpPr>
            <a:spLocks noGrp="1"/>
          </p:cNvSpPr>
          <p:nvPr>
            <p:ph idx="1"/>
          </p:nvPr>
        </p:nvSpPr>
        <p:spPr>
          <a:xfrm>
            <a:off x="495715" y="1277120"/>
            <a:ext cx="8229600" cy="1652520"/>
          </a:xfrm>
        </p:spPr>
        <p:txBody>
          <a:bodyPr>
            <a:noAutofit/>
          </a:bodyPr>
          <a:lstStyle/>
          <a:p>
            <a:pPr algn="just"/>
            <a:r>
              <a:rPr lang="zh-CN" altLang="en-US" sz="1800" dirty="0"/>
              <a:t>腐蚀包括金属的溶解，即伴有下列反应的电化学过程</a:t>
            </a:r>
            <a:endParaRPr lang="fr-FR" sz="1800" dirty="0"/>
          </a:p>
          <a:p>
            <a:pPr algn="just"/>
            <a:endParaRPr lang="fr-FR" sz="1800" dirty="0"/>
          </a:p>
          <a:p>
            <a:pPr marL="800100" lvl="1" indent="-342900" algn="just">
              <a:buFont typeface="+mj-lt"/>
              <a:buAutoNum type="alphaLcParenR"/>
            </a:pPr>
            <a:r>
              <a:rPr lang="zh-CN" altLang="en-US" sz="1400" dirty="0"/>
              <a:t>金属表面的电化学反应</a:t>
            </a:r>
            <a:endParaRPr lang="en-US" altLang="zh-CN" sz="1400" dirty="0"/>
          </a:p>
          <a:p>
            <a:pPr marL="800100" lvl="1" indent="-342900" algn="just">
              <a:buFont typeface="+mj-lt"/>
              <a:buAutoNum type="alphaLcParenR"/>
            </a:pPr>
            <a:r>
              <a:rPr lang="zh-CN" altLang="en-US" sz="1400" dirty="0"/>
              <a:t>发生腐蚀的金属（阳极）和阴极部分之间产生电流</a:t>
            </a:r>
            <a:endParaRPr lang="fr-FR" sz="1400" dirty="0"/>
          </a:p>
          <a:p>
            <a:pPr algn="just"/>
            <a:r>
              <a:rPr lang="zh-CN" altLang="en-US" sz="1800" dirty="0"/>
              <a:t>可以在电化学电池中来模拟，该电池可以让我们更好地研究腐蚀过程。</a:t>
            </a:r>
            <a:endParaRPr lang="fr-FR" sz="1800"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18</a:t>
            </a:fld>
            <a:endParaRPr lang="fr-BE"/>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1699" y="3486803"/>
            <a:ext cx="2911871" cy="27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80096" y="3487737"/>
            <a:ext cx="3888350" cy="277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4982" y="3052315"/>
            <a:ext cx="2905305" cy="353943"/>
          </a:xfrm>
          <a:prstGeom prst="rect">
            <a:avLst/>
          </a:prstGeom>
          <a:noFill/>
        </p:spPr>
        <p:txBody>
          <a:bodyPr wrap="square" rtlCol="0">
            <a:spAutoFit/>
          </a:bodyPr>
          <a:lstStyle/>
          <a:p>
            <a:pPr algn="ctr"/>
            <a:r>
              <a:rPr lang="zh-CN" altLang="en-US" dirty="0"/>
              <a:t>电化学电池</a:t>
            </a:r>
            <a:endParaRPr lang="fr-FR" dirty="0"/>
          </a:p>
        </p:txBody>
      </p:sp>
      <p:sp>
        <p:nvSpPr>
          <p:cNvPr id="10" name="TextBox 9"/>
          <p:cNvSpPr txBox="1"/>
          <p:nvPr/>
        </p:nvSpPr>
        <p:spPr>
          <a:xfrm>
            <a:off x="4721040" y="2929640"/>
            <a:ext cx="461351" cy="353943"/>
          </a:xfrm>
          <a:prstGeom prst="rect">
            <a:avLst/>
          </a:prstGeom>
          <a:noFill/>
        </p:spPr>
        <p:txBody>
          <a:bodyPr wrap="square" rtlCol="0">
            <a:spAutoFit/>
          </a:bodyPr>
          <a:lstStyle/>
          <a:p>
            <a:pPr algn="ctr"/>
            <a:r>
              <a:rPr lang="fr-FR" dirty="0">
                <a:solidFill>
                  <a:srgbClr val="FF0000"/>
                </a:solidFill>
              </a:rPr>
              <a:t>E</a:t>
            </a:r>
            <a:r>
              <a:rPr lang="fr-FR" baseline="-25000" dirty="0">
                <a:solidFill>
                  <a:srgbClr val="FF0000"/>
                </a:solidFill>
              </a:rPr>
              <a:t>pit</a:t>
            </a:r>
            <a:r>
              <a:rPr lang="fr-FR" dirty="0">
                <a:solidFill>
                  <a:srgbClr val="FF0000"/>
                </a:solidFill>
              </a:rPr>
              <a:t> </a:t>
            </a:r>
            <a:endParaRPr lang="fr-FR" baseline="-25000" dirty="0">
              <a:solidFill>
                <a:srgbClr val="FF0000"/>
              </a:solidFill>
            </a:endParaRPr>
          </a:p>
        </p:txBody>
      </p:sp>
      <p:sp>
        <p:nvSpPr>
          <p:cNvPr id="11" name="TextBox 10"/>
          <p:cNvSpPr txBox="1"/>
          <p:nvPr/>
        </p:nvSpPr>
        <p:spPr>
          <a:xfrm>
            <a:off x="5171619" y="3052315"/>
            <a:ext cx="2905305" cy="353943"/>
          </a:xfrm>
          <a:prstGeom prst="rect">
            <a:avLst/>
          </a:prstGeom>
          <a:noFill/>
        </p:spPr>
        <p:txBody>
          <a:bodyPr wrap="square" rtlCol="0">
            <a:spAutoFit/>
          </a:bodyPr>
          <a:lstStyle/>
          <a:p>
            <a:pPr algn="ctr"/>
            <a:r>
              <a:rPr lang="zh-CN" altLang="en-US" dirty="0"/>
              <a:t>极化曲线</a:t>
            </a:r>
            <a:endParaRPr lang="fr-FR" dirty="0"/>
          </a:p>
        </p:txBody>
      </p:sp>
      <p:cxnSp>
        <p:nvCxnSpPr>
          <p:cNvPr id="9" name="Straight Arrow Connector 8"/>
          <p:cNvCxnSpPr/>
          <p:nvPr/>
        </p:nvCxnSpPr>
        <p:spPr>
          <a:xfrm>
            <a:off x="5171619" y="3229161"/>
            <a:ext cx="1123406" cy="8009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325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zh-CN" altLang="en-US" sz="2800" dirty="0"/>
              <a:t>影响点蚀的主要因素</a:t>
            </a:r>
            <a:r>
              <a:rPr lang="en-GB" sz="2800" baseline="30000" dirty="0"/>
              <a:t>1</a:t>
            </a:r>
            <a:br>
              <a:rPr lang="en-GB" sz="2800" baseline="30000" dirty="0"/>
            </a:br>
            <a:r>
              <a:rPr lang="en-GB" sz="1800" dirty="0"/>
              <a:t>(</a:t>
            </a:r>
            <a:r>
              <a:rPr lang="zh-CN" altLang="en-US" sz="1800" dirty="0"/>
              <a:t>一般用点蚀电位</a:t>
            </a:r>
            <a:r>
              <a:rPr lang="en-GB" sz="1800" dirty="0" err="1"/>
              <a:t>E</a:t>
            </a:r>
            <a:r>
              <a:rPr lang="en-GB" sz="1800" baseline="-25000" dirty="0" err="1"/>
              <a:t>pit</a:t>
            </a:r>
            <a:r>
              <a:rPr lang="en-GB" sz="1800" dirty="0"/>
              <a:t> </a:t>
            </a:r>
            <a:r>
              <a:rPr lang="zh-CN" altLang="en-US" sz="1800" dirty="0"/>
              <a:t>作为点蚀标准</a:t>
            </a:r>
            <a:r>
              <a:rPr lang="en-US" altLang="zh-CN" sz="1800" dirty="0"/>
              <a:t>)</a:t>
            </a:r>
            <a:endParaRPr lang="en-GB" sz="1800" dirty="0"/>
          </a:p>
        </p:txBody>
      </p:sp>
      <p:sp>
        <p:nvSpPr>
          <p:cNvPr id="3" name="Subtitle 2"/>
          <p:cNvSpPr>
            <a:spLocks noGrp="1"/>
          </p:cNvSpPr>
          <p:nvPr>
            <p:ph idx="1"/>
          </p:nvPr>
        </p:nvSpPr>
        <p:spPr>
          <a:xfrm>
            <a:off x="457200" y="1404257"/>
            <a:ext cx="8229600" cy="4961965"/>
          </a:xfrm>
        </p:spPr>
        <p:txBody>
          <a:bodyPr>
            <a:normAutofit fontScale="85000" lnSpcReduction="10000"/>
          </a:bodyPr>
          <a:lstStyle/>
          <a:p>
            <a:pPr marL="514350" indent="-514350">
              <a:buClrTx/>
              <a:buAutoNum type="arabicPeriod"/>
            </a:pPr>
            <a:r>
              <a:rPr lang="zh-CN" altLang="en-US" b="1" dirty="0"/>
              <a:t>温度</a:t>
            </a:r>
            <a:endParaRPr lang="en-GB" b="1" dirty="0"/>
          </a:p>
          <a:p>
            <a:pPr marL="514350" indent="-514350">
              <a:buClrTx/>
              <a:buAutoNum type="arabicPeriod"/>
            </a:pPr>
            <a:endParaRPr lang="fr-BE" b="1" dirty="0"/>
          </a:p>
          <a:p>
            <a:pPr marL="514350" indent="-514350">
              <a:buClrTx/>
              <a:buAutoNum type="arabicPeriod"/>
            </a:pPr>
            <a:endParaRPr lang="fr-BE" b="1" dirty="0"/>
          </a:p>
          <a:p>
            <a:pPr marL="514350" indent="-514350">
              <a:buClrTx/>
              <a:buAutoNum type="arabicPeriod"/>
            </a:pPr>
            <a:endParaRPr lang="fr-BE" b="1" dirty="0"/>
          </a:p>
          <a:p>
            <a:pPr marL="514350" indent="-514350">
              <a:buClrTx/>
              <a:buAutoNum type="arabicPeriod"/>
            </a:pPr>
            <a:endParaRPr lang="fr-BE" b="1" dirty="0"/>
          </a:p>
          <a:p>
            <a:pPr marL="514350" indent="-514350">
              <a:buClrTx/>
              <a:buAutoNum type="arabicPeriod"/>
            </a:pPr>
            <a:endParaRPr lang="fr-BE" b="1" dirty="0"/>
          </a:p>
          <a:p>
            <a:pPr marL="514350" indent="-514350">
              <a:buClrTx/>
              <a:buAutoNum type="arabicPeriod"/>
            </a:pPr>
            <a:endParaRPr lang="fr-BE" b="1" dirty="0"/>
          </a:p>
          <a:p>
            <a:pPr marL="514350" indent="-514350">
              <a:buClrTx/>
              <a:buAutoNum type="arabicPeriod"/>
            </a:pPr>
            <a:endParaRPr lang="fr-BE" b="1" dirty="0"/>
          </a:p>
          <a:p>
            <a:pPr marL="514350" indent="-514350">
              <a:buClrTx/>
              <a:buAutoNum type="arabicPeriod"/>
            </a:pPr>
            <a:endParaRPr lang="fr-BE" b="1" dirty="0"/>
          </a:p>
          <a:p>
            <a:pPr marL="0" indent="0">
              <a:buClrTx/>
              <a:buNone/>
            </a:pPr>
            <a:endParaRPr lang="en-GB" b="1" dirty="0"/>
          </a:p>
          <a:p>
            <a:pPr marL="446088" indent="0" defTabSz="879475">
              <a:buClrTx/>
              <a:buNone/>
            </a:pPr>
            <a:r>
              <a:rPr lang="zh-CN" altLang="en-US" sz="2800" dirty="0"/>
              <a:t>温度增加，耐点蚀能力会急剧下降。</a:t>
            </a:r>
            <a:endParaRPr lang="fr-FR"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9942" y="2062545"/>
            <a:ext cx="6088998" cy="3283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16EEAD88-7AB7-4352-89B4-BF917C658D05}" type="slidenum">
              <a:rPr lang="fr-BE" smtClean="0"/>
              <a:pPr/>
              <a:t>19</a:t>
            </a:fld>
            <a:endParaRPr lang="fr-BE"/>
          </a:p>
        </p:txBody>
      </p:sp>
    </p:spTree>
    <p:extLst>
      <p:ext uri="{BB962C8B-B14F-4D97-AF65-F5344CB8AC3E}">
        <p14:creationId xmlns:p14="http://schemas.microsoft.com/office/powerpoint/2010/main" val="90995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内容</a:t>
            </a:r>
            <a:endParaRPr lang="fr-FR" dirty="0"/>
          </a:p>
        </p:txBody>
      </p:sp>
      <p:sp>
        <p:nvSpPr>
          <p:cNvPr id="3" name="Content Placeholder 2"/>
          <p:cNvSpPr>
            <a:spLocks noGrp="1"/>
          </p:cNvSpPr>
          <p:nvPr>
            <p:ph idx="1"/>
          </p:nvPr>
        </p:nvSpPr>
        <p:spPr/>
        <p:txBody>
          <a:bodyPr/>
          <a:lstStyle/>
          <a:p>
            <a:pPr marL="514350" indent="-514350">
              <a:buFont typeface="+mj-lt"/>
              <a:buAutoNum type="arabicPeriod"/>
            </a:pPr>
            <a:r>
              <a:rPr lang="zh-CN" altLang="en-US" dirty="0"/>
              <a:t>大多材料随着时间推移而腐败</a:t>
            </a:r>
            <a:endParaRPr lang="fr-FR" dirty="0"/>
          </a:p>
          <a:p>
            <a:pPr marL="514350" indent="-514350">
              <a:buFont typeface="+mj-lt"/>
              <a:buAutoNum type="arabicPeriod"/>
            </a:pPr>
            <a:r>
              <a:rPr lang="zh-CN" altLang="en-US" dirty="0"/>
              <a:t>为什么不锈钢能抵抗腐蚀</a:t>
            </a:r>
            <a:endParaRPr lang="fr-FR" dirty="0"/>
          </a:p>
          <a:p>
            <a:pPr marL="514350" indent="-514350">
              <a:buFont typeface="+mj-lt"/>
              <a:buAutoNum type="arabicPeriod"/>
            </a:pPr>
            <a:r>
              <a:rPr lang="zh-CN" altLang="en-US" dirty="0"/>
              <a:t>不锈钢腐蚀的类型</a:t>
            </a:r>
            <a:endParaRPr lang="fr-FR" dirty="0"/>
          </a:p>
          <a:p>
            <a:pPr marL="514350" indent="-514350">
              <a:buFont typeface="+mj-lt"/>
              <a:buAutoNum type="arabicPeriod"/>
            </a:pPr>
            <a:r>
              <a:rPr lang="zh-CN" altLang="en-US" dirty="0"/>
              <a:t>如何选择有足够耐腐蚀性的不锈钢</a:t>
            </a:r>
            <a:endParaRPr lang="fr-FR" dirty="0"/>
          </a:p>
          <a:p>
            <a:pPr lvl="1">
              <a:buFont typeface="Wingdings" panose="05000000000000000000" pitchFamily="2" charset="2"/>
              <a:buChar char="§"/>
            </a:pPr>
            <a:r>
              <a:rPr lang="zh-CN" altLang="en-US" dirty="0"/>
              <a:t>结构应用</a:t>
            </a:r>
            <a:endParaRPr lang="fr-FR" dirty="0"/>
          </a:p>
          <a:p>
            <a:pPr lvl="1">
              <a:buFont typeface="Wingdings" panose="05000000000000000000" pitchFamily="2" charset="2"/>
              <a:buChar char="§"/>
            </a:pPr>
            <a:r>
              <a:rPr lang="zh-CN" altLang="en-US" dirty="0"/>
              <a:t>其它应用</a:t>
            </a:r>
            <a:endParaRPr lang="fr-FR" dirty="0"/>
          </a:p>
          <a:p>
            <a:pPr marL="514350" indent="-514350">
              <a:buFont typeface="+mj-lt"/>
              <a:buAutoNum type="arabicPeriod"/>
            </a:pPr>
            <a:r>
              <a:rPr lang="zh-CN" altLang="en-US" dirty="0"/>
              <a:t>参考文献</a:t>
            </a:r>
            <a:endParaRPr lang="fr-FR" dirty="0"/>
          </a:p>
          <a:p>
            <a:endParaRPr lang="fr-FR" dirty="0"/>
          </a:p>
          <a:p>
            <a:endParaRPr lang="fr-FR" dirty="0"/>
          </a:p>
          <a:p>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2</a:t>
            </a:fld>
            <a:endParaRPr lang="fr-BE"/>
          </a:p>
        </p:txBody>
      </p:sp>
    </p:spTree>
    <p:extLst>
      <p:ext uri="{BB962C8B-B14F-4D97-AF65-F5344CB8AC3E}">
        <p14:creationId xmlns:p14="http://schemas.microsoft.com/office/powerpoint/2010/main" val="334278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fr-BE" sz="2500" b="1" dirty="0"/>
              <a:t>2. </a:t>
            </a:r>
            <a:r>
              <a:rPr lang="zh-CN" altLang="en-US" sz="2500" b="1" dirty="0"/>
              <a:t>氯化物浓度</a:t>
            </a:r>
            <a:endParaRPr lang="fr-BE" sz="2500" b="1" dirty="0"/>
          </a:p>
          <a:p>
            <a:pPr marL="0" indent="0" algn="just">
              <a:buNone/>
            </a:pPr>
            <a:r>
              <a:rPr lang="zh-CN" altLang="en-US" sz="2400" dirty="0">
                <a:latin typeface="Calibri" pitchFamily="34" charset="0"/>
              </a:rPr>
              <a:t>随着氯化物含量的增加，耐点蚀性能下降。（氯离子浓度的对数）</a:t>
            </a:r>
            <a:endParaRPr lang="en-GB" sz="2400" dirty="0">
              <a:latin typeface="Calibri" pitchFamily="34" charset="0"/>
            </a:endParaRPr>
          </a:p>
        </p:txBody>
      </p:sp>
      <p:sp>
        <p:nvSpPr>
          <p:cNvPr id="4" name="Title 10"/>
          <p:cNvSpPr>
            <a:spLocks noGrp="1"/>
          </p:cNvSpPr>
          <p:nvPr>
            <p:ph type="title"/>
          </p:nvPr>
        </p:nvSpPr>
        <p:spPr>
          <a:xfrm>
            <a:off x="457200" y="274638"/>
            <a:ext cx="8229600" cy="1143000"/>
          </a:xfrm>
        </p:spPr>
        <p:txBody>
          <a:bodyPr>
            <a:normAutofit/>
          </a:bodyPr>
          <a:lstStyle/>
          <a:p>
            <a:r>
              <a:rPr lang="zh-CN" altLang="en-US" sz="2800" dirty="0"/>
              <a:t>影响点蚀的主要因素</a:t>
            </a:r>
            <a:r>
              <a:rPr lang="en-US" altLang="zh-CN" sz="2800" baseline="30000" dirty="0"/>
              <a:t>1</a:t>
            </a:r>
            <a:br>
              <a:rPr lang="en-GB" sz="2800" dirty="0"/>
            </a:br>
            <a:r>
              <a:rPr lang="zh-CN" altLang="en-US" sz="2800" dirty="0"/>
              <a:t>（</a:t>
            </a:r>
            <a:r>
              <a:rPr lang="zh-CN" altLang="en-US" sz="1800" dirty="0"/>
              <a:t>一般用点蚀电位</a:t>
            </a:r>
            <a:r>
              <a:rPr lang="en-GB" altLang="zh-CN" sz="1800" dirty="0" err="1"/>
              <a:t>E</a:t>
            </a:r>
            <a:r>
              <a:rPr lang="en-GB" altLang="zh-CN" sz="1800" baseline="-25000" dirty="0" err="1"/>
              <a:t>pit</a:t>
            </a:r>
            <a:r>
              <a:rPr lang="en-GB" altLang="zh-CN" sz="1800" dirty="0"/>
              <a:t> </a:t>
            </a:r>
            <a:r>
              <a:rPr lang="zh-CN" altLang="en-US" sz="1800" dirty="0"/>
              <a:t>作为点蚀标准</a:t>
            </a:r>
            <a:r>
              <a:rPr lang="en-GB" sz="1800" dirty="0"/>
              <a:t>)</a:t>
            </a: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379720" y="2995609"/>
            <a:ext cx="2910128" cy="6384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2" name="Object 1"/>
          <p:cNvGraphicFramePr>
            <a:graphicFrameLocks/>
          </p:cNvGraphicFramePr>
          <p:nvPr>
            <p:extLst>
              <p:ext uri="{D42A27DB-BD31-4B8C-83A1-F6EECF244321}">
                <p14:modId xmlns:p14="http://schemas.microsoft.com/office/powerpoint/2010/main" val="2982241699"/>
              </p:ext>
            </p:extLst>
          </p:nvPr>
        </p:nvGraphicFramePr>
        <p:xfrm>
          <a:off x="1016949" y="3702380"/>
          <a:ext cx="5323689" cy="2812442"/>
        </p:xfrm>
        <a:graphic>
          <a:graphicData uri="http://schemas.openxmlformats.org/presentationml/2006/ole">
            <mc:AlternateContent xmlns:mc="http://schemas.openxmlformats.org/markup-compatibility/2006">
              <mc:Choice xmlns:v="urn:schemas-microsoft-com:vml" Requires="v">
                <p:oleObj spid="_x0000_s2050" name="Paint Shop Pro Image" r:id="rId5" imgW="6639024" imgH="4926162" progId="">
                  <p:embed/>
                </p:oleObj>
              </mc:Choice>
              <mc:Fallback>
                <p:oleObj name="Paint Shop Pro Image" r:id="rId5" imgW="6639024" imgH="4926162" progId="">
                  <p:embed/>
                  <p:pic>
                    <p:nvPicPr>
                      <p:cNvPr id="2" name="Objec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949" y="3702380"/>
                        <a:ext cx="5323689" cy="2812442"/>
                      </a:xfrm>
                      <a:prstGeom prst="rect">
                        <a:avLst/>
                      </a:prstGeom>
                      <a:noFill/>
                      <a:ln>
                        <a:noFill/>
                      </a:ln>
                      <a:effectLst/>
                    </p:spPr>
                  </p:pic>
                </p:oleObj>
              </mc:Fallback>
            </mc:AlternateContent>
          </a:graphicData>
        </a:graphic>
      </p:graphicFrame>
      <p:sp>
        <p:nvSpPr>
          <p:cNvPr id="7" name="Slide Number Placeholder 6"/>
          <p:cNvSpPr>
            <a:spLocks noGrp="1"/>
          </p:cNvSpPr>
          <p:nvPr>
            <p:ph type="sldNum" sz="quarter" idx="12"/>
          </p:nvPr>
        </p:nvSpPr>
        <p:spPr/>
        <p:txBody>
          <a:bodyPr/>
          <a:lstStyle/>
          <a:p>
            <a:fld id="{16EEAD88-7AB7-4352-89B4-BF917C658D05}" type="slidenum">
              <a:rPr lang="fr-BE" smtClean="0"/>
              <a:pPr/>
              <a:t>20</a:t>
            </a:fld>
            <a:endParaRPr lang="fr-BE"/>
          </a:p>
        </p:txBody>
      </p:sp>
    </p:spTree>
    <p:extLst>
      <p:ext uri="{BB962C8B-B14F-4D97-AF65-F5344CB8AC3E}">
        <p14:creationId xmlns:p14="http://schemas.microsoft.com/office/powerpoint/2010/main" val="187855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4880"/>
          </a:xfrm>
        </p:spPr>
        <p:txBody>
          <a:bodyPr>
            <a:normAutofit fontScale="40000" lnSpcReduction="20000"/>
          </a:bodyPr>
          <a:lstStyle/>
          <a:p>
            <a:pPr marL="0" indent="0" algn="just">
              <a:buNone/>
            </a:pPr>
            <a:r>
              <a:rPr lang="en-GB" sz="6300" b="1" dirty="0"/>
              <a:t>2. </a:t>
            </a:r>
            <a:r>
              <a:rPr lang="zh-CN" altLang="en-US" sz="6300" b="1" dirty="0"/>
              <a:t>不锈钢分析</a:t>
            </a:r>
            <a:endParaRPr lang="en-GB" sz="6300" b="1" dirty="0"/>
          </a:p>
          <a:p>
            <a:pPr marL="354013" indent="0" algn="just">
              <a:buNone/>
            </a:pPr>
            <a:r>
              <a:rPr lang="zh-CN" altLang="en-US" sz="4400" dirty="0"/>
              <a:t>加入一些合金元素后，如氮、钼、铬，耐点蚀性会大量提高。</a:t>
            </a:r>
            <a:endParaRPr lang="en-GB" sz="4400" dirty="0"/>
          </a:p>
          <a:p>
            <a:pPr marL="354013" indent="0" algn="just">
              <a:buNone/>
            </a:pPr>
            <a:endParaRPr lang="en-GB" sz="4400" dirty="0"/>
          </a:p>
          <a:p>
            <a:pPr marL="354013" indent="0" algn="just">
              <a:buNone/>
            </a:pPr>
            <a:endParaRPr lang="en-GB" sz="4400" dirty="0"/>
          </a:p>
          <a:p>
            <a:pPr marL="354013" indent="0" algn="just">
              <a:buNone/>
            </a:pPr>
            <a:endParaRPr lang="en-GB" sz="4400" dirty="0"/>
          </a:p>
          <a:p>
            <a:pPr marL="354013" indent="0" algn="just">
              <a:buNone/>
            </a:pPr>
            <a:endParaRPr lang="en-GB" sz="4400" dirty="0"/>
          </a:p>
          <a:p>
            <a:pPr marL="354013" indent="0" algn="just">
              <a:buNone/>
            </a:pPr>
            <a:endParaRPr lang="en-GB" sz="4400" dirty="0"/>
          </a:p>
          <a:p>
            <a:pPr marL="354013" indent="0" algn="just">
              <a:buNone/>
            </a:pPr>
            <a:endParaRPr lang="en-GB" sz="4400" dirty="0"/>
          </a:p>
          <a:p>
            <a:pPr marL="354013" indent="0" algn="just">
              <a:buNone/>
            </a:pPr>
            <a:endParaRPr lang="en-GB" sz="4400" dirty="0"/>
          </a:p>
          <a:p>
            <a:pPr marL="354013" indent="0" algn="just">
              <a:buNone/>
            </a:pPr>
            <a:endParaRPr lang="en-GB" sz="4400" dirty="0"/>
          </a:p>
          <a:p>
            <a:pPr marL="354013" indent="0" algn="just">
              <a:buNone/>
            </a:pPr>
            <a:endParaRPr lang="fr-BE" sz="4400" dirty="0"/>
          </a:p>
          <a:p>
            <a:pPr marL="354013" indent="0" algn="just">
              <a:buNone/>
            </a:pPr>
            <a:endParaRPr lang="fr-BE" sz="4400" dirty="0"/>
          </a:p>
          <a:p>
            <a:pPr marL="354013" indent="0" algn="just">
              <a:buNone/>
            </a:pPr>
            <a:endParaRPr lang="en-GB" sz="4400" dirty="0"/>
          </a:p>
          <a:p>
            <a:pPr marL="354013" indent="0" algn="just">
              <a:buNone/>
            </a:pPr>
            <a:endParaRPr lang="en-GB" sz="4400" dirty="0"/>
          </a:p>
          <a:p>
            <a:pPr marL="354013" indent="0" algn="just">
              <a:buNone/>
            </a:pPr>
            <a:endParaRPr lang="en-GB" sz="4400" dirty="0"/>
          </a:p>
          <a:p>
            <a:pPr marL="354013" indent="0" algn="just">
              <a:buNone/>
            </a:pPr>
            <a:r>
              <a:rPr lang="zh-CN" altLang="en-US" sz="4400" dirty="0"/>
              <a:t>合金元素的作用被称作“耐点蚀当量数（</a:t>
            </a:r>
            <a:r>
              <a:rPr lang="en-US" altLang="zh-CN" sz="4400" dirty="0"/>
              <a:t>PREN</a:t>
            </a:r>
            <a:r>
              <a:rPr lang="zh-CN" altLang="en-US" sz="4400" dirty="0"/>
              <a:t>）。</a:t>
            </a:r>
            <a:endParaRPr lang="en-GB" sz="4400" dirty="0"/>
          </a:p>
        </p:txBody>
      </p:sp>
      <p:sp>
        <p:nvSpPr>
          <p:cNvPr id="4" name="Title 10"/>
          <p:cNvSpPr>
            <a:spLocks noGrp="1"/>
          </p:cNvSpPr>
          <p:nvPr>
            <p:ph type="title"/>
          </p:nvPr>
        </p:nvSpPr>
        <p:spPr>
          <a:xfrm>
            <a:off x="457200" y="274638"/>
            <a:ext cx="8229600" cy="1143000"/>
          </a:xfrm>
        </p:spPr>
        <p:txBody>
          <a:bodyPr>
            <a:normAutofit fontScale="90000"/>
          </a:bodyPr>
          <a:lstStyle/>
          <a:p>
            <a:r>
              <a:rPr lang="zh-CN" altLang="en-US" sz="4000" dirty="0"/>
              <a:t>影响点蚀的主要因素</a:t>
            </a:r>
            <a:r>
              <a:rPr lang="en-GB" altLang="zh-CN" sz="4000" baseline="30000" dirty="0"/>
              <a:t>5</a:t>
            </a:r>
            <a:br>
              <a:rPr lang="en-GB" altLang="zh-CN" sz="4000" dirty="0"/>
            </a:br>
            <a:r>
              <a:rPr lang="zh-CN" altLang="en-US" sz="4000" dirty="0"/>
              <a:t>（</a:t>
            </a:r>
            <a:r>
              <a:rPr lang="zh-CN" altLang="en-US" sz="2800" dirty="0"/>
              <a:t>一般用点蚀电位</a:t>
            </a:r>
            <a:r>
              <a:rPr lang="en-GB" altLang="zh-CN" sz="2800" dirty="0" err="1"/>
              <a:t>E</a:t>
            </a:r>
            <a:r>
              <a:rPr lang="en-GB" altLang="zh-CN" sz="2800" baseline="-25000" dirty="0" err="1"/>
              <a:t>pit</a:t>
            </a:r>
            <a:r>
              <a:rPr lang="en-GB" altLang="zh-CN" sz="2800" dirty="0"/>
              <a:t> </a:t>
            </a:r>
            <a:r>
              <a:rPr lang="zh-CN" altLang="en-US" sz="2800" dirty="0"/>
              <a:t>作为点蚀标准</a:t>
            </a:r>
            <a:r>
              <a:rPr lang="en-GB" altLang="zh-CN" sz="2800" dirty="0"/>
              <a:t>)</a:t>
            </a:r>
            <a:endParaRPr lang="en-GB"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9942" y="2276598"/>
            <a:ext cx="6088998" cy="3283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16EEAD88-7AB7-4352-89B4-BF917C658D05}" type="slidenum">
              <a:rPr lang="fr-BE" smtClean="0"/>
              <a:pPr/>
              <a:t>21</a:t>
            </a:fld>
            <a:endParaRPr lang="fr-BE"/>
          </a:p>
        </p:txBody>
      </p:sp>
    </p:spTree>
    <p:extLst>
      <p:ext uri="{BB962C8B-B14F-4D97-AF65-F5344CB8AC3E}">
        <p14:creationId xmlns:p14="http://schemas.microsoft.com/office/powerpoint/2010/main" val="1468702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2825"/>
          </a:xfrm>
        </p:spPr>
        <p:txBody>
          <a:bodyPr>
            <a:noAutofit/>
          </a:bodyPr>
          <a:lstStyle/>
          <a:p>
            <a:r>
              <a:rPr lang="zh-CN" altLang="en-US" sz="2800" dirty="0"/>
              <a:t>耐点蚀当量数（</a:t>
            </a:r>
            <a:r>
              <a:rPr lang="en-US" altLang="zh-CN" sz="2800" dirty="0"/>
              <a:t>PREN</a:t>
            </a:r>
            <a:r>
              <a:rPr lang="zh-CN" altLang="en-US" sz="2800" dirty="0"/>
              <a:t>）</a:t>
            </a:r>
            <a:r>
              <a:rPr lang="en-GB" sz="2800" baseline="30000" dirty="0"/>
              <a:t>6</a:t>
            </a:r>
            <a:endParaRPr lang="fr-BE" sz="2800" baseline="30000" dirty="0"/>
          </a:p>
        </p:txBody>
      </p:sp>
      <p:sp>
        <p:nvSpPr>
          <p:cNvPr id="5" name="Content Placeholder 4"/>
          <p:cNvSpPr>
            <a:spLocks noGrp="1"/>
          </p:cNvSpPr>
          <p:nvPr>
            <p:ph sz="half" idx="1"/>
          </p:nvPr>
        </p:nvSpPr>
        <p:spPr>
          <a:xfrm>
            <a:off x="148714" y="1145783"/>
            <a:ext cx="5228897" cy="4525963"/>
          </a:xfrm>
        </p:spPr>
        <p:txBody>
          <a:bodyPr>
            <a:normAutofit fontScale="92500" lnSpcReduction="20000"/>
          </a:bodyPr>
          <a:lstStyle/>
          <a:p>
            <a:pPr algn="just"/>
            <a:r>
              <a:rPr lang="zh-CN" altLang="en-US" dirty="0"/>
              <a:t>通过计算</a:t>
            </a:r>
            <a:r>
              <a:rPr lang="fi-FI" dirty="0"/>
              <a:t>PREN</a:t>
            </a:r>
            <a:r>
              <a:rPr lang="zh-CN" altLang="en-US" dirty="0"/>
              <a:t>，可以比较不同级别的不锈钢耐点蚀的性能。当量数越高，性能越高。</a:t>
            </a:r>
            <a:endParaRPr lang="en-US" altLang="zh-CN" dirty="0"/>
          </a:p>
          <a:p>
            <a:pPr algn="just"/>
            <a:endParaRPr lang="fi-FI" dirty="0"/>
          </a:p>
          <a:p>
            <a:pPr algn="just"/>
            <a:r>
              <a:rPr lang="zh-CN" altLang="en-US" dirty="0"/>
              <a:t>很明显，</a:t>
            </a:r>
            <a:r>
              <a:rPr lang="zh-CN" altLang="en-US" u="sng" dirty="0"/>
              <a:t>不能只用</a:t>
            </a:r>
            <a:r>
              <a:rPr lang="en-US" altLang="zh-CN" u="sng" dirty="0"/>
              <a:t>PREN</a:t>
            </a:r>
            <a:r>
              <a:rPr lang="zh-CN" altLang="en-US" u="sng" dirty="0"/>
              <a:t>值来预测某特定级别钢是否适用于某特定应用。</a:t>
            </a:r>
            <a:endParaRPr lang="en-US" altLang="zh-CN" u="sng" dirty="0"/>
          </a:p>
          <a:p>
            <a:pPr algn="just"/>
            <a:endParaRPr lang="fi-FI" dirty="0"/>
          </a:p>
          <a:p>
            <a:pPr marL="0" indent="0">
              <a:buClrTx/>
              <a:buNone/>
            </a:pPr>
            <a:r>
              <a:rPr lang="fi-FI" dirty="0"/>
              <a:t>PREN = Cr + 3.3Mo + 16N</a:t>
            </a:r>
            <a:r>
              <a:rPr lang="zh-CN" altLang="en-US" dirty="0"/>
              <a:t>，其中</a:t>
            </a:r>
            <a:endParaRPr lang="fi-FI" dirty="0"/>
          </a:p>
          <a:p>
            <a:pPr marL="0" indent="0">
              <a:buClrTx/>
              <a:buNone/>
            </a:pPr>
            <a:r>
              <a:rPr lang="fi-FI" dirty="0"/>
              <a:t>Cr = </a:t>
            </a:r>
            <a:r>
              <a:rPr lang="zh-CN" altLang="en-US" dirty="0"/>
              <a:t>铬含量</a:t>
            </a:r>
            <a:endParaRPr lang="fi-FI" dirty="0"/>
          </a:p>
          <a:p>
            <a:pPr marL="0" indent="0">
              <a:buClrTx/>
              <a:buNone/>
            </a:pPr>
            <a:r>
              <a:rPr lang="fi-FI" dirty="0"/>
              <a:t>Mo = </a:t>
            </a:r>
            <a:r>
              <a:rPr lang="zh-CN" altLang="en-US" dirty="0"/>
              <a:t>钼含量</a:t>
            </a:r>
            <a:endParaRPr lang="fi-FI" dirty="0"/>
          </a:p>
          <a:p>
            <a:pPr marL="0" indent="0">
              <a:buClrTx/>
              <a:buNone/>
            </a:pPr>
            <a:r>
              <a:rPr lang="fi-FI" dirty="0"/>
              <a:t>N = </a:t>
            </a:r>
            <a:r>
              <a:rPr lang="zh-CN" altLang="en-US" dirty="0"/>
              <a:t>氮含量</a:t>
            </a:r>
            <a:endParaRPr lang="fi-FI"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4182430017"/>
              </p:ext>
            </p:extLst>
          </p:nvPr>
        </p:nvGraphicFramePr>
        <p:xfrm>
          <a:off x="5524501" y="1130738"/>
          <a:ext cx="3334581" cy="3766681"/>
        </p:xfrm>
        <a:graphic>
          <a:graphicData uri="http://schemas.openxmlformats.org/drawingml/2006/table">
            <a:tbl>
              <a:tblPr firstRow="1" bandRow="1">
                <a:tableStyleId>{B301B821-A1FF-4177-AEE7-76D212191A09}</a:tableStyleId>
              </a:tblPr>
              <a:tblGrid>
                <a:gridCol w="1111527">
                  <a:extLst>
                    <a:ext uri="{9D8B030D-6E8A-4147-A177-3AD203B41FA5}">
                      <a16:colId xmlns:a16="http://schemas.microsoft.com/office/drawing/2014/main" val="20000"/>
                    </a:ext>
                  </a:extLst>
                </a:gridCol>
                <a:gridCol w="1111527">
                  <a:extLst>
                    <a:ext uri="{9D8B030D-6E8A-4147-A177-3AD203B41FA5}">
                      <a16:colId xmlns:a16="http://schemas.microsoft.com/office/drawing/2014/main" val="20001"/>
                    </a:ext>
                  </a:extLst>
                </a:gridCol>
                <a:gridCol w="1111527">
                  <a:extLst>
                    <a:ext uri="{9D8B030D-6E8A-4147-A177-3AD203B41FA5}">
                      <a16:colId xmlns:a16="http://schemas.microsoft.com/office/drawing/2014/main" val="20002"/>
                    </a:ext>
                  </a:extLst>
                </a:gridCol>
              </a:tblGrid>
              <a:tr h="370840">
                <a:tc>
                  <a:txBody>
                    <a:bodyPr/>
                    <a:lstStyle/>
                    <a:p>
                      <a:r>
                        <a:rPr lang="fr-BE" sz="1400" dirty="0">
                          <a:latin typeface="SimSun" panose="02010600030101010101" pitchFamily="2" charset="-122"/>
                          <a:ea typeface="SimSun" panose="02010600030101010101" pitchFamily="2" charset="-122"/>
                        </a:rPr>
                        <a:t>EN</a:t>
                      </a:r>
                    </a:p>
                  </a:txBody>
                  <a:tcPr/>
                </a:tc>
                <a:tc>
                  <a:txBody>
                    <a:bodyPr/>
                    <a:lstStyle/>
                    <a:p>
                      <a:pPr algn="ctr"/>
                      <a:r>
                        <a:rPr lang="fr-BE" sz="1400" dirty="0">
                          <a:latin typeface="SimSun" panose="02010600030101010101" pitchFamily="2" charset="-122"/>
                          <a:ea typeface="SimSun" panose="02010600030101010101" pitchFamily="2" charset="-122"/>
                        </a:rPr>
                        <a:t>AISI</a:t>
                      </a:r>
                    </a:p>
                  </a:txBody>
                  <a:tcPr/>
                </a:tc>
                <a:tc>
                  <a:txBody>
                    <a:bodyPr/>
                    <a:lstStyle/>
                    <a:p>
                      <a:pPr algn="ctr"/>
                      <a:r>
                        <a:rPr lang="fr-BE" sz="1400" dirty="0">
                          <a:latin typeface="SimSun" panose="02010600030101010101" pitchFamily="2" charset="-122"/>
                          <a:ea typeface="SimSun" panose="02010600030101010101" pitchFamily="2" charset="-122"/>
                        </a:rPr>
                        <a:t>PREN</a:t>
                      </a:r>
                    </a:p>
                  </a:txBody>
                  <a:tcPr/>
                </a:tc>
                <a:extLst>
                  <a:ext uri="{0D108BD9-81ED-4DB2-BD59-A6C34878D82A}">
                    <a16:rowId xmlns:a16="http://schemas.microsoft.com/office/drawing/2014/main" val="10000"/>
                  </a:ext>
                </a:extLst>
              </a:tr>
              <a:tr h="639279">
                <a:tc>
                  <a:txBody>
                    <a:bodyPr/>
                    <a:lstStyle/>
                    <a:p>
                      <a:pPr algn="just"/>
                      <a:r>
                        <a:rPr lang="fi-FI" sz="1200" dirty="0">
                          <a:latin typeface="SimSun" panose="02010600030101010101" pitchFamily="2" charset="-122"/>
                          <a:ea typeface="SimSun" panose="02010600030101010101" pitchFamily="2" charset="-122"/>
                        </a:rPr>
                        <a:t>1.4003</a:t>
                      </a:r>
                    </a:p>
                    <a:p>
                      <a:pPr algn="just"/>
                      <a:r>
                        <a:rPr lang="fi-FI" sz="1200" dirty="0">
                          <a:latin typeface="SimSun" panose="02010600030101010101" pitchFamily="2" charset="-122"/>
                          <a:ea typeface="SimSun" panose="02010600030101010101" pitchFamily="2" charset="-122"/>
                        </a:rPr>
                        <a:t>1.4016</a:t>
                      </a:r>
                      <a:endParaRPr lang="en-GB" sz="1200" dirty="0">
                        <a:latin typeface="SimSun" panose="02010600030101010101" pitchFamily="2" charset="-122"/>
                        <a:ea typeface="SimSun" panose="02010600030101010101" pitchFamily="2" charset="-122"/>
                      </a:endParaRPr>
                    </a:p>
                  </a:txBody>
                  <a:tcPr/>
                </a:tc>
                <a:tc>
                  <a:txBody>
                    <a:bodyPr/>
                    <a:lstStyle/>
                    <a:p>
                      <a:pPr algn="ctr"/>
                      <a:r>
                        <a:rPr lang="en-GB" sz="1200" dirty="0">
                          <a:latin typeface="SimSun" panose="02010600030101010101" pitchFamily="2" charset="-122"/>
                          <a:ea typeface="SimSun" panose="02010600030101010101" pitchFamily="2" charset="-122"/>
                        </a:rPr>
                        <a:t>-</a:t>
                      </a:r>
                    </a:p>
                    <a:p>
                      <a:pPr algn="ctr"/>
                      <a:r>
                        <a:rPr lang="en-GB" sz="1200" dirty="0">
                          <a:latin typeface="SimSun" panose="02010600030101010101" pitchFamily="2" charset="-122"/>
                          <a:ea typeface="SimSun" panose="02010600030101010101" pitchFamily="2" charset="-122"/>
                        </a:rPr>
                        <a:t>430</a:t>
                      </a:r>
                    </a:p>
                  </a:txBody>
                  <a:tcPr/>
                </a:tc>
                <a:tc>
                  <a:txBody>
                    <a:bodyPr/>
                    <a:lstStyle/>
                    <a:p>
                      <a:pPr algn="ctr"/>
                      <a:r>
                        <a:rPr lang="fi-FI" sz="1200" dirty="0">
                          <a:latin typeface="SimSun" panose="02010600030101010101" pitchFamily="2" charset="-122"/>
                          <a:ea typeface="SimSun" panose="02010600030101010101" pitchFamily="2" charset="-122"/>
                        </a:rPr>
                        <a:t>10.5</a:t>
                      </a:r>
                      <a:r>
                        <a:rPr lang="fi-FI" sz="1200" baseline="0" dirty="0">
                          <a:latin typeface="SimSun" panose="02010600030101010101" pitchFamily="2" charset="-122"/>
                          <a:ea typeface="SimSun" panose="02010600030101010101" pitchFamily="2" charset="-122"/>
                        </a:rPr>
                        <a:t> - </a:t>
                      </a:r>
                      <a:r>
                        <a:rPr lang="fi-FI" sz="1200" dirty="0">
                          <a:latin typeface="SimSun" panose="02010600030101010101" pitchFamily="2" charset="-122"/>
                          <a:ea typeface="SimSun" panose="02010600030101010101" pitchFamily="2" charset="-122"/>
                        </a:rPr>
                        <a:t>12.5</a:t>
                      </a:r>
                    </a:p>
                    <a:p>
                      <a:pPr algn="ctr"/>
                      <a:r>
                        <a:rPr lang="fi-FI" sz="1200" dirty="0">
                          <a:latin typeface="SimSun" panose="02010600030101010101" pitchFamily="2" charset="-122"/>
                          <a:ea typeface="SimSun" panose="02010600030101010101" pitchFamily="2" charset="-122"/>
                        </a:rPr>
                        <a:t>16.0 - 18.0</a:t>
                      </a:r>
                      <a:endParaRPr lang="en-GB" sz="120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1"/>
                  </a:ext>
                </a:extLst>
              </a:tr>
              <a:tr h="705394">
                <a:tc>
                  <a:txBody>
                    <a:bodyPr/>
                    <a:lstStyle/>
                    <a:p>
                      <a:pPr algn="just"/>
                      <a:r>
                        <a:rPr lang="fi-FI" sz="1200" dirty="0">
                          <a:latin typeface="SimSun" panose="02010600030101010101" pitchFamily="2" charset="-122"/>
                          <a:ea typeface="SimSun" panose="02010600030101010101" pitchFamily="2" charset="-122"/>
                        </a:rPr>
                        <a:t>1.4301</a:t>
                      </a:r>
                    </a:p>
                    <a:p>
                      <a:pPr algn="just"/>
                      <a:r>
                        <a:rPr lang="fi-FI" sz="1200" dirty="0">
                          <a:latin typeface="SimSun" panose="02010600030101010101" pitchFamily="2" charset="-122"/>
                          <a:ea typeface="SimSun" panose="02010600030101010101" pitchFamily="2" charset="-122"/>
                        </a:rPr>
                        <a:t>1.4311</a:t>
                      </a:r>
                    </a:p>
                  </a:txBody>
                  <a:tcPr/>
                </a:tc>
                <a:tc>
                  <a:txBody>
                    <a:bodyPr/>
                    <a:lstStyle/>
                    <a:p>
                      <a:pPr algn="ctr"/>
                      <a:r>
                        <a:rPr lang="fi-FI" sz="1200" dirty="0">
                          <a:latin typeface="SimSun" panose="02010600030101010101" pitchFamily="2" charset="-122"/>
                          <a:ea typeface="SimSun" panose="02010600030101010101" pitchFamily="2" charset="-122"/>
                        </a:rPr>
                        <a:t>304</a:t>
                      </a:r>
                    </a:p>
                    <a:p>
                      <a:pPr algn="ctr"/>
                      <a:r>
                        <a:rPr lang="fi-FI" sz="1200" dirty="0">
                          <a:latin typeface="SimSun" panose="02010600030101010101" pitchFamily="2" charset="-122"/>
                          <a:ea typeface="SimSun" panose="02010600030101010101" pitchFamily="2" charset="-122"/>
                        </a:rPr>
                        <a:t>304LN</a:t>
                      </a:r>
                    </a:p>
                  </a:txBody>
                  <a:tcPr/>
                </a:tc>
                <a:tc>
                  <a:txBody>
                    <a:bodyPr/>
                    <a:lstStyle/>
                    <a:p>
                      <a:pPr algn="ctr"/>
                      <a:r>
                        <a:rPr lang="fi-FI" sz="1200" dirty="0">
                          <a:latin typeface="SimSun" panose="02010600030101010101" pitchFamily="2" charset="-122"/>
                          <a:ea typeface="SimSun" panose="02010600030101010101" pitchFamily="2" charset="-122"/>
                        </a:rPr>
                        <a:t>17.5 - 20.8</a:t>
                      </a:r>
                    </a:p>
                    <a:p>
                      <a:pPr algn="ctr"/>
                      <a:r>
                        <a:rPr lang="fi-FI" sz="1200" dirty="0">
                          <a:latin typeface="SimSun" panose="02010600030101010101" pitchFamily="2" charset="-122"/>
                          <a:ea typeface="SimSun" panose="02010600030101010101" pitchFamily="2" charset="-122"/>
                        </a:rPr>
                        <a:t>19.4 – 23.0</a:t>
                      </a:r>
                    </a:p>
                  </a:txBody>
                  <a:tcPr/>
                </a:tc>
                <a:extLst>
                  <a:ext uri="{0D108BD9-81ED-4DB2-BD59-A6C34878D82A}">
                    <a16:rowId xmlns:a16="http://schemas.microsoft.com/office/drawing/2014/main" val="10002"/>
                  </a:ext>
                </a:extLst>
              </a:tr>
              <a:tr h="653143">
                <a:tc>
                  <a:txBody>
                    <a:bodyPr/>
                    <a:lstStyle/>
                    <a:p>
                      <a:pPr algn="just"/>
                      <a:r>
                        <a:rPr lang="fi-FI" sz="1200" dirty="0">
                          <a:latin typeface="SimSun" panose="02010600030101010101" pitchFamily="2" charset="-122"/>
                          <a:ea typeface="SimSun" panose="02010600030101010101" pitchFamily="2" charset="-122"/>
                        </a:rPr>
                        <a:t>1.4401/4</a:t>
                      </a:r>
                    </a:p>
                    <a:p>
                      <a:pPr algn="just"/>
                      <a:r>
                        <a:rPr lang="fi-FI" sz="1200" dirty="0">
                          <a:latin typeface="SimSun" panose="02010600030101010101" pitchFamily="2" charset="-122"/>
                          <a:ea typeface="SimSun" panose="02010600030101010101" pitchFamily="2" charset="-122"/>
                        </a:rPr>
                        <a:t>1.4406</a:t>
                      </a:r>
                    </a:p>
                  </a:txBody>
                  <a:tcPr/>
                </a:tc>
                <a:tc>
                  <a:txBody>
                    <a:bodyPr/>
                    <a:lstStyle/>
                    <a:p>
                      <a:pPr algn="ctr"/>
                      <a:r>
                        <a:rPr lang="fi-FI" sz="1200" dirty="0">
                          <a:latin typeface="SimSun" panose="02010600030101010101" pitchFamily="2" charset="-122"/>
                          <a:ea typeface="SimSun" panose="02010600030101010101" pitchFamily="2" charset="-122"/>
                        </a:rPr>
                        <a:t>316/L</a:t>
                      </a:r>
                    </a:p>
                    <a:p>
                      <a:pPr algn="ctr"/>
                      <a:r>
                        <a:rPr lang="fi-FI" sz="1200" dirty="0">
                          <a:latin typeface="SimSun" panose="02010600030101010101" pitchFamily="2" charset="-122"/>
                          <a:ea typeface="SimSun" panose="02010600030101010101" pitchFamily="2" charset="-122"/>
                        </a:rPr>
                        <a:t>316LN</a:t>
                      </a:r>
                    </a:p>
                  </a:txBody>
                  <a:tcPr/>
                </a:tc>
                <a:tc>
                  <a:txBody>
                    <a:bodyPr/>
                    <a:lstStyle/>
                    <a:p>
                      <a:pPr algn="ctr"/>
                      <a:r>
                        <a:rPr lang="fi-FI" sz="1200" dirty="0">
                          <a:latin typeface="SimSun" panose="02010600030101010101" pitchFamily="2" charset="-122"/>
                          <a:ea typeface="SimSun" panose="02010600030101010101" pitchFamily="2" charset="-122"/>
                        </a:rPr>
                        <a:t>23.1 – 28.5</a:t>
                      </a:r>
                    </a:p>
                    <a:p>
                      <a:pPr algn="ctr"/>
                      <a:r>
                        <a:rPr lang="fi-FI" sz="1200" dirty="0">
                          <a:latin typeface="SimSun" panose="02010600030101010101" pitchFamily="2" charset="-122"/>
                          <a:ea typeface="SimSun" panose="02010600030101010101" pitchFamily="2" charset="-122"/>
                        </a:rPr>
                        <a:t>25.0 – 30.3</a:t>
                      </a:r>
                    </a:p>
                  </a:txBody>
                  <a:tcPr/>
                </a:tc>
                <a:extLst>
                  <a:ext uri="{0D108BD9-81ED-4DB2-BD59-A6C34878D82A}">
                    <a16:rowId xmlns:a16="http://schemas.microsoft.com/office/drawing/2014/main" val="10003"/>
                  </a:ext>
                </a:extLst>
              </a:tr>
              <a:tr h="575065">
                <a:tc>
                  <a:txBody>
                    <a:bodyPr/>
                    <a:lstStyle/>
                    <a:p>
                      <a:pPr algn="just"/>
                      <a:r>
                        <a:rPr lang="fi-FI" sz="1200" dirty="0">
                          <a:latin typeface="SimSun" panose="02010600030101010101" pitchFamily="2" charset="-122"/>
                          <a:ea typeface="SimSun" panose="02010600030101010101" pitchFamily="2" charset="-122"/>
                        </a:rPr>
                        <a:t>1.4439</a:t>
                      </a:r>
                    </a:p>
                    <a:p>
                      <a:pPr algn="just"/>
                      <a:r>
                        <a:rPr lang="fi-FI" sz="1200" dirty="0">
                          <a:latin typeface="SimSun" panose="02010600030101010101" pitchFamily="2" charset="-122"/>
                          <a:ea typeface="SimSun" panose="02010600030101010101" pitchFamily="2" charset="-122"/>
                        </a:rPr>
                        <a:t>1.4539</a:t>
                      </a:r>
                    </a:p>
                  </a:txBody>
                  <a:tcPr/>
                </a:tc>
                <a:tc>
                  <a:txBody>
                    <a:bodyPr/>
                    <a:lstStyle/>
                    <a:p>
                      <a:pPr algn="ctr"/>
                      <a:r>
                        <a:rPr lang="fi-FI" sz="1200" dirty="0">
                          <a:latin typeface="SimSun" panose="02010600030101010101" pitchFamily="2" charset="-122"/>
                          <a:ea typeface="SimSun" panose="02010600030101010101" pitchFamily="2" charset="-122"/>
                        </a:rPr>
                        <a:t>317L</a:t>
                      </a:r>
                    </a:p>
                    <a:p>
                      <a:pPr algn="ctr"/>
                      <a:r>
                        <a:rPr lang="fi-FI" sz="1200" dirty="0">
                          <a:latin typeface="SimSun" panose="02010600030101010101" pitchFamily="2" charset="-122"/>
                          <a:ea typeface="SimSun" panose="02010600030101010101" pitchFamily="2" charset="-122"/>
                        </a:rPr>
                        <a:t>- </a:t>
                      </a:r>
                    </a:p>
                  </a:txBody>
                  <a:tcPr/>
                </a:tc>
                <a:tc>
                  <a:txBody>
                    <a:bodyPr/>
                    <a:lstStyle/>
                    <a:p>
                      <a:pPr algn="ctr"/>
                      <a:r>
                        <a:rPr lang="fi-FI" sz="1200" dirty="0">
                          <a:latin typeface="SimSun" panose="02010600030101010101" pitchFamily="2" charset="-122"/>
                          <a:ea typeface="SimSun" panose="02010600030101010101" pitchFamily="2" charset="-122"/>
                        </a:rPr>
                        <a:t>31.6 – 38.5</a:t>
                      </a:r>
                    </a:p>
                    <a:p>
                      <a:pPr algn="ctr"/>
                      <a:r>
                        <a:rPr lang="fi-FI" sz="1200" dirty="0">
                          <a:latin typeface="SimSun" panose="02010600030101010101" pitchFamily="2" charset="-122"/>
                          <a:ea typeface="SimSun" panose="02010600030101010101" pitchFamily="2" charset="-122"/>
                        </a:rPr>
                        <a:t>32.2 – 39.9</a:t>
                      </a:r>
                    </a:p>
                  </a:txBody>
                  <a:tcPr/>
                </a:tc>
                <a:extLst>
                  <a:ext uri="{0D108BD9-81ED-4DB2-BD59-A6C34878D82A}">
                    <a16:rowId xmlns:a16="http://schemas.microsoft.com/office/drawing/2014/main" val="10004"/>
                  </a:ext>
                </a:extLst>
              </a:tr>
              <a:tr h="370840">
                <a:tc>
                  <a:txBody>
                    <a:bodyPr/>
                    <a:lstStyle/>
                    <a:p>
                      <a:pPr algn="just"/>
                      <a:r>
                        <a:rPr lang="fi-FI" sz="1200" dirty="0">
                          <a:latin typeface="SimSun" panose="02010600030101010101" pitchFamily="2" charset="-122"/>
                          <a:ea typeface="SimSun" panose="02010600030101010101" pitchFamily="2" charset="-122"/>
                        </a:rPr>
                        <a:t>1.4362</a:t>
                      </a:r>
                    </a:p>
                    <a:p>
                      <a:pPr algn="just"/>
                      <a:r>
                        <a:rPr lang="fi-FI" sz="1200" dirty="0">
                          <a:latin typeface="SimSun" panose="02010600030101010101" pitchFamily="2" charset="-122"/>
                          <a:ea typeface="SimSun" panose="02010600030101010101" pitchFamily="2" charset="-122"/>
                        </a:rPr>
                        <a:t>1.4462</a:t>
                      </a:r>
                    </a:p>
                    <a:p>
                      <a:pPr algn="just"/>
                      <a:r>
                        <a:rPr lang="fi-FI" sz="1200" dirty="0">
                          <a:latin typeface="SimSun" panose="02010600030101010101" pitchFamily="2" charset="-122"/>
                          <a:ea typeface="SimSun" panose="02010600030101010101" pitchFamily="2" charset="-122"/>
                        </a:rPr>
                        <a:t>1.4410</a:t>
                      </a:r>
                    </a:p>
                    <a:p>
                      <a:pPr algn="just"/>
                      <a:r>
                        <a:rPr lang="fi-FI" sz="1200" dirty="0">
                          <a:latin typeface="SimSun" panose="02010600030101010101" pitchFamily="2" charset="-122"/>
                          <a:ea typeface="SimSun" panose="02010600030101010101" pitchFamily="2" charset="-122"/>
                        </a:rPr>
                        <a:t>1.4501</a:t>
                      </a:r>
                      <a:endParaRPr lang="en-GB" sz="1200" dirty="0">
                        <a:latin typeface="SimSun" panose="02010600030101010101" pitchFamily="2" charset="-122"/>
                        <a:ea typeface="SimSun" panose="02010600030101010101" pitchFamily="2" charset="-122"/>
                      </a:endParaRPr>
                    </a:p>
                  </a:txBody>
                  <a:tcPr/>
                </a:tc>
                <a:tc>
                  <a:txBody>
                    <a:bodyPr/>
                    <a:lstStyle/>
                    <a:p>
                      <a:pPr marL="0" indent="0" algn="ctr">
                        <a:buFont typeface="Wingdings" pitchFamily="2" charset="2"/>
                        <a:buNone/>
                      </a:pPr>
                      <a:r>
                        <a:rPr lang="en-GB" sz="1200" dirty="0">
                          <a:latin typeface="SimSun" panose="02010600030101010101" pitchFamily="2" charset="-122"/>
                          <a:ea typeface="SimSun" panose="02010600030101010101" pitchFamily="2" charset="-122"/>
                        </a:rPr>
                        <a:t>-</a:t>
                      </a:r>
                    </a:p>
                    <a:p>
                      <a:pPr marL="0" indent="0" algn="ctr">
                        <a:buFont typeface="Wingdings" pitchFamily="2" charset="2"/>
                        <a:buNone/>
                      </a:pPr>
                      <a:r>
                        <a:rPr lang="en-GB" sz="1200" dirty="0">
                          <a:latin typeface="SimSun" panose="02010600030101010101" pitchFamily="2" charset="-122"/>
                          <a:ea typeface="SimSun" panose="02010600030101010101" pitchFamily="2" charset="-122"/>
                        </a:rPr>
                        <a:t>-</a:t>
                      </a:r>
                    </a:p>
                    <a:p>
                      <a:pPr marL="0" indent="0" algn="ctr">
                        <a:buFont typeface="Wingdings" pitchFamily="2" charset="2"/>
                        <a:buNone/>
                      </a:pPr>
                      <a:r>
                        <a:rPr lang="en-GB" sz="1200" dirty="0">
                          <a:latin typeface="SimSun" panose="02010600030101010101" pitchFamily="2" charset="-122"/>
                          <a:ea typeface="SimSun" panose="02010600030101010101" pitchFamily="2" charset="-122"/>
                        </a:rPr>
                        <a:t>-</a:t>
                      </a:r>
                    </a:p>
                    <a:p>
                      <a:pPr marL="0" indent="0" algn="ctr">
                        <a:buFont typeface="Wingdings" pitchFamily="2" charset="2"/>
                        <a:buNone/>
                      </a:pPr>
                      <a:r>
                        <a:rPr lang="en-GB" sz="1200" dirty="0">
                          <a:latin typeface="SimSun" panose="02010600030101010101" pitchFamily="2" charset="-122"/>
                          <a:ea typeface="SimSun" panose="02010600030101010101" pitchFamily="2" charset="-122"/>
                        </a:rPr>
                        <a:t>-</a:t>
                      </a:r>
                    </a:p>
                  </a:txBody>
                  <a:tcPr/>
                </a:tc>
                <a:tc>
                  <a:txBody>
                    <a:bodyPr/>
                    <a:lstStyle/>
                    <a:p>
                      <a:pPr algn="ctr"/>
                      <a:r>
                        <a:rPr lang="fi-FI" sz="1200" dirty="0">
                          <a:latin typeface="SimSun" panose="02010600030101010101" pitchFamily="2" charset="-122"/>
                          <a:ea typeface="SimSun" panose="02010600030101010101" pitchFamily="2" charset="-122"/>
                        </a:rPr>
                        <a:t>23.1 – 29.2</a:t>
                      </a:r>
                    </a:p>
                    <a:p>
                      <a:pPr algn="ctr"/>
                      <a:r>
                        <a:rPr lang="fi-FI" sz="1200" dirty="0">
                          <a:latin typeface="SimSun" panose="02010600030101010101" pitchFamily="2" charset="-122"/>
                          <a:ea typeface="SimSun" panose="02010600030101010101" pitchFamily="2" charset="-122"/>
                        </a:rPr>
                        <a:t>30.8 – 38.1</a:t>
                      </a:r>
                    </a:p>
                    <a:p>
                      <a:pPr marL="0" indent="0" algn="ctr">
                        <a:buFont typeface="Wingdings" pitchFamily="2" charset="2"/>
                        <a:buNone/>
                      </a:pPr>
                      <a:r>
                        <a:rPr lang="fi-FI" sz="1200" dirty="0">
                          <a:latin typeface="SimSun" panose="02010600030101010101" pitchFamily="2" charset="-122"/>
                          <a:ea typeface="SimSun" panose="02010600030101010101" pitchFamily="2" charset="-122"/>
                        </a:rPr>
                        <a:t>40</a:t>
                      </a:r>
                    </a:p>
                    <a:p>
                      <a:pPr marL="0" indent="0" algn="ctr">
                        <a:buFont typeface="Wingdings" pitchFamily="2" charset="2"/>
                        <a:buNone/>
                      </a:pPr>
                      <a:r>
                        <a:rPr lang="fi-FI" sz="1200" dirty="0">
                          <a:latin typeface="SimSun" panose="02010600030101010101" pitchFamily="2" charset="-122"/>
                          <a:ea typeface="SimSun" panose="02010600030101010101" pitchFamily="2" charset="-122"/>
                        </a:rPr>
                        <a:t>40</a:t>
                      </a:r>
                      <a:endParaRPr lang="en-GB" sz="120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16EEAD88-7AB7-4352-89B4-BF917C658D05}" type="slidenum">
              <a:rPr lang="fr-BE" smtClean="0"/>
              <a:pPr/>
              <a:t>22</a:t>
            </a:fld>
            <a:endParaRPr lang="fr-BE"/>
          </a:p>
        </p:txBody>
      </p:sp>
      <p:sp>
        <p:nvSpPr>
          <p:cNvPr id="6" name="ZoneTexte 2">
            <a:extLst>
              <a:ext uri="{FF2B5EF4-FFF2-40B4-BE49-F238E27FC236}">
                <a16:creationId xmlns:a16="http://schemas.microsoft.com/office/drawing/2014/main" id="{2740E165-17A8-4CA9-9030-C547C04946A5}"/>
              </a:ext>
            </a:extLst>
          </p:cNvPr>
          <p:cNvSpPr txBox="1"/>
          <p:nvPr/>
        </p:nvSpPr>
        <p:spPr>
          <a:xfrm>
            <a:off x="1677798" y="5645302"/>
            <a:ext cx="5201173" cy="877163"/>
          </a:xfrm>
          <a:prstGeom prst="rect">
            <a:avLst/>
          </a:prstGeom>
          <a:noFill/>
          <a:ln>
            <a:solidFill>
              <a:srgbClr val="FF0000"/>
            </a:solidFill>
          </a:ln>
        </p:spPr>
        <p:txBody>
          <a:bodyPr wrap="square" rtlCol="0">
            <a:spAutoFit/>
          </a:bodyPr>
          <a:lstStyle/>
          <a:p>
            <a:r>
              <a:rPr lang="zh-CN" altLang="fr-FR" b="1" dirty="0">
                <a:solidFill>
                  <a:srgbClr val="FF0000"/>
                </a:solidFill>
              </a:rPr>
              <a:t>请注意</a:t>
            </a:r>
            <a:r>
              <a:rPr lang="en-US" altLang="zh-CN" b="1" dirty="0">
                <a:solidFill>
                  <a:srgbClr val="FF0000"/>
                </a:solidFill>
              </a:rPr>
              <a:t>PREN</a:t>
            </a:r>
            <a:r>
              <a:rPr lang="zh-CN" altLang="en-US" b="1" dirty="0">
                <a:solidFill>
                  <a:srgbClr val="FF0000"/>
                </a:solidFill>
              </a:rPr>
              <a:t>不包括镍。</a:t>
            </a:r>
            <a:endParaRPr lang="en-US" altLang="zh-CN" b="1" dirty="0">
              <a:solidFill>
                <a:srgbClr val="FF0000"/>
              </a:solidFill>
            </a:endParaRPr>
          </a:p>
          <a:p>
            <a:r>
              <a:rPr lang="zh-CN" altLang="en-US" b="1" dirty="0">
                <a:solidFill>
                  <a:srgbClr val="FF0000"/>
                </a:solidFill>
              </a:rPr>
              <a:t>耐点蚀性不取决于不锈钢的镍含量。参看下一张幻灯片</a:t>
            </a:r>
            <a:endParaRPr lang="fr-FR" b="1" dirty="0">
              <a:solidFill>
                <a:srgbClr val="FF0000"/>
              </a:solidFill>
            </a:endParaRPr>
          </a:p>
        </p:txBody>
      </p:sp>
    </p:spTree>
    <p:extLst>
      <p:ext uri="{BB962C8B-B14F-4D97-AF65-F5344CB8AC3E}">
        <p14:creationId xmlns:p14="http://schemas.microsoft.com/office/powerpoint/2010/main" val="1901168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8139"/>
          </a:xfrm>
        </p:spPr>
        <p:txBody>
          <a:bodyPr>
            <a:normAutofit/>
          </a:bodyPr>
          <a:lstStyle/>
          <a:p>
            <a:r>
              <a:rPr lang="zh-CN" altLang="en-US" sz="2800" dirty="0"/>
              <a:t>几种常见等级钢的</a:t>
            </a:r>
            <a:r>
              <a:rPr lang="fr-FR" sz="2800" dirty="0"/>
              <a:t>PREN</a:t>
            </a:r>
            <a:r>
              <a:rPr lang="zh-CN" altLang="en-US" sz="2800" dirty="0"/>
              <a:t>值</a:t>
            </a:r>
            <a:r>
              <a:rPr lang="fr-FR" sz="2800" baseline="30000" dirty="0"/>
              <a:t>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6891" y="1399784"/>
            <a:ext cx="7870218" cy="40584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6EEAD88-7AB7-4352-89B4-BF917C658D05}" type="slidenum">
              <a:rPr lang="fr-BE" smtClean="0"/>
              <a:pPr/>
              <a:t>23</a:t>
            </a:fld>
            <a:endParaRPr lang="fr-BE"/>
          </a:p>
        </p:txBody>
      </p:sp>
      <p:sp>
        <p:nvSpPr>
          <p:cNvPr id="3" name="TextBox 2"/>
          <p:cNvSpPr txBox="1"/>
          <p:nvPr/>
        </p:nvSpPr>
        <p:spPr>
          <a:xfrm>
            <a:off x="626304" y="5943600"/>
            <a:ext cx="7891393" cy="353943"/>
          </a:xfrm>
          <a:prstGeom prst="rect">
            <a:avLst/>
          </a:prstGeom>
          <a:noFill/>
        </p:spPr>
        <p:txBody>
          <a:bodyPr wrap="square" rtlCol="0">
            <a:spAutoFit/>
          </a:bodyPr>
          <a:lstStyle/>
          <a:p>
            <a:r>
              <a:rPr lang="zh-CN" altLang="en-US" dirty="0">
                <a:latin typeface="SimSun" panose="02010600030101010101" pitchFamily="2" charset="-122"/>
                <a:ea typeface="SimSun" panose="02010600030101010101" pitchFamily="2" charset="-122"/>
              </a:rPr>
              <a:t>注：请残月附录中的</a:t>
            </a:r>
            <a:r>
              <a:rPr lang="en-US" altLang="zh-CN" dirty="0">
                <a:latin typeface="SimSun" panose="02010600030101010101" pitchFamily="2" charset="-122"/>
                <a:ea typeface="SimSun" panose="02010600030101010101" pitchFamily="2" charset="-122"/>
              </a:rPr>
              <a:t>EN</a:t>
            </a:r>
            <a:r>
              <a:rPr lang="zh-CN" altLang="en-US" dirty="0">
                <a:latin typeface="SimSun" panose="02010600030101010101" pitchFamily="2" charset="-122"/>
                <a:ea typeface="SimSun" panose="02010600030101010101" pitchFamily="2" charset="-122"/>
              </a:rPr>
              <a:t>标准名称。</a:t>
            </a:r>
            <a:endParaRPr lang="fr-FR"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36321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FR" sz="3600" dirty="0"/>
              <a:t>c) </a:t>
            </a:r>
            <a:r>
              <a:rPr lang="zh-CN" altLang="en-US" sz="3600" dirty="0"/>
              <a:t>什么是缝隙腐蚀</a:t>
            </a:r>
            <a:r>
              <a:rPr lang="en-GB" sz="3600" baseline="50000" dirty="0"/>
              <a:t>1</a:t>
            </a:r>
            <a:r>
              <a:rPr lang="zh-CN" altLang="en-US" sz="3600" dirty="0"/>
              <a:t>？</a:t>
            </a:r>
            <a:endParaRPr lang="fr-FR" sz="3600" dirty="0"/>
          </a:p>
        </p:txBody>
      </p:sp>
      <p:sp>
        <p:nvSpPr>
          <p:cNvPr id="7" name="Content Placeholder 6"/>
          <p:cNvSpPr>
            <a:spLocks noGrp="1"/>
          </p:cNvSpPr>
          <p:nvPr>
            <p:ph idx="1"/>
          </p:nvPr>
        </p:nvSpPr>
        <p:spPr/>
        <p:txBody>
          <a:bodyPr>
            <a:normAutofit/>
          </a:bodyPr>
          <a:lstStyle/>
          <a:p>
            <a:pPr marL="0" indent="0" algn="just">
              <a:buNone/>
            </a:pPr>
            <a:r>
              <a:rPr lang="zh-CN" altLang="en-US" sz="2800" dirty="0"/>
              <a:t>缝隙腐蚀是指在封闭空间的腐蚀，从环境中获取工作液是有限制的，这种空间一般称为缝隙。比如部件之间的缝隙或接触面、垫圈或封条下面，裂缝和接缝内部，有沉积物的地方，或者污泥堆下。</a:t>
            </a:r>
            <a:endParaRPr lang="fr-FR" sz="2800" dirty="0"/>
          </a:p>
        </p:txBody>
      </p:sp>
      <p:sp>
        <p:nvSpPr>
          <p:cNvPr id="2" name="Slide Number Placeholder 1"/>
          <p:cNvSpPr>
            <a:spLocks noGrp="1"/>
          </p:cNvSpPr>
          <p:nvPr>
            <p:ph type="sldNum" sz="quarter" idx="12"/>
          </p:nvPr>
        </p:nvSpPr>
        <p:spPr/>
        <p:txBody>
          <a:bodyPr/>
          <a:lstStyle/>
          <a:p>
            <a:fld id="{16EEAD88-7AB7-4352-89B4-BF917C658D05}" type="slidenum">
              <a:rPr lang="fr-BE" smtClean="0"/>
              <a:pPr/>
              <a:t>24</a:t>
            </a:fld>
            <a:endParaRPr lang="fr-BE"/>
          </a:p>
        </p:txBody>
      </p:sp>
    </p:spTree>
    <p:extLst>
      <p:ext uri="{BB962C8B-B14F-4D97-AF65-F5344CB8AC3E}">
        <p14:creationId xmlns:p14="http://schemas.microsoft.com/office/powerpoint/2010/main" val="3716618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zh-CN" altLang="en-US" sz="3600" dirty="0"/>
              <a:t>缝隙腐蚀的机理</a:t>
            </a:r>
            <a:endParaRPr lang="fr-FR" sz="3600" dirty="0"/>
          </a:p>
        </p:txBody>
      </p:sp>
      <p:sp>
        <p:nvSpPr>
          <p:cNvPr id="7" name="Content Placeholder 6"/>
          <p:cNvSpPr>
            <a:spLocks noGrp="1"/>
          </p:cNvSpPr>
          <p:nvPr>
            <p:ph sz="half" idx="1"/>
          </p:nvPr>
        </p:nvSpPr>
        <p:spPr>
          <a:xfrm>
            <a:off x="457200" y="1791144"/>
            <a:ext cx="4038600" cy="3365643"/>
          </a:xfrm>
        </p:spPr>
        <p:txBody>
          <a:bodyPr>
            <a:noAutofit/>
          </a:bodyPr>
          <a:lstStyle/>
          <a:p>
            <a:pPr algn="just"/>
            <a:r>
              <a:rPr lang="zh-CN" altLang="en-US" sz="1900" dirty="0"/>
              <a:t>开始的时候，缝隙腐蚀和表面腐蚀是以一样的</a:t>
            </a:r>
            <a:endParaRPr lang="en-US" altLang="zh-CN" sz="1900" dirty="0"/>
          </a:p>
          <a:p>
            <a:pPr algn="just"/>
            <a:endParaRPr lang="en-US" sz="1900" dirty="0"/>
          </a:p>
          <a:p>
            <a:pPr algn="just"/>
            <a:r>
              <a:rPr lang="zh-CN" altLang="en-US" sz="1900" dirty="0"/>
              <a:t>接着，由于缝隙的氧气缺乏，开吃发生变化</a:t>
            </a:r>
            <a:endParaRPr lang="en-US" altLang="zh-CN" sz="1900" dirty="0"/>
          </a:p>
          <a:p>
            <a:pPr algn="just"/>
            <a:endParaRPr lang="en-US" sz="1900" dirty="0"/>
          </a:p>
          <a:p>
            <a:pPr algn="just"/>
            <a:r>
              <a:rPr lang="zh-CN" altLang="en-US" sz="1900" dirty="0"/>
              <a:t>缝隙里出现一组电化学反应，产生更多氯离子，因此这个位置的</a:t>
            </a:r>
            <a:r>
              <a:rPr lang="en-US" altLang="zh-CN" sz="1900" dirty="0"/>
              <a:t>PH</a:t>
            </a:r>
            <a:r>
              <a:rPr lang="zh-CN" altLang="en-US" sz="1900" dirty="0"/>
              <a:t>值下降到无法出现钝化</a:t>
            </a:r>
            <a:endParaRPr lang="en-US" altLang="zh-CN" sz="1900" dirty="0"/>
          </a:p>
          <a:p>
            <a:pPr algn="just"/>
            <a:endParaRPr lang="en-US" altLang="zh-CN" sz="1900" dirty="0"/>
          </a:p>
          <a:p>
            <a:pPr algn="just"/>
            <a:r>
              <a:rPr lang="zh-CN" altLang="en-US" sz="1900" dirty="0"/>
              <a:t>之后缝隙里的金属就会发生均匀腐蚀</a:t>
            </a:r>
            <a:endParaRPr lang="fr-FR" sz="1900" dirty="0"/>
          </a:p>
        </p:txBody>
      </p:sp>
      <p:pic>
        <p:nvPicPr>
          <p:cNvPr id="1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787183" y="1916549"/>
            <a:ext cx="4016842" cy="3600000"/>
          </a:xfrm>
          <a:ln>
            <a:solidFill>
              <a:schemeClr val="tx1"/>
            </a:solidFill>
          </a:ln>
        </p:spPr>
      </p:pic>
      <p:sp>
        <p:nvSpPr>
          <p:cNvPr id="2" name="Slide Number Placeholder 1"/>
          <p:cNvSpPr>
            <a:spLocks noGrp="1"/>
          </p:cNvSpPr>
          <p:nvPr>
            <p:ph type="sldNum" sz="quarter" idx="12"/>
          </p:nvPr>
        </p:nvSpPr>
        <p:spPr/>
        <p:txBody>
          <a:bodyPr/>
          <a:lstStyle/>
          <a:p>
            <a:fld id="{16EEAD88-7AB7-4352-89B4-BF917C658D05}" type="slidenum">
              <a:rPr lang="fr-BE" smtClean="0"/>
              <a:pPr/>
              <a:t>25</a:t>
            </a:fld>
            <a:endParaRPr lang="fr-BE"/>
          </a:p>
        </p:txBody>
      </p:sp>
    </p:spTree>
    <p:extLst>
      <p:ext uri="{BB962C8B-B14F-4D97-AF65-F5344CB8AC3E}">
        <p14:creationId xmlns:p14="http://schemas.microsoft.com/office/powerpoint/2010/main" val="411911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1" y="121522"/>
            <a:ext cx="8229600" cy="1143000"/>
          </a:xfrm>
        </p:spPr>
        <p:txBody>
          <a:bodyPr>
            <a:normAutofit fontScale="90000"/>
          </a:bodyPr>
          <a:lstStyle/>
          <a:p>
            <a:r>
              <a:rPr lang="zh-CN" altLang="en-US" sz="2800" dirty="0"/>
              <a:t>临界点蚀温度</a:t>
            </a:r>
            <a:r>
              <a:rPr lang="fr-FR" sz="2800" dirty="0"/>
              <a:t>(CPT)</a:t>
            </a:r>
            <a:br>
              <a:rPr lang="fr-FR" sz="2800" dirty="0"/>
            </a:br>
            <a:r>
              <a:rPr lang="zh-CN" altLang="en-US" sz="2800" dirty="0"/>
              <a:t>各种奥体钢和双相钢</a:t>
            </a:r>
            <a:r>
              <a:rPr lang="fr-FR" altLang="zh-CN" sz="2800" baseline="30000" dirty="0"/>
              <a:t>8</a:t>
            </a:r>
            <a:br>
              <a:rPr lang="fr-FR" altLang="zh-CN" sz="2800" baseline="30000" dirty="0"/>
            </a:br>
            <a:r>
              <a:rPr lang="zh-CN" altLang="en-US" sz="2800" dirty="0"/>
              <a:t>的临界缝隙腐蚀温度</a:t>
            </a:r>
            <a:r>
              <a:rPr lang="fr-FR" sz="2800" dirty="0"/>
              <a:t> (CCT)</a:t>
            </a:r>
            <a:br>
              <a:rPr lang="fr-FR" sz="2800" dirty="0"/>
            </a:br>
            <a:endParaRPr lang="fr-FR" sz="2200" baseline="30000" dirty="0"/>
          </a:p>
        </p:txBody>
      </p:sp>
      <p:sp>
        <p:nvSpPr>
          <p:cNvPr id="3" name="Slide Number Placeholder 2"/>
          <p:cNvSpPr>
            <a:spLocks noGrp="1"/>
          </p:cNvSpPr>
          <p:nvPr>
            <p:ph type="sldNum" sz="quarter" idx="12"/>
          </p:nvPr>
        </p:nvSpPr>
        <p:spPr/>
        <p:txBody>
          <a:bodyPr/>
          <a:lstStyle/>
          <a:p>
            <a:fld id="{16EEAD88-7AB7-4352-89B4-BF917C658D05}" type="slidenum">
              <a:rPr lang="fr-BE" smtClean="0"/>
              <a:pPr/>
              <a:t>26</a:t>
            </a:fld>
            <a:endParaRPr lang="fr-BE"/>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2034" y="1670809"/>
            <a:ext cx="8439929"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7661" y="1316866"/>
            <a:ext cx="7975600" cy="353943"/>
          </a:xfrm>
          <a:prstGeom prst="rect">
            <a:avLst/>
          </a:prstGeom>
          <a:noFill/>
        </p:spPr>
        <p:txBody>
          <a:bodyPr wrap="square" rtlCol="0">
            <a:spAutoFit/>
          </a:bodyPr>
          <a:lstStyle/>
          <a:p>
            <a:r>
              <a:rPr lang="zh-CN" altLang="en-US" dirty="0"/>
              <a:t>注：温度越高，耐腐蚀性越好</a:t>
            </a:r>
            <a:endParaRPr lang="fr-FR" dirty="0"/>
          </a:p>
        </p:txBody>
      </p:sp>
      <p:sp>
        <p:nvSpPr>
          <p:cNvPr id="6" name="TextBox 5"/>
          <p:cNvSpPr txBox="1"/>
          <p:nvPr/>
        </p:nvSpPr>
        <p:spPr>
          <a:xfrm rot="1948694">
            <a:off x="7767517" y="416913"/>
            <a:ext cx="900100" cy="369332"/>
          </a:xfrm>
          <a:prstGeom prst="rect">
            <a:avLst/>
          </a:prstGeom>
          <a:noFill/>
          <a:ln>
            <a:solidFill>
              <a:srgbClr val="FF0000"/>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rgbClr val="FF0000"/>
                </a:solidFill>
              </a:rPr>
              <a:t>新</a:t>
            </a:r>
            <a:r>
              <a:rPr lang="fr-FR" b="1" dirty="0">
                <a:solidFill>
                  <a:srgbClr val="FF0000"/>
                </a:solidFill>
              </a:rPr>
              <a:t>! </a:t>
            </a:r>
          </a:p>
        </p:txBody>
      </p:sp>
      <p:sp>
        <p:nvSpPr>
          <p:cNvPr id="7" name="TextBox 6"/>
          <p:cNvSpPr txBox="1"/>
          <p:nvPr/>
        </p:nvSpPr>
        <p:spPr>
          <a:xfrm>
            <a:off x="326174" y="6504057"/>
            <a:ext cx="7891393" cy="353943"/>
          </a:xfrm>
          <a:prstGeom prst="rect">
            <a:avLst/>
          </a:prstGeom>
          <a:noFill/>
        </p:spPr>
        <p:txBody>
          <a:bodyPr wrap="square" rtlCol="0">
            <a:spAutoFit/>
          </a:bodyPr>
          <a:lstStyle/>
          <a:p>
            <a:r>
              <a:rPr lang="zh-CN" altLang="en-US" dirty="0"/>
              <a:t>注：请参阅附录的</a:t>
            </a:r>
            <a:r>
              <a:rPr lang="en-US" altLang="zh-CN" dirty="0"/>
              <a:t>EN</a:t>
            </a:r>
            <a:r>
              <a:rPr lang="zh-CN" altLang="en-US" dirty="0"/>
              <a:t>标准名称</a:t>
            </a:r>
            <a:endParaRPr lang="fr-FR" dirty="0"/>
          </a:p>
        </p:txBody>
      </p:sp>
    </p:spTree>
    <p:extLst>
      <p:ext uri="{BB962C8B-B14F-4D97-AF65-F5344CB8AC3E}">
        <p14:creationId xmlns:p14="http://schemas.microsoft.com/office/powerpoint/2010/main" val="1104723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zh-CN" altLang="en-US" dirty="0"/>
              <a:t>如何避免缝隙腐蚀</a:t>
            </a:r>
            <a:endParaRPr lang="fr-FR" dirty="0"/>
          </a:p>
        </p:txBody>
      </p:sp>
      <p:sp>
        <p:nvSpPr>
          <p:cNvPr id="2" name="Content Placeholder 1"/>
          <p:cNvSpPr>
            <a:spLocks noGrp="1"/>
          </p:cNvSpPr>
          <p:nvPr>
            <p:ph idx="1"/>
          </p:nvPr>
        </p:nvSpPr>
        <p:spPr/>
        <p:txBody>
          <a:bodyPr/>
          <a:lstStyle/>
          <a:p>
            <a:pPr marL="514350" indent="-514350" algn="just">
              <a:buFont typeface="+mj-lt"/>
              <a:buAutoNum type="arabicPeriod"/>
            </a:pPr>
            <a:r>
              <a:rPr lang="zh-CN" altLang="en-US" dirty="0"/>
              <a:t>优化设计：</a:t>
            </a:r>
            <a:endParaRPr lang="en-US" dirty="0"/>
          </a:p>
          <a:p>
            <a:pPr marL="971550" lvl="1" indent="-514350" algn="just">
              <a:buFont typeface="+mj-lt"/>
              <a:buAutoNum type="alphaLcParenR"/>
            </a:pPr>
            <a:r>
              <a:rPr lang="zh-CN" altLang="en-US" dirty="0"/>
              <a:t>使用焊接件。</a:t>
            </a:r>
            <a:endParaRPr lang="en-US" dirty="0"/>
          </a:p>
          <a:p>
            <a:pPr marL="971550" lvl="1" indent="-514350" algn="just">
              <a:buFont typeface="+mj-lt"/>
              <a:buAutoNum type="alphaLcParenR"/>
            </a:pPr>
            <a:r>
              <a:rPr lang="zh-CN" altLang="en-US" dirty="0"/>
              <a:t>完全排水设计。</a:t>
            </a:r>
            <a:endParaRPr lang="en-US" dirty="0"/>
          </a:p>
          <a:p>
            <a:pPr marL="514350" indent="-514350" algn="just">
              <a:buFont typeface="+mj-lt"/>
              <a:buAutoNum type="arabicPeriod"/>
            </a:pPr>
            <a:r>
              <a:rPr lang="zh-CN" altLang="en-US" dirty="0"/>
              <a:t>保持清洁，清理沉积（尽可能）</a:t>
            </a:r>
            <a:endParaRPr lang="en-US" dirty="0"/>
          </a:p>
          <a:p>
            <a:pPr marL="514350" indent="-514350" algn="just">
              <a:buFont typeface="+mj-lt"/>
              <a:buAutoNum type="arabicPeriod"/>
            </a:pPr>
            <a:r>
              <a:rPr lang="zh-CN" altLang="en-US" dirty="0"/>
              <a:t>选择合适的耐腐蚀不锈钢（参看本章第四部分）</a:t>
            </a:r>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27</a:t>
            </a:fld>
            <a:endParaRPr lang="fr-BE"/>
          </a:p>
        </p:txBody>
      </p:sp>
    </p:spTree>
    <p:extLst>
      <p:ext uri="{BB962C8B-B14F-4D97-AF65-F5344CB8AC3E}">
        <p14:creationId xmlns:p14="http://schemas.microsoft.com/office/powerpoint/2010/main" val="2934527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3600" dirty="0"/>
              <a:t>d) </a:t>
            </a:r>
            <a:r>
              <a:rPr lang="zh-CN" altLang="en-US" sz="3600" dirty="0"/>
              <a:t>什么是电化腐蚀</a:t>
            </a:r>
            <a:r>
              <a:rPr lang="en-GB" sz="3600" baseline="30000" dirty="0"/>
              <a:t>1</a:t>
            </a:r>
            <a:r>
              <a:rPr lang="en-GB" sz="3600" dirty="0"/>
              <a:t>?</a:t>
            </a:r>
            <a:br>
              <a:rPr lang="en-GB" sz="3600" dirty="0"/>
            </a:br>
            <a:r>
              <a:rPr lang="zh-CN" altLang="en-US" sz="3600" dirty="0"/>
              <a:t>（也被称为双金属腐蚀）</a:t>
            </a:r>
            <a:endParaRPr lang="fr-BE" sz="3600" dirty="0"/>
          </a:p>
        </p:txBody>
      </p:sp>
      <p:pic>
        <p:nvPicPr>
          <p:cNvPr id="6" name="Picture 4" descr="Galvanic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005656"/>
            <a:ext cx="4038600" cy="3028950"/>
          </a:xfrm>
          <a:ln>
            <a:solidFill>
              <a:schemeClr val="tx1"/>
            </a:solidFill>
          </a:ln>
        </p:spPr>
      </p:pic>
      <p:sp>
        <p:nvSpPr>
          <p:cNvPr id="5" name="Text Placeholder 4"/>
          <p:cNvSpPr>
            <a:spLocks noGrp="1"/>
          </p:cNvSpPr>
          <p:nvPr>
            <p:ph sz="half" idx="2"/>
          </p:nvPr>
        </p:nvSpPr>
        <p:spPr>
          <a:xfrm>
            <a:off x="4740797" y="2005656"/>
            <a:ext cx="4038600" cy="3226443"/>
          </a:xfrm>
        </p:spPr>
        <p:txBody>
          <a:bodyPr>
            <a:normAutofit fontScale="77500" lnSpcReduction="20000"/>
          </a:bodyPr>
          <a:lstStyle/>
          <a:p>
            <a:pPr marL="0" indent="0" algn="just">
              <a:buNone/>
            </a:pPr>
            <a:r>
              <a:rPr lang="zh-CN" altLang="en-US" dirty="0"/>
              <a:t>当电偶电位差异很大的两种金属相互接触时，会产生电偶腐蚀。</a:t>
            </a:r>
            <a:endParaRPr lang="en-GB" dirty="0"/>
          </a:p>
          <a:p>
            <a:pPr marL="0" indent="0" algn="just">
              <a:buNone/>
            </a:pPr>
            <a:endParaRPr lang="en-GB" dirty="0"/>
          </a:p>
          <a:p>
            <a:pPr marL="0" indent="0" algn="just">
              <a:buNone/>
            </a:pPr>
            <a:r>
              <a:rPr lang="zh-CN" altLang="en-US" dirty="0"/>
              <a:t>阳性最强的金属会被腐蚀。</a:t>
            </a:r>
            <a:endParaRPr lang="en-US" altLang="zh-CN" dirty="0"/>
          </a:p>
          <a:p>
            <a:pPr marL="0" indent="0" algn="just">
              <a:buNone/>
            </a:pPr>
            <a:endParaRPr lang="en-US" dirty="0"/>
          </a:p>
          <a:p>
            <a:pPr marL="0" indent="0" algn="just">
              <a:buNone/>
            </a:pPr>
            <a:r>
              <a:rPr lang="zh-CN" altLang="en-US" dirty="0"/>
              <a:t>左图案例：不锈钢板用碳钢螺栓被固定在不锈钢容器中</a:t>
            </a:r>
            <a:r>
              <a:rPr lang="en-US" altLang="zh-CN" dirty="0"/>
              <a:t>——</a:t>
            </a:r>
            <a:r>
              <a:rPr lang="zh-CN" altLang="en-US" dirty="0"/>
              <a:t>导致潮湿环境下（相当于电解质），螺栓出现电偶腐蚀。</a:t>
            </a:r>
            <a:endParaRPr lang="en-GB" dirty="0"/>
          </a:p>
          <a:p>
            <a:pPr marL="0" indent="0" algn="just">
              <a:buNone/>
            </a:pPr>
            <a:endParaRPr lang="en-GB" dirty="0"/>
          </a:p>
          <a:p>
            <a:pPr marL="0" indent="0" algn="just">
              <a:buNone/>
            </a:pPr>
            <a:endParaRPr lang="fr-FR" dirty="0"/>
          </a:p>
          <a:p>
            <a:pPr marL="0" indent="0" algn="just">
              <a:buNone/>
            </a:pPr>
            <a:endParaRPr lang="fr-FR" dirty="0"/>
          </a:p>
        </p:txBody>
      </p:sp>
      <p:sp>
        <p:nvSpPr>
          <p:cNvPr id="7" name="TextBox 6"/>
          <p:cNvSpPr txBox="1"/>
          <p:nvPr/>
        </p:nvSpPr>
        <p:spPr>
          <a:xfrm>
            <a:off x="457200" y="6481822"/>
            <a:ext cx="1144525" cy="353943"/>
          </a:xfrm>
          <a:prstGeom prst="rect">
            <a:avLst/>
          </a:prstGeom>
          <a:noFill/>
        </p:spPr>
        <p:txBody>
          <a:bodyPr wrap="square" rtlCol="0">
            <a:spAutoFit/>
          </a:bodyPr>
          <a:lstStyle/>
          <a:p>
            <a:r>
              <a:rPr lang="zh-CN" altLang="nl-BE" dirty="0">
                <a:latin typeface="Adobe Fangsong Std R" pitchFamily="18" charset="-128"/>
                <a:ea typeface="Adobe Fangsong Std R" pitchFamily="18" charset="-128"/>
              </a:rPr>
              <a:t>见参考</a:t>
            </a:r>
            <a:r>
              <a:rPr lang="en-US" dirty="0">
                <a:latin typeface="Adobe Fangsong Std R" pitchFamily="18" charset="-128"/>
                <a:ea typeface="Adobe Fangsong Std R" pitchFamily="18" charset="-128"/>
              </a:rPr>
              <a:t>11</a:t>
            </a:r>
            <a:endParaRPr lang="fr-FR" dirty="0">
              <a:latin typeface="Adobe Fangsong Std R" pitchFamily="18" charset="-128"/>
              <a:ea typeface="Adobe Fangsong Std R" pitchFamily="18" charset="-128"/>
            </a:endParaRPr>
          </a:p>
        </p:txBody>
      </p:sp>
      <p:sp>
        <p:nvSpPr>
          <p:cNvPr id="2" name="Slide Number Placeholder 1"/>
          <p:cNvSpPr>
            <a:spLocks noGrp="1"/>
          </p:cNvSpPr>
          <p:nvPr>
            <p:ph type="sldNum" sz="quarter" idx="12"/>
          </p:nvPr>
        </p:nvSpPr>
        <p:spPr/>
        <p:txBody>
          <a:bodyPr/>
          <a:lstStyle/>
          <a:p>
            <a:fld id="{16EEAD88-7AB7-4352-89B4-BF917C658D05}" type="slidenum">
              <a:rPr lang="fr-BE" smtClean="0"/>
              <a:pPr/>
              <a:t>28</a:t>
            </a:fld>
            <a:endParaRPr lang="fr-BE"/>
          </a:p>
        </p:txBody>
      </p:sp>
    </p:spTree>
    <p:extLst>
      <p:ext uri="{BB962C8B-B14F-4D97-AF65-F5344CB8AC3E}">
        <p14:creationId xmlns:p14="http://schemas.microsoft.com/office/powerpoint/2010/main" val="229221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8951"/>
          </a:xfrm>
        </p:spPr>
        <p:txBody>
          <a:bodyPr>
            <a:normAutofit/>
          </a:bodyPr>
          <a:lstStyle/>
          <a:p>
            <a:r>
              <a:rPr lang="zh-CN" altLang="en-US" sz="3600" dirty="0"/>
              <a:t>电偶腐蚀的机理</a:t>
            </a:r>
            <a:endParaRPr lang="en-GB" sz="3600" dirty="0"/>
          </a:p>
        </p:txBody>
      </p:sp>
      <p:sp>
        <p:nvSpPr>
          <p:cNvPr id="20" name="Content Placeholder 19"/>
          <p:cNvSpPr>
            <a:spLocks noGrp="1"/>
          </p:cNvSpPr>
          <p:nvPr>
            <p:ph idx="1"/>
          </p:nvPr>
        </p:nvSpPr>
        <p:spPr/>
        <p:txBody>
          <a:bodyPr>
            <a:noAutofit/>
          </a:bodyPr>
          <a:lstStyle/>
          <a:p>
            <a:pPr algn="just">
              <a:spcBef>
                <a:spcPts val="0"/>
              </a:spcBef>
            </a:pPr>
            <a:r>
              <a:rPr lang="zh-CN" altLang="en-US" sz="1800" dirty="0"/>
              <a:t>当被浸渍在电解质中时（通过参考电极来测量），每种金属都会有一个特征电位。</a:t>
            </a:r>
            <a:endParaRPr lang="en-GB" sz="1800" dirty="0"/>
          </a:p>
          <a:p>
            <a:pPr algn="just">
              <a:spcBef>
                <a:spcPts val="0"/>
              </a:spcBef>
            </a:pPr>
            <a:r>
              <a:rPr lang="zh-CN" altLang="en-US" sz="1800" dirty="0"/>
              <a:t>当两种金属与导电液体连接时（湿度就足够了）：</a:t>
            </a:r>
            <a:endParaRPr lang="en-GB" sz="1800" dirty="0"/>
          </a:p>
          <a:p>
            <a:pPr algn="just">
              <a:spcBef>
                <a:spcPts val="0"/>
              </a:spcBef>
            </a:pPr>
            <a:r>
              <a:rPr lang="zh-CN" altLang="en-US" sz="1800" dirty="0"/>
              <a:t>当这两种金属电位差异很大时</a:t>
            </a:r>
            <a:endParaRPr lang="en-US" altLang="zh-CN" sz="1800" dirty="0"/>
          </a:p>
          <a:p>
            <a:pPr algn="just">
              <a:spcBef>
                <a:spcPts val="0"/>
              </a:spcBef>
            </a:pPr>
            <a:r>
              <a:rPr lang="zh-CN" altLang="en-US" sz="1800" dirty="0"/>
              <a:t>电流会从负电荷最多的（阳极）流向正电荷最多的（阴极）。</a:t>
            </a:r>
            <a:endParaRPr lang="en-GB" sz="1800" dirty="0"/>
          </a:p>
          <a:p>
            <a:pPr algn="just">
              <a:spcBef>
                <a:spcPts val="0"/>
              </a:spcBef>
            </a:pPr>
            <a:r>
              <a:rPr lang="zh-CN" altLang="en-US" sz="1800" dirty="0"/>
              <a:t>如果阳极面积较小，则会出现金属的溶解。</a:t>
            </a:r>
            <a:endParaRPr lang="en-GB" sz="1800" dirty="0"/>
          </a:p>
        </p:txBody>
      </p:sp>
      <p:grpSp>
        <p:nvGrpSpPr>
          <p:cNvPr id="6" name="Group 4"/>
          <p:cNvGrpSpPr>
            <a:grpSpLocks/>
          </p:cNvGrpSpPr>
          <p:nvPr/>
        </p:nvGrpSpPr>
        <p:grpSpPr bwMode="auto">
          <a:xfrm>
            <a:off x="1199333" y="4078887"/>
            <a:ext cx="6047053" cy="2060001"/>
            <a:chOff x="421" y="2691"/>
            <a:chExt cx="4264" cy="1666"/>
          </a:xfrm>
        </p:grpSpPr>
        <p:sp>
          <p:nvSpPr>
            <p:cNvPr id="7" name="Rectangle 5"/>
            <p:cNvSpPr>
              <a:spLocks noChangeArrowheads="1"/>
            </p:cNvSpPr>
            <p:nvPr/>
          </p:nvSpPr>
          <p:spPr bwMode="auto">
            <a:xfrm>
              <a:off x="2864" y="3199"/>
              <a:ext cx="1117" cy="7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SimSun" panose="02010600030101010101" pitchFamily="2" charset="-122"/>
                <a:ea typeface="SimSun" panose="02010600030101010101" pitchFamily="2" charset="-122"/>
              </a:endParaRPr>
            </a:p>
          </p:txBody>
        </p:sp>
        <p:sp>
          <p:nvSpPr>
            <p:cNvPr id="8" name="Text Box 6"/>
            <p:cNvSpPr txBox="1">
              <a:spLocks noChangeArrowheads="1"/>
            </p:cNvSpPr>
            <p:nvPr/>
          </p:nvSpPr>
          <p:spPr bwMode="auto">
            <a:xfrm>
              <a:off x="4012" y="3507"/>
              <a:ext cx="673"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zh-CN" altLang="en-US" sz="2000" dirty="0">
                  <a:solidFill>
                    <a:srgbClr val="008000"/>
                  </a:solidFill>
                  <a:latin typeface="SimSun" panose="02010600030101010101" pitchFamily="2" charset="-122"/>
                  <a:ea typeface="SimSun" panose="02010600030101010101" pitchFamily="2" charset="-122"/>
                </a:rPr>
                <a:t>正电荷</a:t>
              </a:r>
              <a:endParaRPr lang="en-US" sz="2000" dirty="0">
                <a:solidFill>
                  <a:srgbClr val="008000"/>
                </a:solidFill>
                <a:latin typeface="SimSun" panose="02010600030101010101" pitchFamily="2" charset="-122"/>
                <a:ea typeface="SimSun" panose="02010600030101010101" pitchFamily="2" charset="-122"/>
              </a:endParaRPr>
            </a:p>
          </p:txBody>
        </p:sp>
        <p:sp>
          <p:nvSpPr>
            <p:cNvPr id="9" name="Text Box 7"/>
            <p:cNvSpPr txBox="1">
              <a:spLocks noChangeArrowheads="1"/>
            </p:cNvSpPr>
            <p:nvPr/>
          </p:nvSpPr>
          <p:spPr bwMode="auto">
            <a:xfrm>
              <a:off x="421" y="3507"/>
              <a:ext cx="673"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zh-CN" altLang="en-US" sz="2000" dirty="0">
                  <a:solidFill>
                    <a:srgbClr val="008000"/>
                  </a:solidFill>
                  <a:latin typeface="SimSun" panose="02010600030101010101" pitchFamily="2" charset="-122"/>
                  <a:ea typeface="SimSun" panose="02010600030101010101" pitchFamily="2" charset="-122"/>
                </a:rPr>
                <a:t>负电荷</a:t>
              </a:r>
              <a:endParaRPr lang="en-US" sz="2000" dirty="0">
                <a:solidFill>
                  <a:srgbClr val="008000"/>
                </a:solidFill>
                <a:latin typeface="SimSun" panose="02010600030101010101" pitchFamily="2" charset="-122"/>
                <a:ea typeface="SimSun" panose="02010600030101010101" pitchFamily="2" charset="-122"/>
              </a:endParaRPr>
            </a:p>
          </p:txBody>
        </p:sp>
        <p:sp>
          <p:nvSpPr>
            <p:cNvPr id="10" name="Rectangle 8"/>
            <p:cNvSpPr>
              <a:spLocks noChangeArrowheads="1"/>
            </p:cNvSpPr>
            <p:nvPr/>
          </p:nvSpPr>
          <p:spPr bwMode="auto">
            <a:xfrm>
              <a:off x="1761" y="3212"/>
              <a:ext cx="1117" cy="78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000">
                <a:latin typeface="SimSun" panose="02010600030101010101" pitchFamily="2" charset="-122"/>
                <a:ea typeface="SimSun" panose="02010600030101010101" pitchFamily="2" charset="-122"/>
              </a:endParaRPr>
            </a:p>
          </p:txBody>
        </p:sp>
        <p:sp>
          <p:nvSpPr>
            <p:cNvPr id="11" name="Text Box 9"/>
            <p:cNvSpPr txBox="1">
              <a:spLocks noChangeArrowheads="1"/>
            </p:cNvSpPr>
            <p:nvPr/>
          </p:nvSpPr>
          <p:spPr bwMode="auto">
            <a:xfrm>
              <a:off x="2015" y="3735"/>
              <a:ext cx="593"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zh-CN" altLang="en-US" sz="2000" dirty="0">
                  <a:solidFill>
                    <a:srgbClr val="000066"/>
                  </a:solidFill>
                  <a:latin typeface="SimSun" panose="02010600030101010101" pitchFamily="2" charset="-122"/>
                  <a:ea typeface="SimSun" panose="02010600030101010101" pitchFamily="2" charset="-122"/>
                </a:rPr>
                <a:t>金属</a:t>
              </a:r>
              <a:r>
                <a:rPr lang="en-GB" sz="2000" dirty="0">
                  <a:solidFill>
                    <a:srgbClr val="000066"/>
                  </a:solidFill>
                  <a:latin typeface="SimSun" panose="02010600030101010101" pitchFamily="2" charset="-122"/>
                  <a:ea typeface="SimSun" panose="02010600030101010101" pitchFamily="2" charset="-122"/>
                </a:rPr>
                <a:t>1</a:t>
              </a:r>
              <a:endParaRPr lang="en-US" sz="2000" dirty="0">
                <a:solidFill>
                  <a:srgbClr val="000066"/>
                </a:solidFill>
                <a:latin typeface="SimSun" panose="02010600030101010101" pitchFamily="2" charset="-122"/>
                <a:ea typeface="SimSun" panose="02010600030101010101" pitchFamily="2" charset="-122"/>
              </a:endParaRPr>
            </a:p>
          </p:txBody>
        </p:sp>
        <p:sp>
          <p:nvSpPr>
            <p:cNvPr id="12" name="Text Box 10"/>
            <p:cNvSpPr txBox="1">
              <a:spLocks noChangeArrowheads="1"/>
            </p:cNvSpPr>
            <p:nvPr/>
          </p:nvSpPr>
          <p:spPr bwMode="auto">
            <a:xfrm>
              <a:off x="3103" y="3725"/>
              <a:ext cx="593"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zh-CN" altLang="en-US" sz="2000" dirty="0">
                  <a:solidFill>
                    <a:srgbClr val="000066"/>
                  </a:solidFill>
                  <a:latin typeface="SimSun" panose="02010600030101010101" pitchFamily="2" charset="-122"/>
                  <a:ea typeface="SimSun" panose="02010600030101010101" pitchFamily="2" charset="-122"/>
                </a:rPr>
                <a:t>金属</a:t>
              </a:r>
              <a:r>
                <a:rPr lang="en-GB" sz="2000" dirty="0">
                  <a:solidFill>
                    <a:srgbClr val="000066"/>
                  </a:solidFill>
                  <a:latin typeface="SimSun" panose="02010600030101010101" pitchFamily="2" charset="-122"/>
                  <a:ea typeface="SimSun" panose="02010600030101010101" pitchFamily="2" charset="-122"/>
                </a:rPr>
                <a:t>2</a:t>
              </a:r>
              <a:endParaRPr lang="en-US" sz="2000" dirty="0">
                <a:solidFill>
                  <a:srgbClr val="000066"/>
                </a:solidFill>
                <a:latin typeface="SimSun" panose="02010600030101010101" pitchFamily="2" charset="-122"/>
                <a:ea typeface="SimSun" panose="02010600030101010101" pitchFamily="2" charset="-122"/>
              </a:endParaRPr>
            </a:p>
          </p:txBody>
        </p:sp>
        <p:sp>
          <p:nvSpPr>
            <p:cNvPr id="13" name="Freeform 11"/>
            <p:cNvSpPr>
              <a:spLocks/>
            </p:cNvSpPr>
            <p:nvPr/>
          </p:nvSpPr>
          <p:spPr bwMode="auto">
            <a:xfrm>
              <a:off x="1762" y="3199"/>
              <a:ext cx="1093" cy="98"/>
            </a:xfrm>
            <a:custGeom>
              <a:avLst/>
              <a:gdLst>
                <a:gd name="T0" fmla="*/ 0 w 1093"/>
                <a:gd name="T1" fmla="*/ 0 h 98"/>
                <a:gd name="T2" fmla="*/ 47 w 1093"/>
                <a:gd name="T3" fmla="*/ 58 h 98"/>
                <a:gd name="T4" fmla="*/ 118 w 1093"/>
                <a:gd name="T5" fmla="*/ 35 h 98"/>
                <a:gd name="T6" fmla="*/ 212 w 1093"/>
                <a:gd name="T7" fmla="*/ 47 h 98"/>
                <a:gd name="T8" fmla="*/ 306 w 1093"/>
                <a:gd name="T9" fmla="*/ 58 h 98"/>
                <a:gd name="T10" fmla="*/ 329 w 1093"/>
                <a:gd name="T11" fmla="*/ 94 h 98"/>
                <a:gd name="T12" fmla="*/ 411 w 1093"/>
                <a:gd name="T13" fmla="*/ 70 h 98"/>
                <a:gd name="T14" fmla="*/ 588 w 1093"/>
                <a:gd name="T15" fmla="*/ 94 h 98"/>
                <a:gd name="T16" fmla="*/ 764 w 1093"/>
                <a:gd name="T17" fmla="*/ 47 h 98"/>
                <a:gd name="T18" fmla="*/ 940 w 1093"/>
                <a:gd name="T19" fmla="*/ 58 h 98"/>
                <a:gd name="T20" fmla="*/ 1093 w 1093"/>
                <a:gd name="T21" fmla="*/ 1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3"/>
                <a:gd name="T34" fmla="*/ 0 h 98"/>
                <a:gd name="T35" fmla="*/ 1093 w 1093"/>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3" h="98">
                  <a:moveTo>
                    <a:pt x="0" y="0"/>
                  </a:moveTo>
                  <a:cubicBezTo>
                    <a:pt x="8" y="31"/>
                    <a:pt x="2" y="63"/>
                    <a:pt x="47" y="58"/>
                  </a:cubicBezTo>
                  <a:cubicBezTo>
                    <a:pt x="72" y="55"/>
                    <a:pt x="118" y="35"/>
                    <a:pt x="118" y="35"/>
                  </a:cubicBezTo>
                  <a:cubicBezTo>
                    <a:pt x="184" y="78"/>
                    <a:pt x="119" y="47"/>
                    <a:pt x="212" y="47"/>
                  </a:cubicBezTo>
                  <a:cubicBezTo>
                    <a:pt x="244" y="47"/>
                    <a:pt x="275" y="54"/>
                    <a:pt x="306" y="58"/>
                  </a:cubicBezTo>
                  <a:cubicBezTo>
                    <a:pt x="314" y="70"/>
                    <a:pt x="315" y="92"/>
                    <a:pt x="329" y="94"/>
                  </a:cubicBezTo>
                  <a:cubicBezTo>
                    <a:pt x="357" y="98"/>
                    <a:pt x="383" y="70"/>
                    <a:pt x="411" y="70"/>
                  </a:cubicBezTo>
                  <a:cubicBezTo>
                    <a:pt x="474" y="54"/>
                    <a:pt x="526" y="73"/>
                    <a:pt x="588" y="94"/>
                  </a:cubicBezTo>
                  <a:cubicBezTo>
                    <a:pt x="646" y="74"/>
                    <a:pt x="706" y="65"/>
                    <a:pt x="764" y="47"/>
                  </a:cubicBezTo>
                  <a:cubicBezTo>
                    <a:pt x="824" y="58"/>
                    <a:pt x="881" y="78"/>
                    <a:pt x="940" y="58"/>
                  </a:cubicBezTo>
                  <a:cubicBezTo>
                    <a:pt x="983" y="64"/>
                    <a:pt x="1093" y="95"/>
                    <a:pt x="1093" y="11"/>
                  </a:cubicBezTo>
                </a:path>
              </a:pathLst>
            </a:custGeom>
            <a:solidFill>
              <a:srgbClr val="FFFFFF"/>
            </a:solidFill>
            <a:ln w="9525">
              <a:solidFill>
                <a:srgbClr val="CCCCFF"/>
              </a:solidFill>
              <a:round/>
              <a:headEnd/>
              <a:tailEnd/>
            </a:ln>
          </p:spPr>
          <p:txBody>
            <a:bodyPr/>
            <a:lstStyle/>
            <a:p>
              <a:endParaRPr lang="en-GB">
                <a:latin typeface="SimSun" panose="02010600030101010101" pitchFamily="2" charset="-122"/>
                <a:ea typeface="SimSun" panose="02010600030101010101" pitchFamily="2" charset="-122"/>
              </a:endParaRPr>
            </a:p>
          </p:txBody>
        </p:sp>
        <p:sp>
          <p:nvSpPr>
            <p:cNvPr id="14" name="Text Box 12"/>
            <p:cNvSpPr txBox="1">
              <a:spLocks noChangeArrowheads="1"/>
            </p:cNvSpPr>
            <p:nvPr/>
          </p:nvSpPr>
          <p:spPr bwMode="auto">
            <a:xfrm>
              <a:off x="1995" y="4033"/>
              <a:ext cx="501"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zh-CN" altLang="en-US" sz="2000" b="1" dirty="0">
                  <a:solidFill>
                    <a:srgbClr val="FF0000"/>
                  </a:solidFill>
                  <a:latin typeface="SimSun" panose="02010600030101010101" pitchFamily="2" charset="-122"/>
                  <a:ea typeface="SimSun" panose="02010600030101010101" pitchFamily="2" charset="-122"/>
                </a:rPr>
                <a:t>阳极</a:t>
              </a:r>
              <a:endParaRPr lang="en-US" sz="2000" b="1" dirty="0">
                <a:solidFill>
                  <a:srgbClr val="FF0000"/>
                </a:solidFill>
                <a:latin typeface="SimSun" panose="02010600030101010101" pitchFamily="2" charset="-122"/>
                <a:ea typeface="SimSun" panose="02010600030101010101" pitchFamily="2" charset="-122"/>
              </a:endParaRPr>
            </a:p>
          </p:txBody>
        </p:sp>
        <p:sp>
          <p:nvSpPr>
            <p:cNvPr id="15" name="Text Box 13"/>
            <p:cNvSpPr txBox="1">
              <a:spLocks noChangeArrowheads="1"/>
            </p:cNvSpPr>
            <p:nvPr/>
          </p:nvSpPr>
          <p:spPr bwMode="auto">
            <a:xfrm>
              <a:off x="3051" y="4033"/>
              <a:ext cx="501"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zh-CN" altLang="en-US" sz="2000" b="1" dirty="0">
                  <a:solidFill>
                    <a:srgbClr val="FF0000"/>
                  </a:solidFill>
                  <a:latin typeface="SimSun" panose="02010600030101010101" pitchFamily="2" charset="-122"/>
                  <a:ea typeface="SimSun" panose="02010600030101010101" pitchFamily="2" charset="-122"/>
                </a:rPr>
                <a:t>阴极</a:t>
              </a:r>
              <a:endParaRPr lang="en-US" sz="2000" b="1" dirty="0">
                <a:solidFill>
                  <a:srgbClr val="FF0000"/>
                </a:solidFill>
                <a:latin typeface="SimSun" panose="02010600030101010101" pitchFamily="2" charset="-122"/>
                <a:ea typeface="SimSun" panose="02010600030101010101" pitchFamily="2" charset="-122"/>
              </a:endParaRPr>
            </a:p>
          </p:txBody>
        </p:sp>
        <p:sp>
          <p:nvSpPr>
            <p:cNvPr id="16" name="Text Box 14"/>
            <p:cNvSpPr txBox="1">
              <a:spLocks noChangeArrowheads="1"/>
            </p:cNvSpPr>
            <p:nvPr/>
          </p:nvSpPr>
          <p:spPr bwMode="auto">
            <a:xfrm>
              <a:off x="2395" y="2691"/>
              <a:ext cx="781"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zh-CN" altLang="en-US" sz="2400" b="1" dirty="0">
                  <a:solidFill>
                    <a:schemeClr val="hlink"/>
                  </a:solidFill>
                  <a:latin typeface="SimSun" panose="02010600030101010101" pitchFamily="2" charset="-122"/>
                  <a:ea typeface="SimSun" panose="02010600030101010101" pitchFamily="2" charset="-122"/>
                </a:rPr>
                <a:t>电解质</a:t>
              </a:r>
              <a:endParaRPr lang="en-US" sz="2400" b="1" dirty="0">
                <a:solidFill>
                  <a:schemeClr val="hlink"/>
                </a:solidFill>
                <a:latin typeface="SimSun" panose="02010600030101010101" pitchFamily="2" charset="-122"/>
                <a:ea typeface="SimSun" panose="02010600030101010101" pitchFamily="2" charset="-122"/>
              </a:endParaRPr>
            </a:p>
          </p:txBody>
        </p:sp>
        <p:sp>
          <p:nvSpPr>
            <p:cNvPr id="17" name="AutoShape 15"/>
            <p:cNvSpPr>
              <a:spLocks noChangeArrowheads="1"/>
            </p:cNvSpPr>
            <p:nvPr/>
          </p:nvSpPr>
          <p:spPr bwMode="auto">
            <a:xfrm>
              <a:off x="2348" y="3077"/>
              <a:ext cx="1075" cy="4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5 w 21600"/>
                <a:gd name="T19" fmla="*/ 3167 h 21600"/>
                <a:gd name="T20" fmla="*/ 18445 w 21600"/>
                <a:gd name="T21" fmla="*/ 1843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422" y="88"/>
                  </a:moveTo>
                  <a:cubicBezTo>
                    <a:pt x="4034" y="781"/>
                    <a:pt x="0" y="5367"/>
                    <a:pt x="0" y="10799"/>
                  </a:cubicBezTo>
                  <a:cubicBezTo>
                    <a:pt x="0" y="16764"/>
                    <a:pt x="4835" y="21600"/>
                    <a:pt x="10800" y="21600"/>
                  </a:cubicBezTo>
                  <a:cubicBezTo>
                    <a:pt x="16764" y="21600"/>
                    <a:pt x="21600" y="16764"/>
                    <a:pt x="21600" y="10800"/>
                  </a:cubicBezTo>
                  <a:cubicBezTo>
                    <a:pt x="21600" y="7188"/>
                    <a:pt x="19795" y="3816"/>
                    <a:pt x="16790" y="1813"/>
                  </a:cubicBezTo>
                  <a:cubicBezTo>
                    <a:pt x="19795" y="3816"/>
                    <a:pt x="21600" y="7188"/>
                    <a:pt x="21600" y="10800"/>
                  </a:cubicBezTo>
                  <a:cubicBezTo>
                    <a:pt x="21600" y="16764"/>
                    <a:pt x="16764" y="21600"/>
                    <a:pt x="10800" y="21600"/>
                  </a:cubicBezTo>
                  <a:cubicBezTo>
                    <a:pt x="4835" y="21600"/>
                    <a:pt x="0" y="16764"/>
                    <a:pt x="0" y="10800"/>
                  </a:cubicBezTo>
                  <a:cubicBezTo>
                    <a:pt x="-1" y="5367"/>
                    <a:pt x="4034" y="781"/>
                    <a:pt x="9422" y="88"/>
                  </a:cubicBezTo>
                  <a:lnTo>
                    <a:pt x="9077" y="-2590"/>
                  </a:lnTo>
                  <a:lnTo>
                    <a:pt x="12100" y="-256"/>
                  </a:lnTo>
                  <a:lnTo>
                    <a:pt x="9766" y="2766"/>
                  </a:lnTo>
                  <a:lnTo>
                    <a:pt x="9422" y="88"/>
                  </a:lnTo>
                  <a:close/>
                </a:path>
              </a:pathLst>
            </a:custGeom>
            <a:solidFill>
              <a:schemeClr val="bg1">
                <a:alpha val="50195"/>
              </a:schemeClr>
            </a:solidFill>
            <a:ln w="57150">
              <a:solidFill>
                <a:srgbClr val="FF9900"/>
              </a:solidFill>
              <a:miter lim="800000"/>
              <a:headEnd/>
              <a:tailEnd/>
            </a:ln>
          </p:spPr>
          <p:txBody>
            <a:bodyPr wrap="none" lIns="90000" tIns="46800" rIns="90000" bIns="46800" anchor="ctr"/>
            <a:lstStyle/>
            <a:p>
              <a:endParaRPr lang="en-GB">
                <a:latin typeface="SimSun" panose="02010600030101010101" pitchFamily="2" charset="-122"/>
                <a:ea typeface="SimSun" panose="02010600030101010101" pitchFamily="2" charset="-122"/>
              </a:endParaRPr>
            </a:p>
          </p:txBody>
        </p:sp>
        <p:sp>
          <p:nvSpPr>
            <p:cNvPr id="18" name="Text Box 16"/>
            <p:cNvSpPr txBox="1">
              <a:spLocks noChangeArrowheads="1"/>
            </p:cNvSpPr>
            <p:nvPr/>
          </p:nvSpPr>
          <p:spPr bwMode="auto">
            <a:xfrm>
              <a:off x="2543" y="3109"/>
              <a:ext cx="747"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zh-CN" altLang="en-US" sz="1800" b="1" dirty="0">
                  <a:latin typeface="SimSun" panose="02010600030101010101" pitchFamily="2" charset="-122"/>
                  <a:ea typeface="SimSun" panose="02010600030101010101" pitchFamily="2" charset="-122"/>
                </a:rPr>
                <a:t>电流流动</a:t>
              </a:r>
              <a:endParaRPr lang="en-GB" sz="1800" b="1" dirty="0">
                <a:latin typeface="SimSun" panose="02010600030101010101" pitchFamily="2" charset="-122"/>
                <a:ea typeface="SimSun" panose="02010600030101010101" pitchFamily="2" charset="-122"/>
              </a:endParaRPr>
            </a:p>
          </p:txBody>
        </p:sp>
      </p:grpSp>
      <p:sp>
        <p:nvSpPr>
          <p:cNvPr id="3" name="Slide Number Placeholder 2"/>
          <p:cNvSpPr>
            <a:spLocks noGrp="1"/>
          </p:cNvSpPr>
          <p:nvPr>
            <p:ph type="sldNum" sz="quarter" idx="12"/>
          </p:nvPr>
        </p:nvSpPr>
        <p:spPr/>
        <p:txBody>
          <a:bodyPr/>
          <a:lstStyle/>
          <a:p>
            <a:fld id="{16EEAD88-7AB7-4352-89B4-BF917C658D05}" type="slidenum">
              <a:rPr lang="fr-BE" smtClean="0"/>
              <a:pPr/>
              <a:t>29</a:t>
            </a:fld>
            <a:endParaRPr lang="fr-BE"/>
          </a:p>
        </p:txBody>
      </p:sp>
    </p:spTree>
    <p:extLst>
      <p:ext uri="{BB962C8B-B14F-4D97-AF65-F5344CB8AC3E}">
        <p14:creationId xmlns:p14="http://schemas.microsoft.com/office/powerpoint/2010/main" val="193455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57500"/>
            <a:ext cx="8229600" cy="1143000"/>
          </a:xfrm>
        </p:spPr>
        <p:txBody>
          <a:bodyPr>
            <a:normAutofit fontScale="90000"/>
          </a:bodyPr>
          <a:lstStyle/>
          <a:p>
            <a:r>
              <a:rPr lang="fr-FR" dirty="0"/>
              <a:t>1. </a:t>
            </a:r>
            <a:r>
              <a:rPr lang="zh-CN" altLang="en-US" dirty="0"/>
              <a:t>大多材料随着时间推移而腐败</a:t>
            </a:r>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3</a:t>
            </a:fld>
            <a:endParaRPr lang="fr-BE"/>
          </a:p>
        </p:txBody>
      </p:sp>
    </p:spTree>
    <p:extLst>
      <p:ext uri="{BB962C8B-B14F-4D97-AF65-F5344CB8AC3E}">
        <p14:creationId xmlns:p14="http://schemas.microsoft.com/office/powerpoint/2010/main" val="2109641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94614" y="271655"/>
            <a:ext cx="5718213" cy="618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273050"/>
            <a:ext cx="3008313" cy="758916"/>
          </a:xfrm>
        </p:spPr>
        <p:txBody>
          <a:bodyPr anchor="t">
            <a:normAutofit/>
          </a:bodyPr>
          <a:lstStyle/>
          <a:p>
            <a:pPr algn="just"/>
            <a:r>
              <a:rPr lang="zh-CN" altLang="en-US" b="0" dirty="0">
                <a:latin typeface="Calibri" pitchFamily="34" charset="0"/>
                <a:cs typeface="Andalus" pitchFamily="18" charset="-78"/>
              </a:rPr>
              <a:t>流动海水中金属的电势序列。</a:t>
            </a:r>
            <a:endParaRPr lang="fr-BE" b="0" dirty="0"/>
          </a:p>
        </p:txBody>
      </p:sp>
      <p:sp>
        <p:nvSpPr>
          <p:cNvPr id="2" name="Slide Number Placeholder 1"/>
          <p:cNvSpPr>
            <a:spLocks noGrp="1"/>
          </p:cNvSpPr>
          <p:nvPr>
            <p:ph type="sldNum" sz="quarter" idx="12"/>
          </p:nvPr>
        </p:nvSpPr>
        <p:spPr/>
        <p:txBody>
          <a:bodyPr/>
          <a:lstStyle/>
          <a:p>
            <a:fld id="{16EEAD88-7AB7-4352-89B4-BF917C658D05}" type="slidenum">
              <a:rPr lang="fr-BE" smtClean="0"/>
              <a:pPr/>
              <a:t>30</a:t>
            </a:fld>
            <a:endParaRPr lang="fr-BE"/>
          </a:p>
        </p:txBody>
      </p:sp>
    </p:spTree>
    <p:extLst>
      <p:ext uri="{BB962C8B-B14F-4D97-AF65-F5344CB8AC3E}">
        <p14:creationId xmlns:p14="http://schemas.microsoft.com/office/powerpoint/2010/main" val="1212436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3283" y="274638"/>
            <a:ext cx="8729331" cy="1143000"/>
          </a:xfrm>
        </p:spPr>
        <p:txBody>
          <a:bodyPr>
            <a:noAutofit/>
          </a:bodyPr>
          <a:lstStyle/>
          <a:p>
            <a:r>
              <a:rPr lang="zh-CN" altLang="en-US" sz="3600" dirty="0"/>
              <a:t>如何避免电偶腐蚀的基本规则</a:t>
            </a:r>
            <a:endParaRPr lang="fr-FR" sz="3600" dirty="0"/>
          </a:p>
        </p:txBody>
      </p:sp>
      <p:sp>
        <p:nvSpPr>
          <p:cNvPr id="7" name="Content Placeholder 6"/>
          <p:cNvSpPr>
            <a:spLocks noGrp="1"/>
          </p:cNvSpPr>
          <p:nvPr>
            <p:ph idx="1"/>
          </p:nvPr>
        </p:nvSpPr>
        <p:spPr/>
        <p:txBody>
          <a:bodyPr>
            <a:normAutofit/>
          </a:bodyPr>
          <a:lstStyle/>
          <a:p>
            <a:r>
              <a:rPr lang="zh-CN" altLang="en-US" sz="2800" dirty="0"/>
              <a:t>避免不同类金属在一起</a:t>
            </a:r>
            <a:endParaRPr lang="fr-FR" sz="2800" dirty="0"/>
          </a:p>
          <a:p>
            <a:r>
              <a:rPr lang="zh-CN" altLang="en-US" sz="2800" dirty="0"/>
              <a:t>不同类金属相互接触时，要确保次贵金属（阳极）的接触面远远大于贵金属（阴极）的要接触面</a:t>
            </a:r>
            <a:endParaRPr lang="en-US" altLang="zh-CN" sz="2800" dirty="0"/>
          </a:p>
          <a:p>
            <a:endParaRPr lang="fr-FR" sz="2800" dirty="0"/>
          </a:p>
          <a:p>
            <a:r>
              <a:rPr lang="zh-CN" altLang="en-US" sz="2800" dirty="0"/>
              <a:t>例子：</a:t>
            </a:r>
            <a:endParaRPr lang="fr-FR" sz="2800" dirty="0"/>
          </a:p>
          <a:p>
            <a:pPr lvl="1"/>
            <a:r>
              <a:rPr lang="zh-CN" altLang="en-US" sz="2400" dirty="0"/>
              <a:t>铝制品要用不锈钢紧固件（永远不要在不锈钢产品上用铝制紧固件）</a:t>
            </a:r>
            <a:endParaRPr lang="fr-FR" sz="2400" dirty="0"/>
          </a:p>
          <a:p>
            <a:pPr lvl="1"/>
            <a:r>
              <a:rPr lang="zh-CN" altLang="en-US" sz="2400" dirty="0"/>
              <a:t>同样规则也适用于不锈钢和碳钢</a:t>
            </a:r>
            <a:endParaRPr lang="fr-FR" sz="2400" dirty="0"/>
          </a:p>
        </p:txBody>
      </p:sp>
      <p:sp>
        <p:nvSpPr>
          <p:cNvPr id="2" name="Slide Number Placeholder 1"/>
          <p:cNvSpPr>
            <a:spLocks noGrp="1"/>
          </p:cNvSpPr>
          <p:nvPr>
            <p:ph type="sldNum" sz="quarter" idx="12"/>
          </p:nvPr>
        </p:nvSpPr>
        <p:spPr/>
        <p:txBody>
          <a:bodyPr/>
          <a:lstStyle/>
          <a:p>
            <a:fld id="{16EEAD88-7AB7-4352-89B4-BF917C658D05}" type="slidenum">
              <a:rPr lang="fr-BE" smtClean="0"/>
              <a:pPr/>
              <a:t>31</a:t>
            </a:fld>
            <a:endParaRPr lang="fr-BE"/>
          </a:p>
        </p:txBody>
      </p:sp>
      <p:sp>
        <p:nvSpPr>
          <p:cNvPr id="5" name="ZoneTexte 2">
            <a:extLst>
              <a:ext uri="{FF2B5EF4-FFF2-40B4-BE49-F238E27FC236}">
                <a16:creationId xmlns:a16="http://schemas.microsoft.com/office/drawing/2014/main" id="{95532623-90F4-4D29-B07F-F78BF4A91761}"/>
              </a:ext>
            </a:extLst>
          </p:cNvPr>
          <p:cNvSpPr txBox="1"/>
          <p:nvPr/>
        </p:nvSpPr>
        <p:spPr>
          <a:xfrm>
            <a:off x="106017" y="5552662"/>
            <a:ext cx="8740080" cy="877163"/>
          </a:xfrm>
          <a:prstGeom prst="rect">
            <a:avLst/>
          </a:prstGeom>
          <a:noFill/>
          <a:ln>
            <a:solidFill>
              <a:srgbClr val="FF0000"/>
            </a:solidFill>
          </a:ln>
        </p:spPr>
        <p:txBody>
          <a:bodyPr wrap="square" rtlCol="0">
            <a:spAutoFit/>
          </a:bodyPr>
          <a:lstStyle/>
          <a:p>
            <a:r>
              <a:rPr lang="zh-CN" altLang="fr-FR" dirty="0">
                <a:solidFill>
                  <a:srgbClr val="FF0000"/>
                </a:solidFill>
              </a:rPr>
              <a:t>在</a:t>
            </a:r>
            <a:r>
              <a:rPr lang="zh-CN" altLang="en-US" dirty="0">
                <a:solidFill>
                  <a:srgbClr val="FF0000"/>
                </a:solidFill>
              </a:rPr>
              <a:t>受到氯化物污染的混凝土（高</a:t>
            </a:r>
            <a:r>
              <a:rPr lang="en-US" altLang="zh-CN" dirty="0">
                <a:solidFill>
                  <a:srgbClr val="FF0000"/>
                </a:solidFill>
              </a:rPr>
              <a:t>PH</a:t>
            </a:r>
            <a:r>
              <a:rPr lang="zh-CN" altLang="en-US" dirty="0">
                <a:solidFill>
                  <a:srgbClr val="FF0000"/>
                </a:solidFill>
              </a:rPr>
              <a:t>值）中，不锈钢钢筋不会通过电偶耦合显著提高碳钢钢筋的腐蚀速率。</a:t>
            </a:r>
            <a:endParaRPr lang="fr-FR" dirty="0">
              <a:solidFill>
                <a:srgbClr val="FF0000"/>
              </a:solidFill>
            </a:endParaRPr>
          </a:p>
          <a:p>
            <a:r>
              <a:rPr lang="zh-CN" altLang="fr-FR" dirty="0">
                <a:solidFill>
                  <a:srgbClr val="FF0000"/>
                </a:solidFill>
              </a:rPr>
              <a:t>参考材料</a:t>
            </a:r>
            <a:r>
              <a:rPr lang="zh-CN" altLang="en-US" dirty="0">
                <a:solidFill>
                  <a:srgbClr val="FF0000"/>
                </a:solidFill>
              </a:rPr>
              <a:t>在</a:t>
            </a:r>
            <a:r>
              <a:rPr lang="fr-FR" dirty="0">
                <a:solidFill>
                  <a:srgbClr val="FF0000"/>
                </a:solidFill>
                <a:hlinkClick r:id="rId3"/>
              </a:rPr>
              <a:t>www.stainlesssteelrebar.org</a:t>
            </a:r>
            <a:r>
              <a:rPr lang="zh-CN" altLang="en-US" dirty="0">
                <a:solidFill>
                  <a:srgbClr val="FF0000"/>
                </a:solidFill>
              </a:rPr>
              <a:t>网站中提供。</a:t>
            </a:r>
            <a:endParaRPr lang="fr-FR" dirty="0">
              <a:solidFill>
                <a:srgbClr val="FF0000"/>
              </a:solidFill>
            </a:endParaRPr>
          </a:p>
        </p:txBody>
      </p:sp>
    </p:spTree>
    <p:extLst>
      <p:ext uri="{BB962C8B-B14F-4D97-AF65-F5344CB8AC3E}">
        <p14:creationId xmlns:p14="http://schemas.microsoft.com/office/powerpoint/2010/main" val="2725955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e) </a:t>
            </a:r>
            <a:r>
              <a:rPr lang="zh-CN" altLang="en-US" dirty="0"/>
              <a:t>什么时晶间腐蚀</a:t>
            </a:r>
            <a:r>
              <a:rPr lang="en-GB" baseline="50000" dirty="0"/>
              <a:t>1</a:t>
            </a:r>
            <a:r>
              <a:rPr lang="zh-CN" altLang="en-US" dirty="0"/>
              <a:t>？</a:t>
            </a:r>
            <a:endParaRPr lang="en-GB" dirty="0"/>
          </a:p>
        </p:txBody>
      </p:sp>
      <p:sp>
        <p:nvSpPr>
          <p:cNvPr id="2" name="Content Placeholder 1"/>
          <p:cNvSpPr>
            <a:spLocks noGrp="1"/>
          </p:cNvSpPr>
          <p:nvPr>
            <p:ph idx="1"/>
          </p:nvPr>
        </p:nvSpPr>
        <p:spPr/>
        <p:txBody>
          <a:bodyPr>
            <a:normAutofit fontScale="62500" lnSpcReduction="20000"/>
          </a:bodyPr>
          <a:lstStyle/>
          <a:p>
            <a:pPr marL="0" indent="0" algn="just">
              <a:buNone/>
            </a:pPr>
            <a:r>
              <a:rPr lang="zh-CN" altLang="en-US" dirty="0"/>
              <a:t>晶间腐蚀由于在晶界形成铬的碳化物（</a:t>
            </a:r>
            <a:r>
              <a:rPr lang="en-GB" dirty="0"/>
              <a:t>Fe</a:t>
            </a:r>
            <a:r>
              <a:rPr lang="zh-CN" altLang="en-US" dirty="0"/>
              <a:t>，</a:t>
            </a:r>
            <a:r>
              <a:rPr lang="en-GB" dirty="0"/>
              <a:t>Cr</a:t>
            </a:r>
            <a:r>
              <a:rPr lang="zh-CN" altLang="en-US" dirty="0"/>
              <a:t>）</a:t>
            </a:r>
            <a:r>
              <a:rPr lang="en-GB" dirty="0"/>
              <a:t>23C6</a:t>
            </a:r>
            <a:r>
              <a:rPr lang="zh-CN" altLang="en-US" dirty="0"/>
              <a:t>，使得铬的含量减少，钝化层的稳定性降低。</a:t>
            </a:r>
            <a:endParaRPr lang="en-GB" dirty="0"/>
          </a:p>
          <a:p>
            <a:pPr algn="just"/>
            <a:endParaRPr lang="fr-BE" dirty="0"/>
          </a:p>
          <a:p>
            <a:pPr algn="just"/>
            <a:endParaRPr lang="fr-BE" dirty="0"/>
          </a:p>
          <a:p>
            <a:pPr algn="just"/>
            <a:endParaRPr lang="fr-BE" dirty="0"/>
          </a:p>
          <a:p>
            <a:pPr algn="just"/>
            <a:endParaRPr lang="fr-BE" dirty="0"/>
          </a:p>
          <a:p>
            <a:pPr algn="just"/>
            <a:endParaRPr lang="fr-BE" dirty="0"/>
          </a:p>
          <a:p>
            <a:pPr algn="just"/>
            <a:endParaRPr lang="fr-BE" dirty="0"/>
          </a:p>
          <a:p>
            <a:pPr algn="just"/>
            <a:endParaRPr lang="fr-FR" dirty="0"/>
          </a:p>
          <a:p>
            <a:pPr algn="just"/>
            <a:endParaRPr lang="fr-FR" dirty="0"/>
          </a:p>
          <a:p>
            <a:pPr algn="just"/>
            <a:endParaRPr lang="fr-FR" dirty="0"/>
          </a:p>
          <a:p>
            <a:pPr marL="0" indent="0" algn="just">
              <a:buNone/>
            </a:pPr>
            <a:endParaRPr lang="fr-FR" i="1" dirty="0"/>
          </a:p>
          <a:p>
            <a:pPr marL="0" indent="0" algn="just">
              <a:buNone/>
            </a:pPr>
            <a:endParaRPr lang="fr-FR" i="1" dirty="0"/>
          </a:p>
          <a:p>
            <a:pPr marL="0" indent="0" algn="just">
              <a:buNone/>
            </a:pPr>
            <a:r>
              <a:rPr lang="zh-CN" altLang="en-US" i="1" dirty="0"/>
              <a:t>在上图照片中可以看到，不锈钢样品抛光后，遇到强酸介质，产生蚀刻。黑色的网格线对应的是受到化学腐蚀的晶粒边界，起耐腐蚀性要远远低于晶粒本身。</a:t>
            </a:r>
            <a:endParaRPr lang="fr-FR" i="1"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32</a:t>
            </a:fld>
            <a:endParaRPr lang="fr-BE"/>
          </a:p>
        </p:txBody>
      </p:sp>
      <p:grpSp>
        <p:nvGrpSpPr>
          <p:cNvPr id="12" name="Group 11"/>
          <p:cNvGrpSpPr/>
          <p:nvPr/>
        </p:nvGrpSpPr>
        <p:grpSpPr>
          <a:xfrm>
            <a:off x="886444" y="2790623"/>
            <a:ext cx="7371113" cy="2259012"/>
            <a:chOff x="601726" y="3138488"/>
            <a:chExt cx="7371113" cy="2259012"/>
          </a:xfrm>
        </p:grpSpPr>
        <p:pic>
          <p:nvPicPr>
            <p:cNvPr id="7" name="Picture 3" descr="IGC2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111" y="3138488"/>
              <a:ext cx="3446728" cy="2259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01726" y="3138488"/>
              <a:ext cx="3684524" cy="22590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949874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zh-CN" altLang="en-US" sz="3600" dirty="0"/>
              <a:t>晶界贫铬示意图</a:t>
            </a:r>
            <a:endParaRPr lang="fr-FR" sz="3600" dirty="0"/>
          </a:p>
        </p:txBody>
      </p:sp>
      <p:sp>
        <p:nvSpPr>
          <p:cNvPr id="2" name="Slide Number Placeholder 1"/>
          <p:cNvSpPr>
            <a:spLocks noGrp="1"/>
          </p:cNvSpPr>
          <p:nvPr>
            <p:ph type="sldNum" sz="quarter" idx="12"/>
          </p:nvPr>
        </p:nvSpPr>
        <p:spPr/>
        <p:txBody>
          <a:bodyPr/>
          <a:lstStyle/>
          <a:p>
            <a:fld id="{16EEAD88-7AB7-4352-89B4-BF917C658D05}" type="slidenum">
              <a:rPr lang="fr-BE" smtClean="0"/>
              <a:pPr/>
              <a:t>33</a:t>
            </a:fld>
            <a:endParaRPr lang="fr-BE"/>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92558" y="2448294"/>
            <a:ext cx="2956142" cy="34361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72075" y="2843012"/>
            <a:ext cx="3703509" cy="22160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482236" y="3757808"/>
            <a:ext cx="100208" cy="11273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 name="Straight Connector 7"/>
          <p:cNvCxnSpPr>
            <a:stCxn id="6" idx="0"/>
          </p:cNvCxnSpPr>
          <p:nvPr/>
        </p:nvCxnSpPr>
        <p:spPr>
          <a:xfrm flipV="1">
            <a:off x="3532340" y="2446338"/>
            <a:ext cx="2160218" cy="131147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532340" y="3870542"/>
            <a:ext cx="2160218" cy="202648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1152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zh-CN" altLang="en-US" dirty="0"/>
              <a:t>什么时候会发生晶间腐蚀？</a:t>
            </a:r>
            <a:endParaRPr lang="en-GB" dirty="0"/>
          </a:p>
        </p:txBody>
      </p:sp>
      <p:sp>
        <p:nvSpPr>
          <p:cNvPr id="2" name="Content Placeholder 1"/>
          <p:cNvSpPr>
            <a:spLocks noGrp="1"/>
          </p:cNvSpPr>
          <p:nvPr>
            <p:ph sz="half" idx="1"/>
          </p:nvPr>
        </p:nvSpPr>
        <p:spPr/>
        <p:txBody>
          <a:bodyPr>
            <a:normAutofit fontScale="77500" lnSpcReduction="20000"/>
          </a:bodyPr>
          <a:lstStyle/>
          <a:p>
            <a:r>
              <a:rPr lang="zh-CN" altLang="en-US" dirty="0"/>
              <a:t>不锈钢经过适当处理后不容易出现晶间腐蚀</a:t>
            </a:r>
            <a:endParaRPr lang="en-GB" dirty="0"/>
          </a:p>
          <a:p>
            <a:endParaRPr lang="en-GB" dirty="0"/>
          </a:p>
          <a:p>
            <a:r>
              <a:rPr lang="zh-CN" altLang="en-US" dirty="0"/>
              <a:t>当下列情况出现时，可能出现在焊接点的热影响区</a:t>
            </a:r>
            <a:r>
              <a:rPr lang="zh-CN" altLang="zh-CN" dirty="0"/>
              <a:t>（</a:t>
            </a:r>
            <a:r>
              <a:rPr lang="zh-CN" altLang="en-US" dirty="0"/>
              <a:t>在焊缝的任何一侧）</a:t>
            </a:r>
            <a:endParaRPr lang="en-GB" dirty="0"/>
          </a:p>
          <a:p>
            <a:pPr lvl="1"/>
            <a:r>
              <a:rPr lang="zh-CN" altLang="en-US" dirty="0"/>
              <a:t>含碳量高</a:t>
            </a:r>
            <a:endParaRPr lang="en-GB" dirty="0"/>
          </a:p>
          <a:p>
            <a:pPr lvl="1"/>
            <a:r>
              <a:rPr lang="zh-CN" altLang="en-US" dirty="0"/>
              <a:t>钢没有经过</a:t>
            </a:r>
            <a:r>
              <a:rPr lang="en-GB" dirty="0"/>
              <a:t> Ti, </a:t>
            </a:r>
            <a:r>
              <a:rPr lang="en-GB" dirty="0" err="1"/>
              <a:t>Nb</a:t>
            </a:r>
            <a:r>
              <a:rPr lang="en-GB" dirty="0"/>
              <a:t>, </a:t>
            </a:r>
            <a:r>
              <a:rPr lang="en-GB" dirty="0" err="1"/>
              <a:t>Zr</a:t>
            </a:r>
            <a:r>
              <a:rPr lang="en-GB" dirty="0"/>
              <a:t> *</a:t>
            </a:r>
            <a:r>
              <a:rPr lang="zh-CN" altLang="en-US" dirty="0"/>
              <a:t>的稳定处理，使碳被“固定”矩阵中，无法在晶界形成碳化物。</a:t>
            </a:r>
            <a:endParaRPr lang="en-GB" dirty="0"/>
          </a:p>
          <a:p>
            <a:endParaRPr lang="en-GB" dirty="0"/>
          </a:p>
          <a:p>
            <a:pPr marL="0" indent="0">
              <a:buNone/>
            </a:pPr>
            <a:r>
              <a:rPr lang="en-GB" dirty="0"/>
              <a:t>* </a:t>
            </a:r>
            <a:r>
              <a:rPr lang="zh-CN" altLang="en-US" dirty="0"/>
              <a:t>这也是为什么不锈钢会有</a:t>
            </a:r>
            <a:r>
              <a:rPr lang="en-US" altLang="zh-CN" dirty="0"/>
              <a:t>Ti</a:t>
            </a:r>
            <a:r>
              <a:rPr lang="zh-CN" altLang="en-US" dirty="0"/>
              <a:t>和</a:t>
            </a:r>
            <a:r>
              <a:rPr lang="en-GB" dirty="0"/>
              <a:t>/</a:t>
            </a:r>
            <a:r>
              <a:rPr lang="zh-CN" altLang="en-US" dirty="0"/>
              <a:t>或</a:t>
            </a:r>
            <a:r>
              <a:rPr lang="en-GB" dirty="0"/>
              <a:t> </a:t>
            </a:r>
            <a:r>
              <a:rPr lang="en-GB" dirty="0" err="1"/>
              <a:t>Nb</a:t>
            </a:r>
            <a:r>
              <a:rPr lang="en-GB" dirty="0"/>
              <a:t> </a:t>
            </a:r>
            <a:r>
              <a:rPr lang="zh-CN" altLang="en-US" dirty="0"/>
              <a:t>和</a:t>
            </a:r>
            <a:r>
              <a:rPr lang="en-GB" dirty="0"/>
              <a:t>/</a:t>
            </a:r>
            <a:r>
              <a:rPr lang="zh-CN" altLang="en-US" dirty="0"/>
              <a:t>或</a:t>
            </a:r>
            <a:r>
              <a:rPr lang="en-GB" dirty="0"/>
              <a:t> </a:t>
            </a:r>
            <a:r>
              <a:rPr lang="en-GB" dirty="0" err="1"/>
              <a:t>Zr</a:t>
            </a:r>
            <a:r>
              <a:rPr lang="zh-CN" altLang="en-US" dirty="0"/>
              <a:t>等不同等级，它们都被称为“稳定”级钢。</a:t>
            </a:r>
            <a:endParaRPr lang="en-GB" dirty="0"/>
          </a:p>
        </p:txBody>
      </p:sp>
      <p:sp>
        <p:nvSpPr>
          <p:cNvPr id="9" name="Content Placeholder 8"/>
          <p:cNvSpPr>
            <a:spLocks noGrp="1"/>
          </p:cNvSpPr>
          <p:nvPr>
            <p:ph sz="half" idx="2"/>
          </p:nvPr>
        </p:nvSpPr>
        <p:spPr/>
        <p:txBody>
          <a:bodyPr>
            <a:normAutofit fontScale="77500" lnSpcReduction="20000"/>
          </a:bodyPr>
          <a:lstStyle/>
          <a:p>
            <a:endParaRPr lang="nl-BE"/>
          </a:p>
        </p:txBody>
      </p:sp>
      <p:sp>
        <p:nvSpPr>
          <p:cNvPr id="5" name="Slide Number Placeholder 4"/>
          <p:cNvSpPr>
            <a:spLocks noGrp="1"/>
          </p:cNvSpPr>
          <p:nvPr>
            <p:ph type="sldNum" sz="quarter" idx="12"/>
          </p:nvPr>
        </p:nvSpPr>
        <p:spPr/>
        <p:txBody>
          <a:bodyPr/>
          <a:lstStyle/>
          <a:p>
            <a:fld id="{16EEAD88-7AB7-4352-89B4-BF917C658D05}" type="slidenum">
              <a:rPr lang="fr-BE" smtClean="0"/>
              <a:pPr/>
              <a:t>34</a:t>
            </a:fld>
            <a:endParaRPr lang="fr-BE"/>
          </a:p>
        </p:txBody>
      </p:sp>
      <p:grpSp>
        <p:nvGrpSpPr>
          <p:cNvPr id="7" name="Group 6"/>
          <p:cNvGrpSpPr/>
          <p:nvPr/>
        </p:nvGrpSpPr>
        <p:grpSpPr>
          <a:xfrm>
            <a:off x="4648199" y="1596231"/>
            <a:ext cx="4017964" cy="3692228"/>
            <a:chOff x="4648199" y="1596231"/>
            <a:chExt cx="4017964" cy="3692228"/>
          </a:xfrm>
        </p:grpSpPr>
        <p:grpSp>
          <p:nvGrpSpPr>
            <p:cNvPr id="22" name="Group 21"/>
            <p:cNvGrpSpPr/>
            <p:nvPr/>
          </p:nvGrpSpPr>
          <p:grpSpPr>
            <a:xfrm>
              <a:off x="4648199" y="1596231"/>
              <a:ext cx="4017964" cy="3230563"/>
              <a:chOff x="4648199" y="1596231"/>
              <a:chExt cx="4017964" cy="3230563"/>
            </a:xfrm>
          </p:grpSpPr>
          <p:pic>
            <p:nvPicPr>
              <p:cNvPr id="24" name="Picture 4" descr="welddecay2red"/>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648199" y="1596231"/>
                <a:ext cx="4017963" cy="3230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 Box 5"/>
              <p:cNvSpPr txBox="1">
                <a:spLocks noChangeArrowheads="1"/>
              </p:cNvSpPr>
              <p:nvPr/>
            </p:nvSpPr>
            <p:spPr bwMode="auto">
              <a:xfrm>
                <a:off x="6087485" y="2794495"/>
                <a:ext cx="2578678"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zh-CN" altLang="en-US" sz="2400" b="1" dirty="0">
                    <a:solidFill>
                      <a:schemeClr val="tx1">
                        <a:lumMod val="95000"/>
                        <a:lumOff val="5000"/>
                      </a:schemeClr>
                    </a:solidFill>
                    <a:latin typeface="SimSun" panose="02010600030101010101" pitchFamily="2" charset="-122"/>
                    <a:ea typeface="SimSun" panose="02010600030101010101" pitchFamily="2" charset="-122"/>
                  </a:rPr>
                  <a:t>“电车轨道”腐蚀</a:t>
                </a:r>
                <a:endParaRPr lang="en-US" sz="2400" b="1" dirty="0">
                  <a:solidFill>
                    <a:schemeClr val="tx1">
                      <a:lumMod val="95000"/>
                      <a:lumOff val="5000"/>
                    </a:schemeClr>
                  </a:solidFill>
                  <a:latin typeface="SimSun" panose="02010600030101010101" pitchFamily="2" charset="-122"/>
                  <a:ea typeface="SimSun" panose="02010600030101010101" pitchFamily="2" charset="-122"/>
                </a:endParaRPr>
              </a:p>
            </p:txBody>
          </p:sp>
          <p:sp>
            <p:nvSpPr>
              <p:cNvPr id="26" name="Line 6"/>
              <p:cNvSpPr>
                <a:spLocks noChangeShapeType="1"/>
              </p:cNvSpPr>
              <p:nvPr/>
            </p:nvSpPr>
            <p:spPr bwMode="auto">
              <a:xfrm flipH="1" flipV="1">
                <a:off x="6048375" y="2284413"/>
                <a:ext cx="1038712" cy="528361"/>
              </a:xfrm>
              <a:prstGeom prst="line">
                <a:avLst/>
              </a:prstGeom>
              <a:noFill/>
              <a:ln w="28575">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27" name="Line 7"/>
              <p:cNvSpPr>
                <a:spLocks noChangeShapeType="1"/>
              </p:cNvSpPr>
              <p:nvPr/>
            </p:nvSpPr>
            <p:spPr bwMode="auto">
              <a:xfrm flipH="1">
                <a:off x="5968999" y="3289852"/>
                <a:ext cx="1118087" cy="356636"/>
              </a:xfrm>
              <a:prstGeom prst="line">
                <a:avLst/>
              </a:prstGeom>
              <a:noFill/>
              <a:ln w="28575">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grpSp>
        <p:sp>
          <p:nvSpPr>
            <p:cNvPr id="23" name="Text Box 9"/>
            <p:cNvSpPr txBox="1">
              <a:spLocks noChangeArrowheads="1"/>
            </p:cNvSpPr>
            <p:nvPr/>
          </p:nvSpPr>
          <p:spPr bwMode="auto">
            <a:xfrm>
              <a:off x="5709443" y="4826794"/>
              <a:ext cx="144783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zh-CN" altLang="en-US" sz="2400" b="1" dirty="0">
                  <a:latin typeface="SimSun" panose="02010600030101010101" pitchFamily="2" charset="-122"/>
                  <a:ea typeface="SimSun" panose="02010600030101010101" pitchFamily="2" charset="-122"/>
                </a:rPr>
                <a:t>焊接腐蚀</a:t>
              </a:r>
              <a:endParaRPr lang="en-US" sz="2400" b="1" dirty="0">
                <a:latin typeface="SimSun" panose="02010600030101010101" pitchFamily="2" charset="-122"/>
                <a:ea typeface="SimSun" panose="02010600030101010101" pitchFamily="2" charset="-122"/>
              </a:endParaRPr>
            </a:p>
          </p:txBody>
        </p:sp>
      </p:grpSp>
      <p:sp>
        <p:nvSpPr>
          <p:cNvPr id="13" name="Rectangle à coins arrondis 12"/>
          <p:cNvSpPr/>
          <p:nvPr/>
        </p:nvSpPr>
        <p:spPr>
          <a:xfrm>
            <a:off x="218660" y="6308725"/>
            <a:ext cx="8468140" cy="4973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SimSun" panose="02010600030101010101" pitchFamily="2" charset="-122"/>
                <a:ea typeface="SimSun" panose="02010600030101010101" pitchFamily="2" charset="-122"/>
                <a:hlinkClick r:id="rId4"/>
              </a:rPr>
              <a:t>若想了解更多焊接及其他连接方法，请参看模块</a:t>
            </a:r>
            <a:r>
              <a:rPr lang="en-GB" dirty="0">
                <a:solidFill>
                  <a:srgbClr val="FF0000"/>
                </a:solidFill>
                <a:latin typeface="SimSun" panose="02010600030101010101" pitchFamily="2" charset="-122"/>
                <a:ea typeface="SimSun" panose="02010600030101010101" pitchFamily="2" charset="-122"/>
                <a:hlinkClick r:id="rId4"/>
              </a:rPr>
              <a:t>9</a:t>
            </a:r>
            <a:r>
              <a:rPr lang="en-US" dirty="0">
                <a:solidFill>
                  <a:srgbClr val="FF0000"/>
                </a:solidFill>
                <a:latin typeface="SimSun" panose="02010600030101010101" pitchFamily="2" charset="-122"/>
                <a:ea typeface="SimSun" panose="02010600030101010101" pitchFamily="2" charset="-122"/>
                <a:hlinkClick r:id="rId4"/>
              </a:rPr>
              <a:t>。</a:t>
            </a:r>
            <a:endParaRPr lang="en-GB" dirty="0">
              <a:solidFill>
                <a:srgbClr val="FF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56699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zh-CN" altLang="en-US" sz="3600" dirty="0"/>
              <a:t>如何避免晶间腐蚀？</a:t>
            </a:r>
            <a:endParaRPr lang="fr-FR" sz="3600" dirty="0"/>
          </a:p>
        </p:txBody>
      </p:sp>
      <p:sp>
        <p:nvSpPr>
          <p:cNvPr id="2" name="Content Placeholder 1"/>
          <p:cNvSpPr>
            <a:spLocks noGrp="1"/>
          </p:cNvSpPr>
          <p:nvPr>
            <p:ph idx="1"/>
          </p:nvPr>
        </p:nvSpPr>
        <p:spPr/>
        <p:txBody>
          <a:bodyPr>
            <a:normAutofit/>
          </a:bodyPr>
          <a:lstStyle/>
          <a:p>
            <a:pPr algn="just"/>
            <a:r>
              <a:rPr lang="zh-CN" altLang="en-US" sz="2800" dirty="0"/>
              <a:t>使用低碳钢，奥体钢的碳含量要低于</a:t>
            </a:r>
            <a:r>
              <a:rPr lang="en-US" altLang="zh-CN" sz="2800" dirty="0"/>
              <a:t>0.</a:t>
            </a:r>
            <a:r>
              <a:rPr lang="fr-FR" sz="2800" dirty="0"/>
              <a:t>03%</a:t>
            </a:r>
          </a:p>
          <a:p>
            <a:pPr algn="just"/>
            <a:endParaRPr lang="fr-FR" sz="2800" dirty="0"/>
          </a:p>
          <a:p>
            <a:pPr algn="just"/>
            <a:r>
              <a:rPr lang="zh-CN" altLang="en-US" sz="2800" dirty="0"/>
              <a:t>或者使用“稳定级”的铁素体钢和奥体钢</a:t>
            </a:r>
            <a:endParaRPr lang="en-US" altLang="zh-CN" sz="2800" dirty="0"/>
          </a:p>
          <a:p>
            <a:pPr algn="just"/>
            <a:endParaRPr lang="fr-FR" sz="2800" dirty="0"/>
          </a:p>
          <a:p>
            <a:pPr algn="just"/>
            <a:r>
              <a:rPr lang="zh-CN" altLang="en-US" sz="2800" dirty="0"/>
              <a:t>或者对奥体钢进行溶液退火处理（在</a:t>
            </a:r>
            <a:r>
              <a:rPr lang="fr-FR" sz="2800" dirty="0"/>
              <a:t>1050°C</a:t>
            </a:r>
            <a:r>
              <a:rPr lang="zh-CN" altLang="en-US" sz="2800" dirty="0"/>
              <a:t>将所有的碳化物溶解），再进行淬火处理。（但是这个方案实际操作性不强）。</a:t>
            </a:r>
            <a:endParaRPr lang="fr-FR" sz="2800"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35</a:t>
            </a:fld>
            <a:endParaRPr lang="fr-BE"/>
          </a:p>
        </p:txBody>
      </p:sp>
    </p:spTree>
    <p:extLst>
      <p:ext uri="{BB962C8B-B14F-4D97-AF65-F5344CB8AC3E}">
        <p14:creationId xmlns:p14="http://schemas.microsoft.com/office/powerpoint/2010/main" val="3153379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 </a:t>
            </a:r>
            <a:r>
              <a:rPr lang="zh-CN" altLang="en-US" dirty="0"/>
              <a:t>什么时应力腐蚀开裂</a:t>
            </a:r>
            <a:r>
              <a:rPr lang="en-GB" baseline="50000" dirty="0"/>
              <a:t>1</a:t>
            </a:r>
            <a:r>
              <a:rPr lang="en-GB" dirty="0"/>
              <a:t> (SCC)</a:t>
            </a:r>
            <a:r>
              <a:rPr lang="zh-CN" altLang="en-US" dirty="0"/>
              <a:t>？</a:t>
            </a:r>
            <a:endParaRPr lang="en-GB" dirty="0"/>
          </a:p>
        </p:txBody>
      </p:sp>
      <p:sp>
        <p:nvSpPr>
          <p:cNvPr id="8" name="Content Placeholder 7"/>
          <p:cNvSpPr>
            <a:spLocks noGrp="1"/>
          </p:cNvSpPr>
          <p:nvPr>
            <p:ph idx="1"/>
          </p:nvPr>
        </p:nvSpPr>
        <p:spPr/>
        <p:txBody>
          <a:bodyPr>
            <a:normAutofit/>
          </a:bodyPr>
          <a:lstStyle/>
          <a:p>
            <a:r>
              <a:rPr lang="zh-CN" altLang="en-US" sz="2000" dirty="0"/>
              <a:t>组件没有经历变形的过程，突然发生开裂和损坏。</a:t>
            </a:r>
            <a:endParaRPr lang="en-GB" sz="2000" dirty="0"/>
          </a:p>
          <a:p>
            <a:r>
              <a:rPr lang="zh-CN" altLang="en-US" sz="2000" dirty="0"/>
              <a:t>当出现下列条件时，会发生应力腐蚀开裂</a:t>
            </a:r>
            <a:endParaRPr lang="en-GB" sz="2000" dirty="0"/>
          </a:p>
          <a:p>
            <a:pPr lvl="1"/>
            <a:r>
              <a:rPr lang="zh-CN" altLang="en-US" sz="1800" dirty="0"/>
              <a:t>该部件受到应力影响（可能时外加的负荷，也可能时残余应力）</a:t>
            </a:r>
            <a:endParaRPr lang="en-GB" sz="1800" dirty="0"/>
          </a:p>
          <a:p>
            <a:pPr lvl="1"/>
            <a:r>
              <a:rPr lang="zh-CN" altLang="en-US" sz="1800" dirty="0"/>
              <a:t>腐蚀性环境（氯含量高，温度超过</a:t>
            </a:r>
            <a:r>
              <a:rPr lang="en-US" altLang="zh-CN" sz="1800" dirty="0"/>
              <a:t>50</a:t>
            </a:r>
            <a:r>
              <a:rPr lang="en-GB" sz="1800" dirty="0"/>
              <a:t>°C</a:t>
            </a:r>
            <a:r>
              <a:rPr lang="zh-CN" altLang="en-US" sz="1800" dirty="0"/>
              <a:t>）</a:t>
            </a:r>
            <a:endParaRPr lang="en-GB" sz="1800" dirty="0"/>
          </a:p>
          <a:p>
            <a:pPr lvl="1"/>
            <a:r>
              <a:rPr lang="zh-CN" altLang="en-US" sz="1800" dirty="0"/>
              <a:t>不锈钢不足以抵抗</a:t>
            </a:r>
            <a:r>
              <a:rPr lang="en-GB" sz="1800" dirty="0"/>
              <a:t>SCC</a:t>
            </a:r>
          </a:p>
        </p:txBody>
      </p:sp>
      <p:sp>
        <p:nvSpPr>
          <p:cNvPr id="3" name="Slide Number Placeholder 2"/>
          <p:cNvSpPr>
            <a:spLocks noGrp="1"/>
          </p:cNvSpPr>
          <p:nvPr>
            <p:ph type="sldNum" sz="quarter" idx="12"/>
          </p:nvPr>
        </p:nvSpPr>
        <p:spPr/>
        <p:txBody>
          <a:bodyPr/>
          <a:lstStyle/>
          <a:p>
            <a:fld id="{16EEAD88-7AB7-4352-89B4-BF917C658D05}" type="slidenum">
              <a:rPr lang="fr-BE" smtClean="0"/>
              <a:pPr/>
              <a:t>36</a:t>
            </a:fld>
            <a:endParaRPr lang="fr-BE"/>
          </a:p>
        </p:txBody>
      </p:sp>
      <p:sp>
        <p:nvSpPr>
          <p:cNvPr id="7" name="Rectangle 6"/>
          <p:cNvSpPr/>
          <p:nvPr/>
        </p:nvSpPr>
        <p:spPr>
          <a:xfrm>
            <a:off x="2165314" y="6008375"/>
            <a:ext cx="4788000" cy="646331"/>
          </a:xfrm>
          <a:prstGeom prst="rect">
            <a:avLst/>
          </a:prstGeom>
        </p:spPr>
        <p:txBody>
          <a:bodyPr wrap="square">
            <a:spAutoFit/>
          </a:bodyPr>
          <a:lstStyle/>
          <a:p>
            <a:pPr algn="ctr"/>
            <a:r>
              <a:rPr lang="zh-CN" altLang="en-US" sz="1800" b="1" dirty="0">
                <a:latin typeface="SimSun" panose="02010600030101010101" pitchFamily="2" charset="-122"/>
                <a:ea typeface="SimSun" panose="02010600030101010101" pitchFamily="2" charset="-122"/>
              </a:rPr>
              <a:t>铁素体和双相（即奥体钢铁素体合金钢）对</a:t>
            </a:r>
            <a:r>
              <a:rPr lang="en-US" altLang="zh-CN" sz="1800" b="1" dirty="0">
                <a:latin typeface="SimSun" panose="02010600030101010101" pitchFamily="2" charset="-122"/>
                <a:ea typeface="SimSun" panose="02010600030101010101" pitchFamily="2" charset="-122"/>
              </a:rPr>
              <a:t>SCC</a:t>
            </a:r>
            <a:r>
              <a:rPr lang="zh-CN" altLang="en-US" sz="1800" b="1" dirty="0">
                <a:latin typeface="SimSun" panose="02010600030101010101" pitchFamily="2" charset="-122"/>
                <a:ea typeface="SimSun" panose="02010600030101010101" pitchFamily="2" charset="-122"/>
              </a:rPr>
              <a:t>免疫</a:t>
            </a:r>
            <a:endParaRPr lang="en-US" sz="1800" b="1" dirty="0">
              <a:latin typeface="SimSun" panose="02010600030101010101" pitchFamily="2" charset="-122"/>
              <a:ea typeface="SimSun" panose="02010600030101010101" pitchFamily="2" charset="-122"/>
            </a:endParaRPr>
          </a:p>
        </p:txBody>
      </p:sp>
      <p:sp>
        <p:nvSpPr>
          <p:cNvPr id="4" name="AutoShape 2" descr="https://encrypted-tbn3.gstatic.com/images?q=tbn:ANd9GcSUKu9DdG1me6bhEK9l3RVhG0kdfCeY1DW9VCD1dfjjDRudlJAYJw"/>
          <p:cNvSpPr>
            <a:spLocks noChangeAspect="1" noChangeArrowheads="1"/>
          </p:cNvSpPr>
          <p:nvPr/>
        </p:nvSpPr>
        <p:spPr bwMode="auto">
          <a:xfrm>
            <a:off x="155575" y="-669925"/>
            <a:ext cx="3267075" cy="1400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SimSun" panose="02010600030101010101" pitchFamily="2" charset="-122"/>
              <a:ea typeface="SimSun" panose="02010600030101010101" pitchFamily="2" charset="-122"/>
            </a:endParaRPr>
          </a:p>
        </p:txBody>
      </p:sp>
      <p:grpSp>
        <p:nvGrpSpPr>
          <p:cNvPr id="12" name="Group 11"/>
          <p:cNvGrpSpPr/>
          <p:nvPr/>
        </p:nvGrpSpPr>
        <p:grpSpPr>
          <a:xfrm>
            <a:off x="2163418" y="3519740"/>
            <a:ext cx="4817164" cy="2279374"/>
            <a:chOff x="1594550" y="2799902"/>
            <a:chExt cx="4817164" cy="2279374"/>
          </a:xfrm>
        </p:grpSpPr>
        <p:sp>
          <p:nvSpPr>
            <p:cNvPr id="13" name="Oval 12"/>
            <p:cNvSpPr/>
            <p:nvPr/>
          </p:nvSpPr>
          <p:spPr>
            <a:xfrm>
              <a:off x="2559212" y="3687798"/>
              <a:ext cx="2862469" cy="139147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800" b="1" dirty="0">
                <a:solidFill>
                  <a:schemeClr val="tx1"/>
                </a:solidFill>
                <a:latin typeface="SimSun" panose="02010600030101010101" pitchFamily="2" charset="-122"/>
                <a:ea typeface="SimSun" panose="02010600030101010101" pitchFamily="2" charset="-122"/>
              </a:endParaRPr>
            </a:p>
          </p:txBody>
        </p:sp>
        <p:sp>
          <p:nvSpPr>
            <p:cNvPr id="14" name="Oval 13"/>
            <p:cNvSpPr/>
            <p:nvPr/>
          </p:nvSpPr>
          <p:spPr>
            <a:xfrm>
              <a:off x="1594550" y="2799902"/>
              <a:ext cx="2862469" cy="1391478"/>
            </a:xfrm>
            <a:prstGeom prst="ellipse">
              <a:avLst/>
            </a:prstGeom>
            <a:noFill/>
          </p:spPr>
          <p:style>
            <a:lnRef idx="2">
              <a:schemeClr val="accent1"/>
            </a:lnRef>
            <a:fillRef idx="1">
              <a:schemeClr val="lt1"/>
            </a:fillRef>
            <a:effectRef idx="0">
              <a:schemeClr val="accent1"/>
            </a:effectRef>
            <a:fontRef idx="minor">
              <a:schemeClr val="dk1"/>
            </a:fontRef>
          </p:style>
          <p:txBody>
            <a:bodyPr vert="horz" rtlCol="0" anchor="ctr" anchorCtr="0"/>
            <a:lstStyle/>
            <a:p>
              <a:pPr algn="ctr"/>
              <a:endParaRPr lang="en-GB" sz="1800" b="1" dirty="0">
                <a:solidFill>
                  <a:schemeClr val="tx1"/>
                </a:solidFill>
                <a:latin typeface="SimSun" panose="02010600030101010101" pitchFamily="2" charset="-122"/>
                <a:ea typeface="SimSun" panose="02010600030101010101" pitchFamily="2" charset="-122"/>
              </a:endParaRPr>
            </a:p>
          </p:txBody>
        </p:sp>
        <p:sp>
          <p:nvSpPr>
            <p:cNvPr id="15" name="Oval 14"/>
            <p:cNvSpPr/>
            <p:nvPr/>
          </p:nvSpPr>
          <p:spPr>
            <a:xfrm>
              <a:off x="3549245" y="2799902"/>
              <a:ext cx="2862469" cy="139147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GB" sz="1800" b="1" dirty="0">
                <a:solidFill>
                  <a:schemeClr val="tx1"/>
                </a:solidFill>
                <a:latin typeface="SimSun" panose="02010600030101010101" pitchFamily="2" charset="-122"/>
                <a:ea typeface="SimSun" panose="02010600030101010101" pitchFamily="2" charset="-122"/>
              </a:endParaRPr>
            </a:p>
          </p:txBody>
        </p:sp>
        <p:sp>
          <p:nvSpPr>
            <p:cNvPr id="16" name="TextBox 15"/>
            <p:cNvSpPr txBox="1"/>
            <p:nvPr/>
          </p:nvSpPr>
          <p:spPr>
            <a:xfrm>
              <a:off x="4854102" y="3318669"/>
              <a:ext cx="1449421" cy="307777"/>
            </a:xfrm>
            <a:prstGeom prst="rect">
              <a:avLst/>
            </a:prstGeom>
            <a:noFill/>
          </p:spPr>
          <p:txBody>
            <a:bodyPr wrap="square" rtlCol="0">
              <a:spAutoFit/>
            </a:bodyPr>
            <a:lstStyle/>
            <a:p>
              <a:r>
                <a:rPr lang="zh-CN" altLang="en-US" sz="1400" b="1" dirty="0">
                  <a:solidFill>
                    <a:schemeClr val="accent1"/>
                  </a:solidFill>
                  <a:latin typeface="SimSun" panose="02010600030101010101" pitchFamily="2" charset="-122"/>
                  <a:ea typeface="SimSun" panose="02010600030101010101" pitchFamily="2" charset="-122"/>
                </a:rPr>
                <a:t>环境</a:t>
              </a:r>
              <a:endParaRPr lang="en-GB" sz="1400" b="1" dirty="0">
                <a:solidFill>
                  <a:schemeClr val="accent1"/>
                </a:solidFill>
                <a:latin typeface="SimSun" panose="02010600030101010101" pitchFamily="2" charset="-122"/>
                <a:ea typeface="SimSun" panose="02010600030101010101" pitchFamily="2" charset="-122"/>
              </a:endParaRPr>
            </a:p>
          </p:txBody>
        </p:sp>
        <p:sp>
          <p:nvSpPr>
            <p:cNvPr id="17" name="TextBox 16"/>
            <p:cNvSpPr txBox="1"/>
            <p:nvPr/>
          </p:nvSpPr>
          <p:spPr>
            <a:xfrm>
              <a:off x="3628091" y="4423816"/>
              <a:ext cx="724710" cy="307777"/>
            </a:xfrm>
            <a:prstGeom prst="rect">
              <a:avLst/>
            </a:prstGeom>
            <a:noFill/>
          </p:spPr>
          <p:txBody>
            <a:bodyPr wrap="square" rtlCol="0">
              <a:spAutoFit/>
            </a:bodyPr>
            <a:lstStyle/>
            <a:p>
              <a:r>
                <a:rPr lang="zh-CN" altLang="en-US" sz="1400" b="1" dirty="0">
                  <a:solidFill>
                    <a:schemeClr val="accent1"/>
                  </a:solidFill>
                  <a:latin typeface="SimSun" panose="02010600030101010101" pitchFamily="2" charset="-122"/>
                  <a:ea typeface="SimSun" panose="02010600030101010101" pitchFamily="2" charset="-122"/>
                </a:rPr>
                <a:t>应力</a:t>
              </a:r>
              <a:endParaRPr lang="en-GB" sz="1400" b="1" dirty="0">
                <a:solidFill>
                  <a:schemeClr val="accent1"/>
                </a:solidFill>
                <a:latin typeface="SimSun" panose="02010600030101010101" pitchFamily="2" charset="-122"/>
                <a:ea typeface="SimSun" panose="02010600030101010101" pitchFamily="2" charset="-122"/>
              </a:endParaRPr>
            </a:p>
          </p:txBody>
        </p:sp>
        <p:sp>
          <p:nvSpPr>
            <p:cNvPr id="18" name="TextBox 17"/>
            <p:cNvSpPr txBox="1"/>
            <p:nvPr/>
          </p:nvSpPr>
          <p:spPr>
            <a:xfrm>
              <a:off x="1738190" y="3318669"/>
              <a:ext cx="2214532" cy="307777"/>
            </a:xfrm>
            <a:prstGeom prst="rect">
              <a:avLst/>
            </a:prstGeom>
            <a:noFill/>
          </p:spPr>
          <p:txBody>
            <a:bodyPr wrap="square" rtlCol="0">
              <a:spAutoFit/>
            </a:bodyPr>
            <a:lstStyle/>
            <a:p>
              <a:r>
                <a:rPr lang="zh-CN" altLang="en-US" sz="1400" b="1" dirty="0">
                  <a:solidFill>
                    <a:schemeClr val="accent1"/>
                  </a:solidFill>
                  <a:latin typeface="SimSun" panose="02010600030101010101" pitchFamily="2" charset="-122"/>
                  <a:ea typeface="SimSun" panose="02010600030101010101" pitchFamily="2" charset="-122"/>
                </a:rPr>
                <a:t>材料受到影响</a:t>
              </a:r>
              <a:endParaRPr lang="en-GB" sz="1400" b="1" dirty="0">
                <a:solidFill>
                  <a:schemeClr val="accent1"/>
                </a:solidFill>
                <a:latin typeface="SimSun" panose="02010600030101010101" pitchFamily="2" charset="-122"/>
                <a:ea typeface="SimSun" panose="02010600030101010101" pitchFamily="2" charset="-122"/>
              </a:endParaRPr>
            </a:p>
          </p:txBody>
        </p:sp>
      </p:grpSp>
    </p:spTree>
    <p:extLst>
      <p:ext uri="{BB962C8B-B14F-4D97-AF65-F5344CB8AC3E}">
        <p14:creationId xmlns:p14="http://schemas.microsoft.com/office/powerpoint/2010/main" val="1934554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CN" altLang="en-US" sz="3200" dirty="0"/>
              <a:t>应力腐蚀开裂的机理（</a:t>
            </a:r>
            <a:r>
              <a:rPr lang="en-GB" sz="3200" dirty="0"/>
              <a:t>SCC</a:t>
            </a:r>
            <a:r>
              <a:rPr lang="zh-CN" altLang="en-US" sz="3200" dirty="0"/>
              <a:t>）</a:t>
            </a:r>
            <a:endParaRPr lang="en-GB" sz="3200" dirty="0"/>
          </a:p>
        </p:txBody>
      </p:sp>
      <p:sp>
        <p:nvSpPr>
          <p:cNvPr id="10" name="Content Placeholder 9"/>
          <p:cNvSpPr>
            <a:spLocks noGrp="1"/>
          </p:cNvSpPr>
          <p:nvPr>
            <p:ph sz="half" idx="1"/>
          </p:nvPr>
        </p:nvSpPr>
        <p:spPr>
          <a:xfrm>
            <a:off x="457200" y="1600200"/>
            <a:ext cx="4263656" cy="4525963"/>
          </a:xfrm>
        </p:spPr>
        <p:txBody>
          <a:bodyPr>
            <a:normAutofit/>
          </a:bodyPr>
          <a:lstStyle/>
          <a:p>
            <a:pPr marL="0" indent="0" algn="just">
              <a:buNone/>
            </a:pPr>
            <a:r>
              <a:rPr lang="zh-CN" altLang="en-US" dirty="0"/>
              <a:t>环境条件（含氯</a:t>
            </a:r>
            <a:r>
              <a:rPr lang="en-GB" altLang="zh-CN" dirty="0"/>
              <a:t>/</a:t>
            </a:r>
            <a:r>
              <a:rPr lang="zh-CN" altLang="en-US" dirty="0"/>
              <a:t>高温）和应力（外部施加的应力或者残余应力）一起作用，间刚出现下列系列事件：</a:t>
            </a:r>
            <a:endParaRPr lang="en-GB" dirty="0"/>
          </a:p>
          <a:p>
            <a:pPr marL="914400" lvl="1" indent="-457200" algn="just">
              <a:buFont typeface="+mj-lt"/>
              <a:buAutoNum type="arabicPeriod"/>
            </a:pPr>
            <a:r>
              <a:rPr lang="zh-CN" altLang="en-US" dirty="0"/>
              <a:t>出现点蚀</a:t>
            </a:r>
            <a:endParaRPr lang="en-GB" dirty="0"/>
          </a:p>
          <a:p>
            <a:pPr marL="914400" lvl="1" indent="-457200" algn="just">
              <a:buFont typeface="+mj-lt"/>
              <a:buAutoNum type="arabicPeriod"/>
            </a:pPr>
            <a:r>
              <a:rPr lang="zh-CN" altLang="en-US" dirty="0"/>
              <a:t>点蚀处出现开裂</a:t>
            </a:r>
            <a:endParaRPr lang="en-GB" dirty="0"/>
          </a:p>
          <a:p>
            <a:pPr marL="914400" lvl="1" indent="-457200" algn="just">
              <a:buFont typeface="+mj-lt"/>
              <a:buAutoNum type="arabicPeriod"/>
            </a:pPr>
            <a:r>
              <a:rPr lang="zh-CN" altLang="en-US" dirty="0"/>
              <a:t>开裂跨晶粒或在晶粒间传播</a:t>
            </a:r>
            <a:endParaRPr lang="en-GB" dirty="0"/>
          </a:p>
          <a:p>
            <a:pPr marL="914400" lvl="1" indent="-457200" algn="just">
              <a:buFont typeface="+mj-lt"/>
              <a:buAutoNum type="arabicPeriod"/>
            </a:pPr>
            <a:r>
              <a:rPr lang="zh-CN" altLang="en-US" dirty="0"/>
              <a:t>出现故障</a:t>
            </a:r>
            <a:endParaRPr lang="en-GB" dirty="0"/>
          </a:p>
        </p:txBody>
      </p:sp>
      <p:pic>
        <p:nvPicPr>
          <p:cNvPr id="1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805362" y="2115442"/>
            <a:ext cx="3724275" cy="3495479"/>
          </a:xfrm>
        </p:spPr>
      </p:pic>
      <p:sp>
        <p:nvSpPr>
          <p:cNvPr id="3" name="Slide Number Placeholder 2"/>
          <p:cNvSpPr>
            <a:spLocks noGrp="1"/>
          </p:cNvSpPr>
          <p:nvPr>
            <p:ph type="sldNum" sz="quarter" idx="12"/>
          </p:nvPr>
        </p:nvSpPr>
        <p:spPr/>
        <p:txBody>
          <a:bodyPr/>
          <a:lstStyle/>
          <a:p>
            <a:fld id="{16EEAD88-7AB7-4352-89B4-BF917C658D05}" type="slidenum">
              <a:rPr lang="fr-BE" smtClean="0"/>
              <a:pPr/>
              <a:t>37</a:t>
            </a:fld>
            <a:endParaRPr lang="fr-BE"/>
          </a:p>
        </p:txBody>
      </p:sp>
      <p:sp>
        <p:nvSpPr>
          <p:cNvPr id="4" name="AutoShape 2" descr="http://www.corrosionclinic.com/types_of_corrosion/stress_corrosion_cracking2.jpg"/>
          <p:cNvSpPr>
            <a:spLocks noChangeAspect="1" noChangeArrowheads="1"/>
          </p:cNvSpPr>
          <p:nvPr/>
        </p:nvSpPr>
        <p:spPr bwMode="auto">
          <a:xfrm>
            <a:off x="155575" y="-1355725"/>
            <a:ext cx="3076575" cy="282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SimSun" panose="02010600030101010101" pitchFamily="2" charset="-122"/>
              <a:ea typeface="SimSun" panose="02010600030101010101" pitchFamily="2" charset="-122"/>
            </a:endParaRPr>
          </a:p>
        </p:txBody>
      </p:sp>
      <p:sp>
        <p:nvSpPr>
          <p:cNvPr id="7" name="TextBox 6"/>
          <p:cNvSpPr txBox="1"/>
          <p:nvPr/>
        </p:nvSpPr>
        <p:spPr>
          <a:xfrm>
            <a:off x="330468" y="6324437"/>
            <a:ext cx="7891393" cy="353943"/>
          </a:xfrm>
          <a:prstGeom prst="rect">
            <a:avLst/>
          </a:prstGeom>
          <a:noFill/>
        </p:spPr>
        <p:txBody>
          <a:bodyPr wrap="square" rtlCol="0">
            <a:spAutoFit/>
          </a:bodyPr>
          <a:lstStyle/>
          <a:p>
            <a:r>
              <a:rPr lang="zh-CN" altLang="nl-BE" dirty="0">
                <a:latin typeface="SimSun" panose="02010600030101010101" pitchFamily="2" charset="-122"/>
                <a:ea typeface="SimSun" panose="02010600030101010101" pitchFamily="2" charset="-122"/>
              </a:rPr>
              <a:t>注：英文标注名称请参看附件</a:t>
            </a:r>
            <a:endParaRPr lang="fr-FR"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010348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5076"/>
          </a:xfrm>
        </p:spPr>
        <p:txBody>
          <a:bodyPr>
            <a:normAutofit/>
          </a:bodyPr>
          <a:lstStyle/>
          <a:p>
            <a:r>
              <a:rPr lang="zh-CN" altLang="en-US" sz="3200" dirty="0"/>
              <a:t>避免</a:t>
            </a:r>
            <a:r>
              <a:rPr lang="en-GB" sz="3200" dirty="0"/>
              <a:t>SCC – </a:t>
            </a:r>
            <a:r>
              <a:rPr lang="zh-CN" altLang="en-US" sz="3200" dirty="0"/>
              <a:t>两种选择</a:t>
            </a:r>
            <a:endParaRPr lang="fr-BE" sz="3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56" y="1617472"/>
            <a:ext cx="31464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09848" y="1617472"/>
            <a:ext cx="4776952" cy="615553"/>
          </a:xfrm>
          <a:prstGeom prst="rect">
            <a:avLst/>
          </a:prstGeom>
          <a:noFill/>
        </p:spPr>
        <p:txBody>
          <a:bodyPr wrap="square" rtlCol="0">
            <a:spAutoFit/>
          </a:bodyPr>
          <a:lstStyle/>
          <a:p>
            <a:pPr algn="just"/>
            <a:r>
              <a:rPr lang="zh-CN" altLang="en-US" dirty="0">
                <a:latin typeface="SimSun" panose="02010600030101010101" pitchFamily="2" charset="-122"/>
                <a:ea typeface="SimSun" panose="02010600030101010101" pitchFamily="2" charset="-122"/>
              </a:rPr>
              <a:t>在标准奥氏体不锈钢中出现氯离子引发的应力腐蚀开裂，即</a:t>
            </a:r>
            <a:r>
              <a:rPr lang="fr-BE" dirty="0">
                <a:latin typeface="SimSun" panose="02010600030101010101" pitchFamily="2" charset="-122"/>
                <a:ea typeface="SimSun" panose="02010600030101010101" pitchFamily="2" charset="-122"/>
              </a:rPr>
              <a:t> viz. 1.4301/ 304 or 1.4401 /316</a:t>
            </a:r>
          </a:p>
        </p:txBody>
      </p:sp>
      <p:sp>
        <p:nvSpPr>
          <p:cNvPr id="9" name="TextBox 8"/>
          <p:cNvSpPr txBox="1"/>
          <p:nvPr/>
        </p:nvSpPr>
        <p:spPr>
          <a:xfrm>
            <a:off x="5628290" y="3405357"/>
            <a:ext cx="3058510" cy="615553"/>
          </a:xfrm>
          <a:prstGeom prst="rect">
            <a:avLst/>
          </a:prstGeom>
          <a:noFill/>
          <a:ln>
            <a:solidFill>
              <a:schemeClr val="tx1"/>
            </a:solidFill>
          </a:ln>
        </p:spPr>
        <p:txBody>
          <a:bodyPr wrap="square" rtlCol="0">
            <a:spAutoFit/>
          </a:bodyPr>
          <a:lstStyle/>
          <a:p>
            <a:r>
              <a:rPr lang="zh-CN" altLang="en-US" dirty="0">
                <a:latin typeface="SimSun" panose="02010600030101010101" pitchFamily="2" charset="-122"/>
                <a:ea typeface="SimSun" panose="02010600030101010101" pitchFamily="2" charset="-122"/>
              </a:rPr>
              <a:t>选择双相钢，价格更稳定（镍含量更少）</a:t>
            </a:r>
            <a:endParaRPr lang="fr-BE" dirty="0">
              <a:latin typeface="SimSun" panose="02010600030101010101" pitchFamily="2" charset="-122"/>
              <a:ea typeface="SimSun" panose="02010600030101010101" pitchFamily="2" charset="-122"/>
            </a:endParaRPr>
          </a:p>
        </p:txBody>
      </p:sp>
      <p:sp>
        <p:nvSpPr>
          <p:cNvPr id="10" name="TextBox 9"/>
          <p:cNvSpPr txBox="1"/>
          <p:nvPr/>
        </p:nvSpPr>
        <p:spPr>
          <a:xfrm>
            <a:off x="452656" y="5549481"/>
            <a:ext cx="3146425" cy="615553"/>
          </a:xfrm>
          <a:prstGeom prst="rect">
            <a:avLst/>
          </a:prstGeom>
          <a:noFill/>
          <a:ln>
            <a:solidFill>
              <a:schemeClr val="tx1"/>
            </a:solidFill>
          </a:ln>
        </p:spPr>
        <p:txBody>
          <a:bodyPr wrap="square" rtlCol="0">
            <a:spAutoFit/>
          </a:bodyPr>
          <a:lstStyle/>
          <a:p>
            <a:pPr algn="just"/>
            <a:r>
              <a:rPr lang="zh-CN" altLang="en-US" dirty="0">
                <a:latin typeface="SimSun" panose="02010600030101010101" pitchFamily="2" charset="-122"/>
                <a:ea typeface="SimSun" panose="02010600030101010101" pitchFamily="2" charset="-122"/>
              </a:rPr>
              <a:t>选择含镍和钼高的奥氏体不锈钢（耐腐蚀性更强）</a:t>
            </a:r>
            <a:endParaRPr lang="fr-BE" dirty="0">
              <a:latin typeface="SimSun" panose="02010600030101010101" pitchFamily="2" charset="-122"/>
              <a:ea typeface="SimSun" panose="02010600030101010101" pitchFamily="2" charset="-122"/>
            </a:endParaRPr>
          </a:p>
        </p:txBody>
      </p:sp>
      <p:cxnSp>
        <p:nvCxnSpPr>
          <p:cNvPr id="12" name="Straight Arrow Connector 11"/>
          <p:cNvCxnSpPr/>
          <p:nvPr/>
        </p:nvCxnSpPr>
        <p:spPr>
          <a:xfrm>
            <a:off x="1907628" y="3713133"/>
            <a:ext cx="0" cy="7492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9806" y="3846786"/>
            <a:ext cx="740979" cy="615553"/>
          </a:xfrm>
          <a:prstGeom prst="rect">
            <a:avLst/>
          </a:prstGeom>
          <a:noFill/>
        </p:spPr>
        <p:txBody>
          <a:bodyPr wrap="square" rtlCol="0">
            <a:spAutoFit/>
          </a:bodyPr>
          <a:lstStyle/>
          <a:p>
            <a:r>
              <a:rPr lang="fr-BE" dirty="0">
                <a:latin typeface="SimSun" panose="02010600030101010101" pitchFamily="2" charset="-122"/>
                <a:ea typeface="SimSun" panose="02010600030101010101" pitchFamily="2" charset="-122"/>
              </a:rPr>
              <a:t>+Ni</a:t>
            </a:r>
          </a:p>
          <a:p>
            <a:r>
              <a:rPr lang="fr-BE" dirty="0">
                <a:latin typeface="SimSun" panose="02010600030101010101" pitchFamily="2" charset="-122"/>
                <a:ea typeface="SimSun" panose="02010600030101010101" pitchFamily="2" charset="-122"/>
              </a:rPr>
              <a:t>+Mo</a:t>
            </a:r>
          </a:p>
        </p:txBody>
      </p:sp>
      <p:sp>
        <p:nvSpPr>
          <p:cNvPr id="15" name="TextBox 14"/>
          <p:cNvSpPr txBox="1"/>
          <p:nvPr/>
        </p:nvSpPr>
        <p:spPr>
          <a:xfrm>
            <a:off x="1450441" y="4571996"/>
            <a:ext cx="1911324" cy="615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BE" dirty="0">
                <a:latin typeface="SimSun" panose="02010600030101010101" pitchFamily="2" charset="-122"/>
                <a:ea typeface="SimSun" panose="02010600030101010101" pitchFamily="2" charset="-122"/>
              </a:rPr>
              <a:t>1.4539</a:t>
            </a:r>
          </a:p>
          <a:p>
            <a:pPr algn="ctr"/>
            <a:r>
              <a:rPr lang="fr-BE" dirty="0">
                <a:latin typeface="SimSun" panose="02010600030101010101" pitchFamily="2" charset="-122"/>
                <a:ea typeface="SimSun" panose="02010600030101010101" pitchFamily="2" charset="-122"/>
              </a:rPr>
              <a:t>1.4547 (6Mo)</a:t>
            </a:r>
          </a:p>
        </p:txBody>
      </p:sp>
      <p:sp>
        <p:nvSpPr>
          <p:cNvPr id="16" name="TextBox 15"/>
          <p:cNvSpPr txBox="1"/>
          <p:nvPr/>
        </p:nvSpPr>
        <p:spPr>
          <a:xfrm>
            <a:off x="4981903" y="3405357"/>
            <a:ext cx="536028" cy="353943"/>
          </a:xfrm>
          <a:prstGeom prst="rect">
            <a:avLst/>
          </a:prstGeom>
          <a:noFill/>
        </p:spPr>
        <p:txBody>
          <a:bodyPr wrap="square" rtlCol="0">
            <a:spAutoFit/>
          </a:bodyPr>
          <a:lstStyle/>
          <a:p>
            <a:r>
              <a:rPr lang="fr-BE" dirty="0">
                <a:latin typeface="SimSun" panose="02010600030101010101" pitchFamily="2" charset="-122"/>
                <a:ea typeface="SimSun" panose="02010600030101010101" pitchFamily="2" charset="-122"/>
              </a:rPr>
              <a:t>+Cr</a:t>
            </a:r>
          </a:p>
        </p:txBody>
      </p:sp>
      <p:sp>
        <p:nvSpPr>
          <p:cNvPr id="17" name="TextBox 16"/>
          <p:cNvSpPr txBox="1"/>
          <p:nvPr/>
        </p:nvSpPr>
        <p:spPr>
          <a:xfrm>
            <a:off x="6684628" y="4571996"/>
            <a:ext cx="993195" cy="87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BE" dirty="0">
                <a:latin typeface="SimSun" panose="02010600030101010101" pitchFamily="2" charset="-122"/>
                <a:ea typeface="SimSun" panose="02010600030101010101" pitchFamily="2" charset="-122"/>
              </a:rPr>
              <a:t>1.4462</a:t>
            </a:r>
          </a:p>
          <a:p>
            <a:pPr algn="ctr"/>
            <a:r>
              <a:rPr lang="fr-BE" dirty="0">
                <a:latin typeface="SimSun" panose="02010600030101010101" pitchFamily="2" charset="-122"/>
                <a:ea typeface="SimSun" panose="02010600030101010101" pitchFamily="2" charset="-122"/>
              </a:rPr>
              <a:t>1.4410</a:t>
            </a:r>
          </a:p>
          <a:p>
            <a:pPr algn="ctr"/>
            <a:r>
              <a:rPr lang="fr-BE" dirty="0">
                <a:latin typeface="SimSun" panose="02010600030101010101" pitchFamily="2" charset="-122"/>
                <a:ea typeface="SimSun" panose="02010600030101010101" pitchFamily="2" charset="-122"/>
              </a:rPr>
              <a:t>1.4501</a:t>
            </a:r>
          </a:p>
        </p:txBody>
      </p:sp>
      <p:cxnSp>
        <p:nvCxnSpPr>
          <p:cNvPr id="19" name="Straight Arrow Connector 18"/>
          <p:cNvCxnSpPr/>
          <p:nvPr/>
        </p:nvCxnSpPr>
        <p:spPr>
          <a:xfrm>
            <a:off x="3682484" y="3671887"/>
            <a:ext cx="2734082" cy="13386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6EEAD88-7AB7-4352-89B4-BF917C658D05}" type="slidenum">
              <a:rPr lang="fr-BE" smtClean="0"/>
              <a:pPr/>
              <a:t>38</a:t>
            </a:fld>
            <a:endParaRPr lang="fr-BE"/>
          </a:p>
        </p:txBody>
      </p:sp>
      <p:sp>
        <p:nvSpPr>
          <p:cNvPr id="14" name="Rectangle à coins arrondis 17"/>
          <p:cNvSpPr/>
          <p:nvPr/>
        </p:nvSpPr>
        <p:spPr>
          <a:xfrm>
            <a:off x="218660" y="6235370"/>
            <a:ext cx="8468140" cy="6005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FF0000"/>
                </a:solidFill>
                <a:latin typeface="SimSun" panose="02010600030101010101" pitchFamily="2" charset="-122"/>
                <a:ea typeface="SimSun" panose="02010600030101010101" pitchFamily="2" charset="-122"/>
                <a:hlinkClick r:id="rId4"/>
              </a:rPr>
              <a:t>铁素体钢和双相钢不会产生应力腐蚀开裂（由于铁素体不同于奥氏体，对这种类型的腐蚀不敏感</a:t>
            </a:r>
            <a:r>
              <a:rPr lang="en-US" sz="1400" dirty="0">
                <a:solidFill>
                  <a:srgbClr val="FF0000"/>
                </a:solidFill>
                <a:latin typeface="SimSun" panose="02010600030101010101" pitchFamily="2" charset="-122"/>
                <a:ea typeface="SimSun" panose="02010600030101010101" pitchFamily="2" charset="-122"/>
                <a:hlinkClick r:id="rId4"/>
              </a:rPr>
              <a:t>。）</a:t>
            </a:r>
            <a:r>
              <a:rPr lang="en-US" sz="1400" dirty="0" err="1">
                <a:solidFill>
                  <a:srgbClr val="FF0000"/>
                </a:solidFill>
                <a:latin typeface="SimSun" panose="02010600030101010101" pitchFamily="2" charset="-122"/>
                <a:ea typeface="SimSun" panose="02010600030101010101" pitchFamily="2" charset="-122"/>
                <a:hlinkClick r:id="rId4"/>
              </a:rPr>
              <a:t>若想了解上述牌号钢的更多信息，请参阅模块</a:t>
            </a:r>
            <a:r>
              <a:rPr lang="en-GB" sz="1400" dirty="0">
                <a:solidFill>
                  <a:srgbClr val="FF0000"/>
                </a:solidFill>
                <a:latin typeface="SimSun" panose="02010600030101010101" pitchFamily="2" charset="-122"/>
                <a:ea typeface="SimSun" panose="02010600030101010101" pitchFamily="2" charset="-122"/>
                <a:hlinkClick r:id="rId4"/>
              </a:rPr>
              <a:t>4</a:t>
            </a:r>
            <a:endParaRPr lang="en-GB" sz="1400" dirty="0">
              <a:solidFill>
                <a:srgbClr val="FF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073394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4. </a:t>
            </a:r>
            <a:r>
              <a:rPr lang="zh-CN" altLang="en-US" dirty="0"/>
              <a:t>如何选择具有足够耐腐蚀性的不锈钢</a:t>
            </a:r>
            <a:endParaRPr lang="fr-FR" dirty="0"/>
          </a:p>
        </p:txBody>
      </p:sp>
      <p:sp>
        <p:nvSpPr>
          <p:cNvPr id="6" name="Subtitle 5"/>
          <p:cNvSpPr>
            <a:spLocks noGrp="1"/>
          </p:cNvSpPr>
          <p:nvPr>
            <p:ph idx="1"/>
          </p:nvPr>
        </p:nvSpPr>
        <p:spPr>
          <a:xfrm>
            <a:off x="457200" y="2484892"/>
            <a:ext cx="8229600" cy="1888217"/>
          </a:xfrm>
        </p:spPr>
        <p:txBody>
          <a:bodyPr/>
          <a:lstStyle/>
          <a:p>
            <a:pPr marL="0" indent="0">
              <a:buNone/>
            </a:pPr>
            <a:r>
              <a:rPr lang="zh-CN" altLang="en-US" dirty="0"/>
              <a:t>两种不同情况：</a:t>
            </a:r>
            <a:endParaRPr lang="fr-FR" dirty="0"/>
          </a:p>
          <a:p>
            <a:pPr marL="514350" indent="-514350">
              <a:buFont typeface="+mj-lt"/>
              <a:buAutoNum type="arabicPeriod"/>
            </a:pPr>
            <a:r>
              <a:rPr lang="zh-CN" altLang="en-US" dirty="0"/>
              <a:t>结构应用 </a:t>
            </a:r>
            <a:r>
              <a:rPr lang="nl-BE" altLang="zh-CN" baseline="30000" dirty="0"/>
              <a:t>10a</a:t>
            </a:r>
            <a:endParaRPr lang="fr-FR" baseline="30000" dirty="0"/>
          </a:p>
          <a:p>
            <a:pPr marL="514350" indent="-514350">
              <a:buFont typeface="+mj-lt"/>
              <a:buAutoNum type="arabicPeriod"/>
            </a:pPr>
            <a:r>
              <a:rPr lang="zh-CN" altLang="en-US" dirty="0"/>
              <a:t>其它应用 </a:t>
            </a:r>
            <a:r>
              <a:rPr lang="nl-BE" altLang="zh-CN" baseline="30000" dirty="0"/>
              <a:t>10b</a:t>
            </a:r>
            <a:endParaRPr lang="fr-FR" baseline="30000" dirty="0"/>
          </a:p>
        </p:txBody>
      </p:sp>
      <p:sp>
        <p:nvSpPr>
          <p:cNvPr id="3" name="Slide Number Placeholder 2"/>
          <p:cNvSpPr>
            <a:spLocks noGrp="1"/>
          </p:cNvSpPr>
          <p:nvPr>
            <p:ph type="sldNum" sz="quarter" idx="12"/>
          </p:nvPr>
        </p:nvSpPr>
        <p:spPr/>
        <p:txBody>
          <a:bodyPr/>
          <a:lstStyle/>
          <a:p>
            <a:fld id="{16EEAD88-7AB7-4352-89B4-BF917C658D05}" type="slidenum">
              <a:rPr lang="fr-BE" smtClean="0"/>
              <a:pPr/>
              <a:t>39</a:t>
            </a:fld>
            <a:endParaRPr lang="fr-BE"/>
          </a:p>
        </p:txBody>
      </p:sp>
    </p:spTree>
    <p:extLst>
      <p:ext uri="{BB962C8B-B14F-4D97-AF65-F5344CB8AC3E}">
        <p14:creationId xmlns:p14="http://schemas.microsoft.com/office/powerpoint/2010/main" val="1447034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大多材料随时间推移而腐败</a:t>
            </a:r>
            <a:endParaRPr lang="fr-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4236231"/>
              </p:ext>
            </p:extLst>
          </p:nvPr>
        </p:nvGraphicFramePr>
        <p:xfrm>
          <a:off x="457200" y="1600200"/>
          <a:ext cx="8229600" cy="3902268"/>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rPr lang="zh-CN" altLang="en-US" b="0" dirty="0">
                          <a:latin typeface="SimSun" panose="02010600030101010101" pitchFamily="2" charset="-122"/>
                          <a:ea typeface="SimSun" panose="02010600030101010101" pitchFamily="2" charset="-122"/>
                        </a:rPr>
                        <a:t>材料</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木材</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钢铁</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水泥</a:t>
                      </a:r>
                      <a:endParaRPr lang="fr-BE"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0"/>
                  </a:ext>
                </a:extLst>
              </a:tr>
              <a:tr h="440772">
                <a:tc>
                  <a:txBody>
                    <a:bodyPr/>
                    <a:lstStyle/>
                    <a:p>
                      <a:endParaRPr lang="fr-BE" b="0" dirty="0">
                        <a:solidFill>
                          <a:schemeClr val="bg1"/>
                        </a:solidFill>
                        <a:latin typeface="SimSun" panose="02010600030101010101" pitchFamily="2" charset="-122"/>
                        <a:ea typeface="SimSun" panose="02010600030101010101" pitchFamily="2" charset="-122"/>
                      </a:endParaRPr>
                    </a:p>
                  </a:txBody>
                  <a:tcPr/>
                </a:tc>
                <a:tc>
                  <a:txBody>
                    <a:bodyPr/>
                    <a:lstStyle/>
                    <a:p>
                      <a:endParaRPr lang="fr-BE" b="0" dirty="0">
                        <a:latin typeface="SimSun" panose="02010600030101010101" pitchFamily="2" charset="-122"/>
                        <a:ea typeface="SimSun" panose="02010600030101010101" pitchFamily="2" charset="-122"/>
                      </a:endParaRPr>
                    </a:p>
                    <a:p>
                      <a:endParaRPr lang="fr-BE" b="0" dirty="0">
                        <a:latin typeface="SimSun" panose="02010600030101010101" pitchFamily="2" charset="-122"/>
                        <a:ea typeface="SimSun" panose="02010600030101010101" pitchFamily="2" charset="-122"/>
                      </a:endParaRPr>
                    </a:p>
                    <a:p>
                      <a:endParaRPr lang="fr-BE" b="0" dirty="0">
                        <a:latin typeface="SimSun" panose="02010600030101010101" pitchFamily="2" charset="-122"/>
                        <a:ea typeface="SimSun" panose="02010600030101010101" pitchFamily="2" charset="-122"/>
                      </a:endParaRPr>
                    </a:p>
                    <a:p>
                      <a:endParaRPr lang="fr-BE" b="0" dirty="0">
                        <a:latin typeface="SimSun" panose="02010600030101010101" pitchFamily="2" charset="-122"/>
                        <a:ea typeface="SimSun" panose="02010600030101010101" pitchFamily="2" charset="-122"/>
                      </a:endParaRPr>
                    </a:p>
                    <a:p>
                      <a:endParaRPr lang="fr-BE" b="0" dirty="0">
                        <a:latin typeface="SimSun" panose="02010600030101010101" pitchFamily="2" charset="-122"/>
                        <a:ea typeface="SimSun" panose="02010600030101010101" pitchFamily="2" charset="-122"/>
                      </a:endParaRPr>
                    </a:p>
                  </a:txBody>
                  <a:tcPr/>
                </a:tc>
                <a:tc>
                  <a:txBody>
                    <a:bodyPr/>
                    <a:lstStyle/>
                    <a:p>
                      <a:endParaRPr lang="fr-BE" b="0" dirty="0">
                        <a:latin typeface="SimSun" panose="02010600030101010101" pitchFamily="2" charset="-122"/>
                        <a:ea typeface="SimSun" panose="02010600030101010101" pitchFamily="2" charset="-122"/>
                      </a:endParaRPr>
                    </a:p>
                  </a:txBody>
                  <a:tcPr/>
                </a:tc>
                <a:tc>
                  <a:txBody>
                    <a:bodyPr/>
                    <a:lstStyle/>
                    <a:p>
                      <a:endParaRPr lang="fr-BE"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1"/>
                  </a:ext>
                </a:extLst>
              </a:tr>
              <a:tr h="1086836">
                <a:tc>
                  <a:txBody>
                    <a:bodyPr/>
                    <a:lstStyle/>
                    <a:p>
                      <a:r>
                        <a:rPr lang="zh-CN" altLang="en-US" b="0" dirty="0">
                          <a:latin typeface="SimSun" panose="02010600030101010101" pitchFamily="2" charset="-122"/>
                          <a:ea typeface="SimSun" panose="02010600030101010101" pitchFamily="2" charset="-122"/>
                        </a:rPr>
                        <a:t>腐败的类型</a:t>
                      </a:r>
                      <a:endParaRPr lang="fr-BE" b="0" dirty="0">
                        <a:solidFill>
                          <a:schemeClr val="bg1"/>
                        </a:solidFill>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真菌</a:t>
                      </a:r>
                      <a:endParaRPr lang="fr-BE" b="0" dirty="0">
                        <a:latin typeface="SimSun" panose="02010600030101010101" pitchFamily="2" charset="-122"/>
                        <a:ea typeface="SimSun" panose="02010600030101010101" pitchFamily="2" charset="-122"/>
                      </a:endParaRPr>
                    </a:p>
                    <a:p>
                      <a:r>
                        <a:rPr lang="zh-CN" altLang="en-US" b="0" dirty="0">
                          <a:latin typeface="SimSun" panose="02010600030101010101" pitchFamily="2" charset="-122"/>
                          <a:ea typeface="SimSun" panose="02010600030101010101" pitchFamily="2" charset="-122"/>
                        </a:rPr>
                        <a:t>昆虫</a:t>
                      </a:r>
                      <a:endParaRPr lang="fr-BE" b="0" dirty="0">
                        <a:latin typeface="SimSun" panose="02010600030101010101" pitchFamily="2" charset="-122"/>
                        <a:ea typeface="SimSun" panose="02010600030101010101" pitchFamily="2" charset="-122"/>
                      </a:endParaRPr>
                    </a:p>
                    <a:p>
                      <a:r>
                        <a:rPr lang="zh-CN" altLang="en-US" b="0" dirty="0">
                          <a:latin typeface="SimSun" panose="02010600030101010101" pitchFamily="2" charset="-122"/>
                          <a:ea typeface="SimSun" panose="02010600030101010101" pitchFamily="2" charset="-122"/>
                        </a:rPr>
                        <a:t>阳光</a:t>
                      </a:r>
                      <a:r>
                        <a:rPr lang="fr-BE" b="0" dirty="0">
                          <a:latin typeface="SimSun" panose="02010600030101010101" pitchFamily="2" charset="-122"/>
                          <a:ea typeface="SimSun" panose="02010600030101010101" pitchFamily="2" charset="-122"/>
                        </a:rPr>
                        <a:t>+</a:t>
                      </a:r>
                      <a:r>
                        <a:rPr lang="zh-CN" altLang="en-US" b="0" dirty="0">
                          <a:latin typeface="SimSun" panose="02010600030101010101" pitchFamily="2" charset="-122"/>
                          <a:ea typeface="SimSun" panose="02010600030101010101" pitchFamily="2" charset="-122"/>
                        </a:rPr>
                        <a:t>雨水</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生锈</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开裂</a:t>
                      </a:r>
                      <a:r>
                        <a:rPr lang="fr-BE" b="0" dirty="0">
                          <a:latin typeface="SimSun" panose="02010600030101010101" pitchFamily="2" charset="-122"/>
                          <a:ea typeface="SimSun" panose="02010600030101010101" pitchFamily="2" charset="-122"/>
                        </a:rPr>
                        <a:t>/</a:t>
                      </a:r>
                    </a:p>
                    <a:p>
                      <a:r>
                        <a:rPr lang="zh-CN" altLang="en-US" b="0" dirty="0">
                          <a:latin typeface="SimSun" panose="02010600030101010101" pitchFamily="2" charset="-122"/>
                          <a:ea typeface="SimSun" panose="02010600030101010101" pitchFamily="2" charset="-122"/>
                        </a:rPr>
                        <a:t>剥落</a:t>
                      </a:r>
                      <a:endParaRPr lang="fr-BE"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2"/>
                  </a:ext>
                </a:extLst>
              </a:tr>
              <a:tr h="911620">
                <a:tc>
                  <a:txBody>
                    <a:bodyPr/>
                    <a:lstStyle/>
                    <a:p>
                      <a:r>
                        <a:rPr lang="zh-CN" altLang="en-US" b="0" dirty="0">
                          <a:latin typeface="SimSun" panose="02010600030101010101" pitchFamily="2" charset="-122"/>
                          <a:ea typeface="SimSun" panose="02010600030101010101" pitchFamily="2" charset="-122"/>
                        </a:rPr>
                        <a:t>缓解措施</a:t>
                      </a:r>
                      <a:endParaRPr lang="fr-BE" b="0" dirty="0">
                        <a:solidFill>
                          <a:schemeClr val="bg1"/>
                        </a:solidFill>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化学涂层</a:t>
                      </a:r>
                      <a:r>
                        <a:rPr lang="fr-BE" b="0" dirty="0">
                          <a:latin typeface="SimSun" panose="02010600030101010101" pitchFamily="2" charset="-122"/>
                          <a:ea typeface="SimSun" panose="02010600030101010101" pitchFamily="2" charset="-122"/>
                        </a:rPr>
                        <a:t>/</a:t>
                      </a:r>
                      <a:r>
                        <a:rPr lang="zh-CN" altLang="en-US" b="0" dirty="0">
                          <a:latin typeface="SimSun" panose="02010600030101010101" pitchFamily="2" charset="-122"/>
                          <a:ea typeface="SimSun" panose="02010600030101010101" pitchFamily="2" charset="-122"/>
                        </a:rPr>
                        <a:t>清漆</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镀锌</a:t>
                      </a:r>
                      <a:endParaRPr lang="fr-BE" b="0" dirty="0">
                        <a:latin typeface="SimSun" panose="02010600030101010101" pitchFamily="2" charset="-122"/>
                        <a:ea typeface="SimSun" panose="02010600030101010101" pitchFamily="2" charset="-122"/>
                      </a:endParaRPr>
                    </a:p>
                    <a:p>
                      <a:r>
                        <a:rPr lang="zh-CN" altLang="en-US" b="0" dirty="0">
                          <a:latin typeface="SimSun" panose="02010600030101010101" pitchFamily="2" charset="-122"/>
                          <a:ea typeface="SimSun" panose="02010600030101010101" pitchFamily="2" charset="-122"/>
                        </a:rPr>
                        <a:t>上漆</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耐腐蚀的钢筋</a:t>
                      </a:r>
                      <a:endParaRPr lang="fr-BE"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16EEAD88-7AB7-4352-89B4-BF917C658D05}" type="slidenum">
              <a:rPr lang="fr-BE" smtClean="0"/>
              <a:pPr/>
              <a:t>4</a:t>
            </a:fld>
            <a:endParaRPr lang="fr-B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720" y="2137414"/>
            <a:ext cx="1800000" cy="1197796"/>
          </a:xfrm>
          <a:prstGeom prst="rect">
            <a:avLst/>
          </a:prstGeom>
          <a:ln w="127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61" y="2139121"/>
            <a:ext cx="1800000" cy="1197818"/>
          </a:xfrm>
          <a:prstGeom prst="rect">
            <a:avLst/>
          </a:prstGeom>
          <a:ln w="12700">
            <a:solidFill>
              <a:schemeClr val="tx1"/>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36804" y="2139121"/>
            <a:ext cx="1800000" cy="1197818"/>
          </a:xfrm>
          <a:prstGeom prst="rect">
            <a:avLst/>
          </a:prstGeom>
          <a:ln w="12700">
            <a:solidFill>
              <a:schemeClr val="tx1"/>
            </a:solidFill>
          </a:ln>
        </p:spPr>
      </p:pic>
    </p:spTree>
    <p:extLst>
      <p:ext uri="{BB962C8B-B14F-4D97-AF65-F5344CB8AC3E}">
        <p14:creationId xmlns:p14="http://schemas.microsoft.com/office/powerpoint/2010/main" val="1345599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4 - 1 </a:t>
            </a:r>
            <a:r>
              <a:rPr lang="zh-CN" altLang="en-US" dirty="0"/>
              <a:t>结构应用</a:t>
            </a:r>
            <a:endParaRPr lang="fr-FR" dirty="0"/>
          </a:p>
        </p:txBody>
      </p:sp>
      <p:sp>
        <p:nvSpPr>
          <p:cNvPr id="3" name="Subtitle 2"/>
          <p:cNvSpPr>
            <a:spLocks noGrp="1"/>
          </p:cNvSpPr>
          <p:nvPr>
            <p:ph idx="1"/>
          </p:nvPr>
        </p:nvSpPr>
        <p:spPr/>
        <p:txBody>
          <a:bodyPr>
            <a:normAutofit fontScale="92500" lnSpcReduction="10000"/>
          </a:bodyPr>
          <a:lstStyle/>
          <a:p>
            <a:pPr marL="0" indent="0" algn="just">
              <a:buNone/>
            </a:pPr>
            <a:r>
              <a:rPr lang="zh-CN" altLang="en-US" dirty="0"/>
              <a:t>欧洲规范</a:t>
            </a:r>
            <a:r>
              <a:rPr lang="fr-FR" dirty="0"/>
              <a:t>1-4</a:t>
            </a:r>
            <a:r>
              <a:rPr lang="zh-CN" altLang="en-US" dirty="0"/>
              <a:t>中提供了一套流程，为在特定环境下使用的结构构件选择合适的不锈钢。（请注意当时</a:t>
            </a:r>
            <a:r>
              <a:rPr lang="en-US" altLang="zh-CN" dirty="0"/>
              <a:t>——</a:t>
            </a:r>
            <a:r>
              <a:rPr lang="zh-CN" altLang="en-US" dirty="0"/>
              <a:t>即</a:t>
            </a:r>
            <a:r>
              <a:rPr lang="en-US" altLang="zh-CN" dirty="0"/>
              <a:t>2014</a:t>
            </a:r>
            <a:r>
              <a:rPr lang="zh-CN" altLang="en-US" dirty="0"/>
              <a:t>年</a:t>
            </a:r>
            <a:r>
              <a:rPr lang="en-US" altLang="zh-CN" dirty="0"/>
              <a:t>11</a:t>
            </a:r>
            <a:r>
              <a:rPr lang="zh-CN" altLang="en-US" dirty="0"/>
              <a:t>月</a:t>
            </a:r>
            <a:r>
              <a:rPr lang="en-US" altLang="zh-CN" dirty="0"/>
              <a:t>——</a:t>
            </a:r>
            <a:r>
              <a:rPr lang="fr-FR" altLang="zh-CN" dirty="0"/>
              <a:t> EN 1993-1-4 </a:t>
            </a:r>
            <a:r>
              <a:rPr lang="zh-CN" altLang="en-US" dirty="0"/>
              <a:t>发展组的建议尚未实施）</a:t>
            </a:r>
            <a:endParaRPr lang="en-US" dirty="0"/>
          </a:p>
          <a:p>
            <a:pPr marL="0" indent="0" algn="just">
              <a:buNone/>
            </a:pPr>
            <a:endParaRPr lang="fr-FR" altLang="zh-CN" dirty="0"/>
          </a:p>
          <a:p>
            <a:pPr marL="0" indent="0" algn="just">
              <a:buNone/>
            </a:pPr>
            <a:r>
              <a:rPr lang="zh-CN" altLang="en-US" dirty="0"/>
              <a:t>下张幻灯片将具体介绍流程内容</a:t>
            </a:r>
            <a:endParaRPr lang="fr-FR" dirty="0"/>
          </a:p>
          <a:p>
            <a:pPr marL="0" indent="0" algn="just">
              <a:buNone/>
            </a:pPr>
            <a:r>
              <a:rPr lang="zh-CN" altLang="en-US" dirty="0"/>
              <a:t>它适用于：</a:t>
            </a:r>
            <a:endParaRPr lang="fr-FR" dirty="0"/>
          </a:p>
          <a:p>
            <a:pPr algn="just"/>
            <a:r>
              <a:rPr lang="zh-CN" altLang="en-US" sz="2600" dirty="0"/>
              <a:t>承重构件</a:t>
            </a:r>
            <a:endParaRPr lang="fr-FR" sz="2600" dirty="0"/>
          </a:p>
          <a:p>
            <a:pPr algn="just"/>
            <a:r>
              <a:rPr lang="zh-CN" altLang="en-US" sz="2600" dirty="0"/>
              <a:t>不经常浸泡在海水中的环境、</a:t>
            </a:r>
            <a:endParaRPr lang="fr-FR" sz="2600" dirty="0"/>
          </a:p>
          <a:p>
            <a:pPr algn="just"/>
            <a:r>
              <a:rPr lang="fr-FR" sz="2600" dirty="0"/>
              <a:t>pH</a:t>
            </a:r>
            <a:r>
              <a:rPr lang="zh-CN" altLang="en-US" sz="2600" dirty="0"/>
              <a:t>值在</a:t>
            </a:r>
            <a:r>
              <a:rPr lang="fr-FR" sz="2600" dirty="0"/>
              <a:t>4</a:t>
            </a:r>
            <a:r>
              <a:rPr lang="zh-CN" altLang="en-US" sz="2600" dirty="0"/>
              <a:t>与</a:t>
            </a:r>
            <a:r>
              <a:rPr lang="en-US" altLang="zh-CN" sz="2600" dirty="0"/>
              <a:t>10</a:t>
            </a:r>
            <a:r>
              <a:rPr lang="zh-CN" altLang="en-US" sz="2600" dirty="0"/>
              <a:t>之间</a:t>
            </a:r>
            <a:endParaRPr lang="fr-FR" sz="2600" dirty="0"/>
          </a:p>
          <a:p>
            <a:pPr algn="just"/>
            <a:r>
              <a:rPr lang="zh-CN" altLang="en-US" sz="2600" dirty="0"/>
              <a:t>不接触化学工艺流程</a:t>
            </a:r>
            <a:endParaRPr lang="fr-FR" sz="2600"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40</a:t>
            </a:fld>
            <a:endParaRPr lang="fr-BE"/>
          </a:p>
        </p:txBody>
      </p:sp>
    </p:spTree>
    <p:extLst>
      <p:ext uri="{BB962C8B-B14F-4D97-AF65-F5344CB8AC3E}">
        <p14:creationId xmlns:p14="http://schemas.microsoft.com/office/powerpoint/2010/main" val="2247230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a:t>该流程如何运作</a:t>
            </a:r>
            <a:endParaRPr lang="fr-FR" dirty="0"/>
          </a:p>
        </p:txBody>
      </p:sp>
      <p:sp>
        <p:nvSpPr>
          <p:cNvPr id="5" name="Content Placeholder 4"/>
          <p:cNvSpPr>
            <a:spLocks noGrp="1"/>
          </p:cNvSpPr>
          <p:nvPr>
            <p:ph idx="1"/>
          </p:nvPr>
        </p:nvSpPr>
        <p:spPr/>
        <p:txBody>
          <a:bodyPr>
            <a:normAutofit fontScale="92500" lnSpcReduction="20000"/>
          </a:bodyPr>
          <a:lstStyle/>
          <a:p>
            <a:pPr marL="514350" indent="-514350">
              <a:buFont typeface="+mj-lt"/>
              <a:buAutoNum type="arabicPeriod"/>
            </a:pPr>
            <a:r>
              <a:rPr lang="zh-CN" altLang="en-US" dirty="0"/>
              <a:t>评估环境的耐腐蚀因子（</a:t>
            </a:r>
            <a:r>
              <a:rPr lang="fr-FR" dirty="0"/>
              <a:t>CRF</a:t>
            </a:r>
            <a:r>
              <a:rPr lang="zh-CN" altLang="en-US" dirty="0"/>
              <a:t>），由三个部分构成</a:t>
            </a:r>
            <a:r>
              <a:rPr lang="fr-FR" dirty="0"/>
              <a:t> (CRF= F1+F2+F3) </a:t>
            </a:r>
            <a:r>
              <a:rPr lang="zh-CN" altLang="en-US" dirty="0"/>
              <a:t>，其中</a:t>
            </a:r>
            <a:endParaRPr lang="fr-FR" dirty="0"/>
          </a:p>
          <a:p>
            <a:pPr marL="971550" lvl="1" indent="-514350">
              <a:buFont typeface="+mj-lt"/>
              <a:buAutoNum type="alphaLcParenR"/>
            </a:pPr>
            <a:r>
              <a:rPr lang="fr-FR" dirty="0"/>
              <a:t>F1  </a:t>
            </a:r>
            <a:r>
              <a:rPr lang="zh-CN" altLang="en-US" dirty="0"/>
              <a:t>代表来自海水或除冰盐中的氯化物的暴露风险</a:t>
            </a:r>
            <a:endParaRPr lang="en-US" dirty="0"/>
          </a:p>
          <a:p>
            <a:pPr marL="971550" lvl="1" indent="-514350">
              <a:buFont typeface="+mj-lt"/>
              <a:buAutoNum type="alphaLcParenR"/>
            </a:pPr>
            <a:r>
              <a:rPr lang="en-US" dirty="0"/>
              <a:t>F2 </a:t>
            </a:r>
            <a:r>
              <a:rPr lang="zh-CN" altLang="en-US" dirty="0"/>
              <a:t>代表对二氧化硫的暴露风险</a:t>
            </a:r>
            <a:endParaRPr lang="en-US" dirty="0"/>
          </a:p>
          <a:p>
            <a:pPr marL="971550" lvl="1" indent="-514350">
              <a:buFont typeface="+mj-lt"/>
              <a:buAutoNum type="alphaLcParenR"/>
            </a:pPr>
            <a:r>
              <a:rPr lang="en-US" dirty="0"/>
              <a:t>F3 </a:t>
            </a:r>
            <a:r>
              <a:rPr lang="zh-CN" altLang="en-US" dirty="0"/>
              <a:t>清理方案或雨水清理</a:t>
            </a:r>
            <a:endParaRPr lang="en-US" dirty="0"/>
          </a:p>
          <a:p>
            <a:pPr marL="514350" indent="-514350">
              <a:buFont typeface="+mj-lt"/>
              <a:buAutoNum type="arabicPeriod"/>
            </a:pPr>
            <a:r>
              <a:rPr lang="zh-CN" altLang="en-US" dirty="0"/>
              <a:t>对于给定的</a:t>
            </a:r>
            <a:r>
              <a:rPr lang="en-US" altLang="zh-CN" dirty="0"/>
              <a:t>CRF</a:t>
            </a:r>
            <a:r>
              <a:rPr lang="zh-CN" altLang="en-US" dirty="0"/>
              <a:t>，匹配表格提供对应的</a:t>
            </a:r>
            <a:r>
              <a:rPr lang="en-US" altLang="zh-CN" dirty="0"/>
              <a:t>CRC</a:t>
            </a:r>
            <a:r>
              <a:rPr lang="zh-CN" altLang="en-US" dirty="0"/>
              <a:t>分类</a:t>
            </a:r>
            <a:endParaRPr lang="en-US" dirty="0"/>
          </a:p>
          <a:p>
            <a:pPr marL="514350" indent="-514350">
              <a:buFont typeface="+mj-lt"/>
              <a:buAutoNum type="arabicPeriod"/>
            </a:pPr>
            <a:r>
              <a:rPr lang="zh-CN" altLang="en-US" dirty="0"/>
              <a:t>不锈钢耐腐蚀等级根据</a:t>
            </a:r>
            <a:r>
              <a:rPr lang="en-US" altLang="zh-CN" dirty="0"/>
              <a:t>CRF</a:t>
            </a:r>
            <a:r>
              <a:rPr lang="zh-CN" altLang="en-US" dirty="0"/>
              <a:t>值可分为</a:t>
            </a:r>
            <a:r>
              <a:rPr lang="en-US" altLang="zh-CN" dirty="0"/>
              <a:t>I</a:t>
            </a:r>
            <a:r>
              <a:rPr lang="zh-CN" altLang="en-US" dirty="0"/>
              <a:t>到</a:t>
            </a:r>
            <a:r>
              <a:rPr lang="en-US" altLang="zh-CN" dirty="0"/>
              <a:t>V</a:t>
            </a:r>
            <a:r>
              <a:rPr lang="zh-CN" altLang="en-US" dirty="0"/>
              <a:t>的级别</a:t>
            </a:r>
            <a:endParaRPr lang="en-US" dirty="0"/>
          </a:p>
          <a:p>
            <a:pPr marL="514350" indent="-514350">
              <a:buFont typeface="+mj-lt"/>
              <a:buAutoNum type="arabicPeriod"/>
            </a:pPr>
            <a:endParaRPr lang="en-US" dirty="0"/>
          </a:p>
          <a:p>
            <a:pPr marL="0" indent="0">
              <a:buNone/>
            </a:pPr>
            <a:r>
              <a:rPr lang="zh-CN" altLang="en-US" dirty="0"/>
              <a:t>请参看接下来四张幻灯片上的表格</a:t>
            </a:r>
            <a:endParaRPr lang="en-US" dirty="0"/>
          </a:p>
        </p:txBody>
      </p:sp>
      <p:sp>
        <p:nvSpPr>
          <p:cNvPr id="2" name="Slide Number Placeholder 1"/>
          <p:cNvSpPr>
            <a:spLocks noGrp="1"/>
          </p:cNvSpPr>
          <p:nvPr>
            <p:ph type="sldNum" sz="quarter" idx="12"/>
          </p:nvPr>
        </p:nvSpPr>
        <p:spPr/>
        <p:txBody>
          <a:bodyPr/>
          <a:lstStyle/>
          <a:p>
            <a:fld id="{16EEAD88-7AB7-4352-89B4-BF917C658D05}" type="slidenum">
              <a:rPr lang="fr-BE" smtClean="0"/>
              <a:pPr/>
              <a:t>41</a:t>
            </a:fld>
            <a:endParaRPr lang="fr-BE"/>
          </a:p>
        </p:txBody>
      </p:sp>
    </p:spTree>
    <p:extLst>
      <p:ext uri="{BB962C8B-B14F-4D97-AF65-F5344CB8AC3E}">
        <p14:creationId xmlns:p14="http://schemas.microsoft.com/office/powerpoint/2010/main" val="3047134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3016987"/>
              </p:ext>
            </p:extLst>
          </p:nvPr>
        </p:nvGraphicFramePr>
        <p:xfrm>
          <a:off x="217819" y="136570"/>
          <a:ext cx="8639176" cy="6050280"/>
        </p:xfrm>
        <a:graphic>
          <a:graphicData uri="http://schemas.openxmlformats.org/drawingml/2006/table">
            <a:tbl>
              <a:tblPr firstRow="1" bandRow="1">
                <a:tableStyleId>{5940675A-B579-460E-94D1-54222C63F5DA}</a:tableStyleId>
              </a:tblPr>
              <a:tblGrid>
                <a:gridCol w="1269786">
                  <a:extLst>
                    <a:ext uri="{9D8B030D-6E8A-4147-A177-3AD203B41FA5}">
                      <a16:colId xmlns:a16="http://schemas.microsoft.com/office/drawing/2014/main" val="20000"/>
                    </a:ext>
                  </a:extLst>
                </a:gridCol>
                <a:gridCol w="3684695">
                  <a:extLst>
                    <a:ext uri="{9D8B030D-6E8A-4147-A177-3AD203B41FA5}">
                      <a16:colId xmlns:a16="http://schemas.microsoft.com/office/drawing/2014/main" val="20001"/>
                    </a:ext>
                  </a:extLst>
                </a:gridCol>
                <a:gridCol w="3684695">
                  <a:extLst>
                    <a:ext uri="{9D8B030D-6E8A-4147-A177-3AD203B41FA5}">
                      <a16:colId xmlns:a16="http://schemas.microsoft.com/office/drawing/2014/main" val="20002"/>
                    </a:ext>
                  </a:extLst>
                </a:gridCol>
              </a:tblGrid>
              <a:tr h="370840">
                <a:tc gridSpan="3">
                  <a:txBody>
                    <a:bodyPr/>
                    <a:lstStyle/>
                    <a:p>
                      <a:r>
                        <a:rPr lang="fr-BE" sz="3000" b="1" dirty="0">
                          <a:latin typeface="SimSun" panose="02010600030101010101" pitchFamily="2" charset="-122"/>
                          <a:ea typeface="SimSun" panose="02010600030101010101" pitchFamily="2" charset="-122"/>
                        </a:rPr>
                        <a:t>F</a:t>
                      </a:r>
                      <a:r>
                        <a:rPr lang="fr-BE" sz="3000" b="1" baseline="-25000" dirty="0">
                          <a:latin typeface="SimSun" panose="02010600030101010101" pitchFamily="2" charset="-122"/>
                          <a:ea typeface="SimSun" panose="02010600030101010101" pitchFamily="2" charset="-122"/>
                        </a:rPr>
                        <a:t>1</a:t>
                      </a:r>
                      <a:r>
                        <a:rPr lang="fr-BE" sz="3000" b="1" dirty="0">
                          <a:latin typeface="SimSun" panose="02010600030101010101" pitchFamily="2" charset="-122"/>
                          <a:ea typeface="SimSun" panose="02010600030101010101" pitchFamily="2" charset="-122"/>
                        </a:rPr>
                        <a:t>  </a:t>
                      </a:r>
                      <a:r>
                        <a:rPr lang="zh-CN" altLang="en-US" sz="3000" b="1" dirty="0">
                          <a:latin typeface="SimSun" panose="02010600030101010101" pitchFamily="2" charset="-122"/>
                          <a:ea typeface="SimSun" panose="02010600030101010101" pitchFamily="2" charset="-122"/>
                        </a:rPr>
                        <a:t>氯离子的暴露风险（盐水或除冰盐）</a:t>
                      </a:r>
                      <a:endParaRPr lang="en-GB" sz="3000" b="1" dirty="0">
                        <a:latin typeface="SimSun" panose="02010600030101010101" pitchFamily="2" charset="-122"/>
                        <a:ea typeface="SimSun" panose="02010600030101010101" pitchFamily="2" charset="-122"/>
                      </a:endParaRPr>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0"/>
                  </a:ext>
                </a:extLst>
              </a:tr>
              <a:tr h="370840">
                <a:tc gridSpan="3">
                  <a:txBody>
                    <a:bodyPr/>
                    <a:lstStyle/>
                    <a:p>
                      <a:r>
                        <a:rPr lang="zh-CN" altLang="en-US" sz="1500" dirty="0">
                          <a:latin typeface="SimSun" panose="02010600030101010101" pitchFamily="2" charset="-122"/>
                          <a:ea typeface="SimSun" panose="02010600030101010101" pitchFamily="2" charset="-122"/>
                        </a:rPr>
                        <a:t>注：</a:t>
                      </a:r>
                      <a:r>
                        <a:rPr lang="en-US" altLang="zh-CN" sz="1500" dirty="0">
                          <a:latin typeface="SimSun" panose="02010600030101010101" pitchFamily="2" charset="-122"/>
                          <a:ea typeface="SimSun" panose="02010600030101010101" pitchFamily="2" charset="-122"/>
                        </a:rPr>
                        <a:t>M</a:t>
                      </a:r>
                      <a:r>
                        <a:rPr lang="zh-CN" altLang="en-US" sz="1500" dirty="0">
                          <a:latin typeface="SimSun" panose="02010600030101010101" pitchFamily="2" charset="-122"/>
                          <a:ea typeface="SimSun" panose="02010600030101010101" pitchFamily="2" charset="-122"/>
                        </a:rPr>
                        <a:t>代表与海的距离；</a:t>
                      </a:r>
                      <a:r>
                        <a:rPr lang="en-US" altLang="zh-CN" sz="1500" dirty="0">
                          <a:latin typeface="SimSun" panose="02010600030101010101" pitchFamily="2" charset="-122"/>
                          <a:ea typeface="SimSun" panose="02010600030101010101" pitchFamily="2" charset="-122"/>
                        </a:rPr>
                        <a:t>S</a:t>
                      </a:r>
                      <a:r>
                        <a:rPr lang="zh-CN" altLang="en-US" sz="1500" dirty="0">
                          <a:latin typeface="SimSun" panose="02010600030101010101" pitchFamily="2" charset="-122"/>
                          <a:ea typeface="SimSun" panose="02010600030101010101" pitchFamily="2" charset="-122"/>
                        </a:rPr>
                        <a:t>代表距离施用除冰盐的公路距离</a:t>
                      </a:r>
                      <a:endParaRPr lang="en-GB" sz="1500" dirty="0">
                        <a:latin typeface="SimSun" panose="02010600030101010101" pitchFamily="2" charset="-122"/>
                        <a:ea typeface="SimSun" panose="02010600030101010101" pitchFamily="2" charset="-122"/>
                      </a:endParaRPr>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1"/>
                  </a:ext>
                </a:extLst>
              </a:tr>
              <a:tr h="370840">
                <a:tc>
                  <a:txBody>
                    <a:bodyPr/>
                    <a:lstStyle/>
                    <a:p>
                      <a:pPr algn="ctr"/>
                      <a:r>
                        <a:rPr lang="fr-BE" sz="1800" b="1" dirty="0">
                          <a:latin typeface="SimSun" panose="02010600030101010101" pitchFamily="2" charset="-122"/>
                          <a:ea typeface="SimSun" panose="02010600030101010101" pitchFamily="2" charset="-122"/>
                        </a:rPr>
                        <a:t>1</a:t>
                      </a:r>
                      <a:endParaRPr lang="en-GB" sz="1800" b="1" dirty="0">
                        <a:latin typeface="SimSun" panose="02010600030101010101" pitchFamily="2" charset="-122"/>
                        <a:ea typeface="SimSun" panose="02010600030101010101" pitchFamily="2" charset="-122"/>
                      </a:endParaRPr>
                    </a:p>
                  </a:txBody>
                  <a:tcPr anchor="ctr"/>
                </a:tc>
                <a:tc gridSpan="2">
                  <a:txBody>
                    <a:bodyPr/>
                    <a:lstStyle/>
                    <a:p>
                      <a:r>
                        <a:rPr lang="zh-CN" altLang="en-US" sz="1800" b="1" baseline="0" dirty="0">
                          <a:latin typeface="SimSun" panose="02010600030101010101" pitchFamily="2" charset="-122"/>
                          <a:ea typeface="SimSun" panose="02010600030101010101" pitchFamily="2" charset="-122"/>
                        </a:rPr>
                        <a:t>内控环境</a:t>
                      </a:r>
                      <a:endParaRPr lang="en-GB" sz="1800" b="1" dirty="0">
                        <a:latin typeface="SimSun" panose="02010600030101010101" pitchFamily="2" charset="-122"/>
                        <a:ea typeface="SimSun" panose="02010600030101010101" pitchFamily="2" charset="-122"/>
                      </a:endParaRPr>
                    </a:p>
                  </a:txBody>
                  <a:tcPr/>
                </a:tc>
                <a:tc hMerge="1">
                  <a:txBody>
                    <a:bodyPr/>
                    <a:lstStyle/>
                    <a:p>
                      <a:endParaRPr lang="nl-BE"/>
                    </a:p>
                  </a:txBody>
                  <a:tcPr/>
                </a:tc>
                <a:extLst>
                  <a:ext uri="{0D108BD9-81ED-4DB2-BD59-A6C34878D82A}">
                    <a16:rowId xmlns:a16="http://schemas.microsoft.com/office/drawing/2014/main" val="10002"/>
                  </a:ext>
                </a:extLst>
              </a:tr>
              <a:tr h="370840">
                <a:tc>
                  <a:txBody>
                    <a:bodyPr/>
                    <a:lstStyle/>
                    <a:p>
                      <a:pPr algn="ctr"/>
                      <a:r>
                        <a:rPr lang="fr-BE" sz="1800" b="1" dirty="0">
                          <a:latin typeface="SimSun" panose="02010600030101010101" pitchFamily="2" charset="-122"/>
                          <a:ea typeface="SimSun" panose="02010600030101010101" pitchFamily="2" charset="-122"/>
                        </a:rPr>
                        <a:t>0</a:t>
                      </a:r>
                      <a:endParaRPr lang="en-GB" sz="1800" b="1" dirty="0">
                        <a:latin typeface="SimSun" panose="02010600030101010101" pitchFamily="2" charset="-122"/>
                        <a:ea typeface="SimSun" panose="02010600030101010101" pitchFamily="2" charset="-122"/>
                      </a:endParaRPr>
                    </a:p>
                  </a:txBody>
                  <a:tcPr anchor="ctr"/>
                </a:tc>
                <a:tc>
                  <a:txBody>
                    <a:bodyPr/>
                    <a:lstStyle/>
                    <a:p>
                      <a:r>
                        <a:rPr lang="zh-CN" altLang="en-US" sz="1800" b="1" dirty="0">
                          <a:latin typeface="SimSun" panose="02010600030101010101" pitchFamily="2" charset="-122"/>
                          <a:ea typeface="SimSun" panose="02010600030101010101" pitchFamily="2" charset="-122"/>
                        </a:rPr>
                        <a:t>低度暴露风险</a:t>
                      </a:r>
                      <a:endParaRPr lang="fr-BE" sz="1800" b="1" dirty="0">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dirty="0">
                          <a:latin typeface="SimSun" panose="02010600030101010101" pitchFamily="2" charset="-122"/>
                          <a:ea typeface="SimSun" panose="02010600030101010101" pitchFamily="2" charset="-122"/>
                        </a:rPr>
                        <a:t>M &gt; 10 km or S &gt; 0.1 km</a:t>
                      </a:r>
                      <a:endParaRPr lang="en-GB" sz="1800" b="0" dirty="0">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fr-BE" sz="1800" b="1" dirty="0">
                          <a:latin typeface="SimSun" panose="02010600030101010101" pitchFamily="2" charset="-122"/>
                          <a:ea typeface="SimSun" panose="02010600030101010101" pitchFamily="2" charset="-122"/>
                        </a:rPr>
                        <a:t>-3</a:t>
                      </a:r>
                      <a:endParaRPr lang="en-GB" sz="1800" b="1" dirty="0">
                        <a:latin typeface="SimSun" panose="02010600030101010101" pitchFamily="2" charset="-122"/>
                        <a:ea typeface="SimSun" panose="02010600030101010101" pitchFamily="2" charset="-122"/>
                      </a:endParaRPr>
                    </a:p>
                  </a:txBody>
                  <a:tcPr anchor="ctr"/>
                </a:tc>
                <a:tc>
                  <a:txBody>
                    <a:bodyPr/>
                    <a:lstStyle/>
                    <a:p>
                      <a:r>
                        <a:rPr lang="zh-CN" altLang="en-US" sz="1800" b="1" baseline="0" dirty="0">
                          <a:latin typeface="SimSun" panose="02010600030101010101" pitchFamily="2" charset="-122"/>
                          <a:ea typeface="SimSun" panose="02010600030101010101" pitchFamily="2" charset="-122"/>
                        </a:rPr>
                        <a:t>中度暴露风险</a:t>
                      </a:r>
                      <a:endParaRPr lang="fr-BE" sz="1800" b="1" baseline="0" dirty="0">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baseline="0" dirty="0">
                          <a:latin typeface="SimSun" panose="02010600030101010101" pitchFamily="2" charset="-122"/>
                          <a:ea typeface="SimSun" panose="02010600030101010101" pitchFamily="2" charset="-122"/>
                        </a:rPr>
                        <a:t>1 km &lt; M ≤ 10 km or 0.01 km &lt; S ≤ 0.1 km</a:t>
                      </a:r>
                      <a:endParaRPr lang="en-GB" sz="1800" b="0" dirty="0">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ctr"/>
                      <a:r>
                        <a:rPr lang="fr-BE" sz="1800" b="1" dirty="0">
                          <a:latin typeface="SimSun" panose="02010600030101010101" pitchFamily="2" charset="-122"/>
                          <a:ea typeface="SimSun" panose="02010600030101010101" pitchFamily="2" charset="-122"/>
                        </a:rPr>
                        <a:t>-7</a:t>
                      </a:r>
                      <a:endParaRPr lang="en-GB" sz="1800" b="1" dirty="0">
                        <a:latin typeface="SimSun" panose="02010600030101010101" pitchFamily="2" charset="-122"/>
                        <a:ea typeface="SimSun" panose="02010600030101010101" pitchFamily="2" charset="-122"/>
                      </a:endParaRPr>
                    </a:p>
                  </a:txBody>
                  <a:tcPr anchor="ctr"/>
                </a:tc>
                <a:tc>
                  <a:txBody>
                    <a:bodyPr/>
                    <a:lstStyle/>
                    <a:p>
                      <a:r>
                        <a:rPr lang="zh-CN" altLang="en-US" sz="1800" b="1" baseline="0" dirty="0">
                          <a:latin typeface="SimSun" panose="02010600030101010101" pitchFamily="2" charset="-122"/>
                          <a:ea typeface="SimSun" panose="02010600030101010101" pitchFamily="2" charset="-122"/>
                        </a:rPr>
                        <a:t>高度暴露风险</a:t>
                      </a:r>
                      <a:endParaRPr lang="fr-BE" sz="1800" b="1" baseline="0" dirty="0">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baseline="0" dirty="0">
                          <a:solidFill>
                            <a:schemeClr val="tx1">
                              <a:lumMod val="95000"/>
                              <a:lumOff val="5000"/>
                            </a:schemeClr>
                          </a:solidFill>
                          <a:latin typeface="SimSun" panose="02010600030101010101" pitchFamily="2" charset="-122"/>
                          <a:ea typeface="SimSun" panose="02010600030101010101" pitchFamily="2" charset="-122"/>
                        </a:rPr>
                        <a:t>0.25 km </a:t>
                      </a:r>
                      <a:r>
                        <a:rPr lang="fr-BE" sz="1800" b="0" baseline="0" dirty="0">
                          <a:latin typeface="SimSun" panose="02010600030101010101" pitchFamily="2" charset="-122"/>
                          <a:ea typeface="SimSun" panose="02010600030101010101" pitchFamily="2" charset="-122"/>
                        </a:rPr>
                        <a:t>&lt; M ≤ 1 km or S ≤ 0.01 km</a:t>
                      </a:r>
                      <a:endParaRPr lang="en-GB" sz="1800" b="0" dirty="0">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pPr algn="ctr"/>
                      <a:r>
                        <a:rPr lang="fr-BE" sz="1800" b="1" dirty="0">
                          <a:latin typeface="SimSun" panose="02010600030101010101" pitchFamily="2" charset="-122"/>
                          <a:ea typeface="SimSun" panose="02010600030101010101" pitchFamily="2" charset="-122"/>
                        </a:rPr>
                        <a:t>-10</a:t>
                      </a:r>
                      <a:endParaRPr lang="en-GB" sz="1800" b="1" dirty="0">
                        <a:latin typeface="SimSun" panose="02010600030101010101" pitchFamily="2" charset="-122"/>
                        <a:ea typeface="SimSun" panose="02010600030101010101" pitchFamily="2" charset="-122"/>
                      </a:endParaRPr>
                    </a:p>
                  </a:txBody>
                  <a:tcPr anchor="ctr"/>
                </a:tc>
                <a:tc gridSpan="2">
                  <a:txBody>
                    <a:bodyPr/>
                    <a:lstStyle/>
                    <a:p>
                      <a:r>
                        <a:rPr lang="zh-CN" altLang="en-US" sz="1800" b="1" baseline="0" dirty="0">
                          <a:latin typeface="SimSun" panose="02010600030101010101" pitchFamily="2" charset="-122"/>
                          <a:ea typeface="SimSun" panose="02010600030101010101" pitchFamily="2" charset="-122"/>
                        </a:rPr>
                        <a:t>风险非常高</a:t>
                      </a:r>
                      <a:endParaRPr lang="fr-BE" sz="1800" b="0" baseline="0" dirty="0">
                        <a:latin typeface="SimSun" panose="02010600030101010101" pitchFamily="2" charset="-122"/>
                        <a:ea typeface="SimSun" panose="02010600030101010101" pitchFamily="2" charset="-122"/>
                      </a:endParaRPr>
                    </a:p>
                    <a:p>
                      <a:r>
                        <a:rPr lang="zh-CN" altLang="en-US" sz="1800" b="0" baseline="0" dirty="0">
                          <a:latin typeface="SimSun" panose="02010600030101010101" pitchFamily="2" charset="-122"/>
                          <a:ea typeface="SimSun" panose="02010600030101010101" pitchFamily="2" charset="-122"/>
                        </a:rPr>
                        <a:t>施用除冰盐，或者机动车辆可能会讲除冰盐带入其中的公路隧道</a:t>
                      </a:r>
                      <a:endParaRPr lang="en-GB" sz="1800" b="0" dirty="0">
                        <a:latin typeface="SimSun" panose="02010600030101010101" pitchFamily="2" charset="-122"/>
                        <a:ea typeface="SimSun" panose="02010600030101010101" pitchFamily="2" charset="-122"/>
                      </a:endParaRPr>
                    </a:p>
                  </a:txBody>
                  <a:tcPr/>
                </a:tc>
                <a:tc hMerge="1">
                  <a:txBody>
                    <a:bodyPr/>
                    <a:lstStyle/>
                    <a:p>
                      <a:endParaRPr lang="nl-BE"/>
                    </a:p>
                  </a:txBody>
                  <a:tcPr/>
                </a:tc>
                <a:extLst>
                  <a:ext uri="{0D108BD9-81ED-4DB2-BD59-A6C34878D82A}">
                    <a16:rowId xmlns:a16="http://schemas.microsoft.com/office/drawing/2014/main" val="10006"/>
                  </a:ext>
                </a:extLst>
              </a:tr>
              <a:tr h="370840">
                <a:tc>
                  <a:txBody>
                    <a:bodyPr/>
                    <a:lstStyle/>
                    <a:p>
                      <a:pPr marL="0" indent="0" algn="ctr">
                        <a:buFontTx/>
                        <a:buNone/>
                      </a:pPr>
                      <a:r>
                        <a:rPr lang="fr-BE" sz="1800" b="1" dirty="0">
                          <a:latin typeface="SimSun" panose="02010600030101010101" pitchFamily="2" charset="-122"/>
                          <a:ea typeface="SimSun" panose="02010600030101010101" pitchFamily="2" charset="-122"/>
                        </a:rPr>
                        <a:t>-10</a:t>
                      </a:r>
                      <a:endParaRPr lang="en-GB" sz="1800" b="1" dirty="0">
                        <a:latin typeface="SimSun" panose="02010600030101010101" pitchFamily="2" charset="-122"/>
                        <a:ea typeface="SimSun" panose="02010600030101010101" pitchFamily="2" charset="-122"/>
                      </a:endParaRPr>
                    </a:p>
                  </a:txBody>
                  <a:tcPr anchor="ctr"/>
                </a:tc>
                <a:tc>
                  <a:txBody>
                    <a:bodyPr/>
                    <a:lstStyle/>
                    <a:p>
                      <a:r>
                        <a:rPr lang="zh-CN" altLang="en-US" sz="1800" b="1" dirty="0">
                          <a:latin typeface="SimSun" panose="02010600030101010101" pitchFamily="2" charset="-122"/>
                          <a:ea typeface="SimSun" panose="02010600030101010101" pitchFamily="2" charset="-122"/>
                        </a:rPr>
                        <a:t>风险非常高</a:t>
                      </a:r>
                      <a:endParaRPr lang="fr-BE" sz="1800" b="1" dirty="0">
                        <a:latin typeface="SimSun" panose="02010600030101010101" pitchFamily="2" charset="-122"/>
                        <a:ea typeface="SimSun" panose="02010600030101010101" pitchFamily="2" charset="-122"/>
                      </a:endParaRPr>
                    </a:p>
                    <a:p>
                      <a:r>
                        <a:rPr lang="zh-CN" altLang="en-US" sz="1800" b="0" dirty="0">
                          <a:latin typeface="SimSun" panose="02010600030101010101" pitchFamily="2" charset="-122"/>
                          <a:ea typeface="SimSun" panose="02010600030101010101" pitchFamily="2" charset="-122"/>
                        </a:rPr>
                        <a:t>德国北海海岸</a:t>
                      </a:r>
                      <a:endParaRPr lang="fr-BE" sz="1800" b="0" dirty="0">
                        <a:latin typeface="SimSun" panose="02010600030101010101" pitchFamily="2" charset="-122"/>
                        <a:ea typeface="SimSun" panose="02010600030101010101" pitchFamily="2" charset="-122"/>
                      </a:endParaRPr>
                    </a:p>
                    <a:p>
                      <a:r>
                        <a:rPr lang="zh-CN" altLang="en-US" sz="1800" b="0" dirty="0">
                          <a:latin typeface="SimSun" panose="02010600030101010101" pitchFamily="2" charset="-122"/>
                          <a:ea typeface="SimSun" panose="02010600030101010101" pitchFamily="2" charset="-122"/>
                        </a:rPr>
                        <a:t>所有波罗地海沿岸区域</a:t>
                      </a:r>
                      <a:endParaRPr lang="en-GB" sz="1800" b="0" dirty="0">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dirty="0">
                          <a:latin typeface="SimSun" panose="02010600030101010101" pitchFamily="2" charset="-122"/>
                          <a:ea typeface="SimSun" panose="02010600030101010101" pitchFamily="2" charset="-122"/>
                        </a:rPr>
                        <a:t>M ≤ 0.25 km</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7"/>
                  </a:ext>
                </a:extLst>
              </a:tr>
              <a:tr h="330192">
                <a:tc rowSpan="2">
                  <a:txBody>
                    <a:bodyPr/>
                    <a:lstStyle/>
                    <a:p>
                      <a:pPr marL="0" indent="0" algn="ctr">
                        <a:buFontTx/>
                        <a:buNone/>
                      </a:pPr>
                      <a:r>
                        <a:rPr lang="fr-BE" sz="1800" b="1" dirty="0">
                          <a:latin typeface="SimSun" panose="02010600030101010101" pitchFamily="2" charset="-122"/>
                          <a:ea typeface="SimSun" panose="02010600030101010101" pitchFamily="2" charset="-122"/>
                        </a:rPr>
                        <a:t>-15</a:t>
                      </a:r>
                      <a:endParaRPr lang="en-GB" sz="1800" b="1" dirty="0">
                        <a:latin typeface="SimSun" panose="02010600030101010101" pitchFamily="2" charset="-122"/>
                        <a:ea typeface="SimSun" panose="02010600030101010101" pitchFamily="2" charset="-122"/>
                      </a:endParaRPr>
                    </a:p>
                  </a:txBody>
                  <a:tcPr anchor="ctr"/>
                </a:tc>
                <a:tc>
                  <a:txBody>
                    <a:bodyPr/>
                    <a:lstStyle/>
                    <a:p>
                      <a:r>
                        <a:rPr lang="zh-CN" altLang="en-US" sz="1800" b="1" baseline="0" dirty="0">
                          <a:latin typeface="SimSun" panose="02010600030101010101" pitchFamily="2" charset="-122"/>
                          <a:ea typeface="SimSun" panose="02010600030101010101" pitchFamily="2" charset="-122"/>
                        </a:rPr>
                        <a:t>风险非常高</a:t>
                      </a:r>
                      <a:endParaRPr lang="fr-BE" sz="1800" b="1" baseline="0" dirty="0">
                        <a:latin typeface="SimSun" panose="02010600030101010101" pitchFamily="2" charset="-122"/>
                        <a:ea typeface="SimSun" panose="02010600030101010101" pitchFamily="2" charset="-122"/>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baseline="0" dirty="0">
                          <a:latin typeface="SimSun" panose="02010600030101010101" pitchFamily="2" charset="-122"/>
                          <a:ea typeface="SimSun" panose="02010600030101010101" pitchFamily="2" charset="-122"/>
                        </a:rPr>
                        <a:t>M </a:t>
                      </a:r>
                      <a:r>
                        <a:rPr lang="fr-BE" sz="1800" b="0" dirty="0">
                          <a:latin typeface="SimSun" panose="02010600030101010101" pitchFamily="2" charset="-122"/>
                          <a:ea typeface="SimSun" panose="02010600030101010101" pitchFamily="2" charset="-122"/>
                        </a:rPr>
                        <a:t>≤ 0.25 km</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845820">
                <a:tc vMerge="1">
                  <a:txBody>
                    <a:bodyPr/>
                    <a:lstStyle/>
                    <a:p>
                      <a:endParaRPr lang="nl-BE"/>
                    </a:p>
                  </a:txBody>
                  <a:tcPr/>
                </a:tc>
                <a:tc gridSpan="2">
                  <a:txBody>
                    <a:bodyPr/>
                    <a:lstStyle/>
                    <a:p>
                      <a:r>
                        <a:rPr lang="zh-CN" altLang="en-US" sz="1800" b="0" dirty="0">
                          <a:latin typeface="SimSun" panose="02010600030101010101" pitchFamily="2" charset="-122"/>
                          <a:ea typeface="SimSun" panose="02010600030101010101" pitchFamily="2" charset="-122"/>
                        </a:rPr>
                        <a:t>大西洋海岸线区域，包括葡萄牙、西班牙和法国</a:t>
                      </a:r>
                      <a:endParaRPr lang="fr-BE" sz="1800" b="0" baseline="0" dirty="0">
                        <a:latin typeface="SimSun" panose="02010600030101010101" pitchFamily="2" charset="-122"/>
                        <a:ea typeface="SimSun" panose="02010600030101010101" pitchFamily="2" charset="-122"/>
                      </a:endParaRPr>
                    </a:p>
                    <a:p>
                      <a:r>
                        <a:rPr lang="zh-CN" altLang="en-US" sz="1800" b="0" baseline="0" dirty="0">
                          <a:latin typeface="SimSun" panose="02010600030101010101" pitchFamily="2" charset="-122"/>
                          <a:ea typeface="SimSun" panose="02010600030101010101" pitchFamily="2" charset="-122"/>
                        </a:rPr>
                        <a:t>英国、法国、比利时、荷兰、瑞典南部海岸线区域</a:t>
                      </a:r>
                      <a:endParaRPr lang="fr-BE" sz="1800" b="0" baseline="0" dirty="0">
                        <a:latin typeface="SimSun" panose="02010600030101010101" pitchFamily="2" charset="-122"/>
                        <a:ea typeface="SimSun" panose="02010600030101010101" pitchFamily="2" charset="-122"/>
                      </a:endParaRPr>
                    </a:p>
                    <a:p>
                      <a:r>
                        <a:rPr lang="zh-CN" altLang="en-US" sz="1800" b="0" baseline="0" dirty="0">
                          <a:latin typeface="SimSun" panose="02010600030101010101" pitchFamily="2" charset="-122"/>
                          <a:ea typeface="SimSun" panose="02010600030101010101" pitchFamily="2" charset="-122"/>
                        </a:rPr>
                        <a:t>英国、挪威、丹麦、爱尔兰等国所有沿海区域</a:t>
                      </a:r>
                      <a:endParaRPr lang="fr-BE" sz="1800" b="0" baseline="0" dirty="0">
                        <a:latin typeface="SimSun" panose="02010600030101010101" pitchFamily="2" charset="-122"/>
                        <a:ea typeface="SimSun" panose="02010600030101010101" pitchFamily="2" charset="-122"/>
                      </a:endParaRPr>
                    </a:p>
                    <a:p>
                      <a:r>
                        <a:rPr lang="zh-CN" altLang="en-US" sz="1800" b="0" baseline="0" dirty="0">
                          <a:latin typeface="SimSun" panose="02010600030101010101" pitchFamily="2" charset="-122"/>
                          <a:ea typeface="SimSun" panose="02010600030101010101" pitchFamily="2" charset="-122"/>
                        </a:rPr>
                        <a:t>地中海海岸</a:t>
                      </a:r>
                      <a:endParaRPr lang="en-GB" sz="1800" b="0" dirty="0">
                        <a:latin typeface="SimSun" panose="02010600030101010101" pitchFamily="2" charset="-122"/>
                        <a:ea typeface="SimSun" panose="02010600030101010101" pitchFamily="2" charset="-122"/>
                      </a:endParaRPr>
                    </a:p>
                  </a:txBody>
                  <a:tcPr>
                    <a:lnT w="12700" cap="flat" cmpd="sng" algn="ctr">
                      <a:noFill/>
                      <a:prstDash val="solid"/>
                      <a:round/>
                      <a:headEnd type="none" w="med" len="med"/>
                      <a:tailEnd type="none" w="med" len="med"/>
                    </a:lnT>
                  </a:tcPr>
                </a:tc>
                <a:tc hMerge="1">
                  <a:txBody>
                    <a:bodyPr/>
                    <a:lstStyle/>
                    <a:p>
                      <a:endParaRPr lang="en-GB" sz="1500" b="0" dirty="0"/>
                    </a:p>
                  </a:txBody>
                  <a:tcP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2"/>
          </p:nvPr>
        </p:nvSpPr>
        <p:spPr/>
        <p:txBody>
          <a:bodyPr/>
          <a:lstStyle/>
          <a:p>
            <a:fld id="{16EEAD88-7AB7-4352-89B4-BF917C658D05}" type="slidenum">
              <a:rPr lang="fr-BE" smtClean="0"/>
              <a:pPr/>
              <a:t>42</a:t>
            </a:fld>
            <a:endParaRPr lang="fr-BE"/>
          </a:p>
        </p:txBody>
      </p:sp>
    </p:spTree>
    <p:extLst>
      <p:ext uri="{BB962C8B-B14F-4D97-AF65-F5344CB8AC3E}">
        <p14:creationId xmlns:p14="http://schemas.microsoft.com/office/powerpoint/2010/main" val="462045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32294507"/>
              </p:ext>
            </p:extLst>
          </p:nvPr>
        </p:nvGraphicFramePr>
        <p:xfrm>
          <a:off x="217819" y="136570"/>
          <a:ext cx="8639176" cy="4927600"/>
        </p:xfrm>
        <a:graphic>
          <a:graphicData uri="http://schemas.openxmlformats.org/drawingml/2006/table">
            <a:tbl>
              <a:tblPr firstRow="1" bandRow="1">
                <a:tableStyleId>{5940675A-B579-460E-94D1-54222C63F5DA}</a:tableStyleId>
              </a:tblPr>
              <a:tblGrid>
                <a:gridCol w="1269786">
                  <a:extLst>
                    <a:ext uri="{9D8B030D-6E8A-4147-A177-3AD203B41FA5}">
                      <a16:colId xmlns:a16="http://schemas.microsoft.com/office/drawing/2014/main" val="20000"/>
                    </a:ext>
                  </a:extLst>
                </a:gridCol>
                <a:gridCol w="3684695">
                  <a:extLst>
                    <a:ext uri="{9D8B030D-6E8A-4147-A177-3AD203B41FA5}">
                      <a16:colId xmlns:a16="http://schemas.microsoft.com/office/drawing/2014/main" val="20001"/>
                    </a:ext>
                  </a:extLst>
                </a:gridCol>
                <a:gridCol w="3684695">
                  <a:extLst>
                    <a:ext uri="{9D8B030D-6E8A-4147-A177-3AD203B41FA5}">
                      <a16:colId xmlns:a16="http://schemas.microsoft.com/office/drawing/2014/main" val="20002"/>
                    </a:ext>
                  </a:extLst>
                </a:gridCol>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3000" b="1" baseline="0" dirty="0">
                          <a:latin typeface="NSimSun" panose="02010609030101010101" pitchFamily="49" charset="-122"/>
                          <a:ea typeface="NSimSun" panose="02010609030101010101" pitchFamily="49" charset="-122"/>
                        </a:rPr>
                        <a:t>F</a:t>
                      </a:r>
                      <a:r>
                        <a:rPr lang="fr-BE" sz="3000" b="1" baseline="-25000" dirty="0">
                          <a:latin typeface="NSimSun" panose="02010609030101010101" pitchFamily="49" charset="-122"/>
                          <a:ea typeface="NSimSun" panose="02010609030101010101" pitchFamily="49" charset="-122"/>
                        </a:rPr>
                        <a:t>2</a:t>
                      </a:r>
                      <a:r>
                        <a:rPr lang="fr-BE" sz="3000" b="1" baseline="0" dirty="0">
                          <a:latin typeface="NSimSun" panose="02010609030101010101" pitchFamily="49" charset="-122"/>
                          <a:ea typeface="NSimSun" panose="02010609030101010101" pitchFamily="49" charset="-122"/>
                        </a:rPr>
                        <a:t> </a:t>
                      </a:r>
                      <a:r>
                        <a:rPr lang="zh-CN" altLang="en-US" sz="3000" b="1" baseline="0" dirty="0">
                          <a:latin typeface="NSimSun" panose="02010609030101010101" pitchFamily="49" charset="-122"/>
                          <a:ea typeface="NSimSun" panose="02010609030101010101" pitchFamily="49" charset="-122"/>
                        </a:rPr>
                        <a:t>对二氧化硫的暴露风险</a:t>
                      </a:r>
                      <a:endParaRPr lang="en-GB" sz="3000" b="1" baseline="-25000" dirty="0">
                        <a:latin typeface="NSimSun" panose="02010609030101010101" pitchFamily="49" charset="-122"/>
                        <a:ea typeface="NSimSun" panose="02010609030101010101" pitchFamily="49" charset="-122"/>
                      </a:endParaRPr>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0"/>
                  </a:ext>
                </a:extLst>
              </a:tr>
              <a:tr h="370840">
                <a:tc gridSpan="3">
                  <a:txBody>
                    <a:bodyPr/>
                    <a:lstStyle/>
                    <a:p>
                      <a:pPr algn="just"/>
                      <a:r>
                        <a:rPr lang="zh-CN" altLang="en-US" sz="1500" b="0" dirty="0">
                          <a:latin typeface="NSimSun" panose="02010609030101010101" pitchFamily="49" charset="-122"/>
                          <a:ea typeface="NSimSun" panose="02010609030101010101" pitchFamily="49" charset="-122"/>
                        </a:rPr>
                        <a:t>注：欧洲沿海环境中，二氧化硫沉积值通常比较低。其内陆环境的二氧化硫值或者较低，或者中等。很少出现二氧化硫值较高的情况，或者是因为这是个重工业区，或者特制一些环境，例如公路隧道。二氧化硫的沉积值可以通过</a:t>
                      </a:r>
                      <a:r>
                        <a:rPr lang="en-US" altLang="zh-CN" sz="1500" b="0" dirty="0">
                          <a:latin typeface="NSimSun" panose="02010609030101010101" pitchFamily="49" charset="-122"/>
                          <a:ea typeface="NSimSun" panose="02010609030101010101" pitchFamily="49" charset="-122"/>
                        </a:rPr>
                        <a:t>ISO9225</a:t>
                      </a:r>
                      <a:r>
                        <a:rPr lang="zh-CN" altLang="en-US" sz="1500" b="0" dirty="0">
                          <a:latin typeface="NSimSun" panose="02010609030101010101" pitchFamily="49" charset="-122"/>
                          <a:ea typeface="NSimSun" panose="02010609030101010101" pitchFamily="49" charset="-122"/>
                        </a:rPr>
                        <a:t>提供的方法来评估。</a:t>
                      </a:r>
                      <a:endParaRPr lang="en-GB" sz="1500" b="0" dirty="0">
                        <a:latin typeface="NSimSun" panose="02010609030101010101" pitchFamily="49" charset="-122"/>
                        <a:ea typeface="NSimSun" panose="02010609030101010101" pitchFamily="49" charset="-122"/>
                      </a:endParaRPr>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1"/>
                  </a:ext>
                </a:extLst>
              </a:tr>
              <a:tr h="370840">
                <a:tc>
                  <a:txBody>
                    <a:bodyPr/>
                    <a:lstStyle/>
                    <a:p>
                      <a:pPr algn="ctr"/>
                      <a:r>
                        <a:rPr lang="fr-BE" sz="1500" b="1" dirty="0">
                          <a:latin typeface="NSimSun" panose="02010609030101010101" pitchFamily="49" charset="-122"/>
                          <a:ea typeface="NSimSun" panose="02010609030101010101" pitchFamily="49" charset="-122"/>
                        </a:rPr>
                        <a:t>0</a:t>
                      </a:r>
                      <a:endParaRPr lang="en-GB" sz="1500" b="1" dirty="0">
                        <a:latin typeface="NSimSun" panose="02010609030101010101" pitchFamily="49" charset="-122"/>
                        <a:ea typeface="NSimSun" panose="02010609030101010101" pitchFamily="49" charset="-122"/>
                      </a:endParaRPr>
                    </a:p>
                  </a:txBody>
                  <a:tcPr anchor="ctr"/>
                </a:tc>
                <a:tc>
                  <a:txBody>
                    <a:bodyPr/>
                    <a:lstStyle/>
                    <a:p>
                      <a:r>
                        <a:rPr lang="zh-CN" altLang="en-US" sz="1500" b="1" dirty="0">
                          <a:latin typeface="NSimSun" panose="02010609030101010101" pitchFamily="49" charset="-122"/>
                          <a:ea typeface="NSimSun" panose="02010609030101010101" pitchFamily="49" charset="-122"/>
                        </a:rPr>
                        <a:t>较低暴露风险</a:t>
                      </a:r>
                      <a:endParaRPr lang="fr-BE" sz="1500" b="1" dirty="0">
                        <a:latin typeface="NSimSun" panose="02010609030101010101" pitchFamily="49" charset="-122"/>
                        <a:ea typeface="NSimSun" panose="02010609030101010101" pitchFamily="49" charset="-122"/>
                      </a:endParaRPr>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500" b="0" dirty="0">
                          <a:latin typeface="NSimSun" panose="02010609030101010101" pitchFamily="49" charset="-122"/>
                          <a:ea typeface="NSimSun" panose="02010609030101010101" pitchFamily="49" charset="-122"/>
                        </a:rPr>
                        <a:t>(&lt;10 µg/m³</a:t>
                      </a:r>
                      <a:r>
                        <a:rPr lang="fr-BE" sz="1500" b="0" baseline="0" dirty="0">
                          <a:latin typeface="NSimSun" panose="02010609030101010101" pitchFamily="49" charset="-122"/>
                          <a:ea typeface="NSimSun" panose="02010609030101010101" pitchFamily="49" charset="-122"/>
                        </a:rPr>
                        <a:t> </a:t>
                      </a:r>
                      <a:r>
                        <a:rPr lang="zh-CN" altLang="en-US" sz="1500" b="0" baseline="0" dirty="0">
                          <a:latin typeface="NSimSun" panose="02010609030101010101" pitchFamily="49" charset="-122"/>
                          <a:ea typeface="NSimSun" panose="02010609030101010101" pitchFamily="49" charset="-122"/>
                        </a:rPr>
                        <a:t>平均沉积量</a:t>
                      </a:r>
                      <a:r>
                        <a:rPr lang="en-GB" sz="1500" b="0" baseline="0" dirty="0">
                          <a:latin typeface="NSimSun" panose="02010609030101010101" pitchFamily="49" charset="-122"/>
                          <a:ea typeface="NSimSun" panose="02010609030101010101" pitchFamily="49" charset="-122"/>
                        </a:rPr>
                        <a:t>)</a:t>
                      </a:r>
                      <a:endParaRPr lang="en-GB" sz="1500" b="0" dirty="0">
                        <a:latin typeface="NSimSun" panose="02010609030101010101" pitchFamily="49" charset="-122"/>
                        <a:ea typeface="NSimSun" panose="02010609030101010101" pitchFamily="49" charset="-122"/>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r>
                        <a:rPr lang="fr-BE" sz="1500" b="1" dirty="0">
                          <a:latin typeface="NSimSun" panose="02010609030101010101" pitchFamily="49" charset="-122"/>
                          <a:ea typeface="NSimSun" panose="02010609030101010101" pitchFamily="49" charset="-122"/>
                        </a:rPr>
                        <a:t>-5</a:t>
                      </a:r>
                      <a:endParaRPr lang="en-GB" sz="1500" b="1" dirty="0">
                        <a:latin typeface="NSimSun" panose="02010609030101010101" pitchFamily="49" charset="-122"/>
                        <a:ea typeface="NSimSun" panose="02010609030101010101" pitchFamily="49" charset="-122"/>
                      </a:endParaRPr>
                    </a:p>
                  </a:txBody>
                  <a:tcPr anchor="ctr"/>
                </a:tc>
                <a:tc>
                  <a:txBody>
                    <a:bodyPr/>
                    <a:lstStyle/>
                    <a:p>
                      <a:r>
                        <a:rPr lang="zh-CN" altLang="en-US" sz="1500" b="1" baseline="0" dirty="0">
                          <a:latin typeface="NSimSun" panose="02010609030101010101" pitchFamily="49" charset="-122"/>
                          <a:ea typeface="NSimSun" panose="02010609030101010101" pitchFamily="49" charset="-122"/>
                        </a:rPr>
                        <a:t>中度暴露风险</a:t>
                      </a:r>
                      <a:endParaRPr lang="fr-BE" sz="1500" b="1" baseline="0" dirty="0">
                        <a:latin typeface="NSimSun" panose="02010609030101010101" pitchFamily="49" charset="-122"/>
                        <a:ea typeface="NSimSun" panose="02010609030101010101" pitchFamily="49" charset="-122"/>
                      </a:endParaRPr>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500" b="0" baseline="0" dirty="0">
                          <a:latin typeface="NSimSun" panose="02010609030101010101" pitchFamily="49" charset="-122"/>
                          <a:ea typeface="NSimSun" panose="02010609030101010101" pitchFamily="49" charset="-122"/>
                        </a:rPr>
                        <a:t>(10 – 90 </a:t>
                      </a:r>
                      <a:r>
                        <a:rPr lang="fr-BE" sz="1500" b="0" dirty="0">
                          <a:latin typeface="NSimSun" panose="02010609030101010101" pitchFamily="49" charset="-122"/>
                          <a:ea typeface="NSimSun" panose="02010609030101010101" pitchFamily="49" charset="-122"/>
                        </a:rPr>
                        <a:t>µg/m³</a:t>
                      </a:r>
                      <a:r>
                        <a:rPr lang="zh-CN" altLang="en-US" sz="1500" b="0" baseline="0" dirty="0">
                          <a:latin typeface="NSimSun" panose="02010609030101010101" pitchFamily="49" charset="-122"/>
                          <a:ea typeface="NSimSun" panose="02010609030101010101" pitchFamily="49" charset="-122"/>
                        </a:rPr>
                        <a:t>平均沉积量</a:t>
                      </a:r>
                      <a:r>
                        <a:rPr lang="en-GB" sz="1500" b="0" dirty="0">
                          <a:latin typeface="NSimSun" panose="02010609030101010101" pitchFamily="49" charset="-122"/>
                          <a:ea typeface="NSimSun" panose="02010609030101010101" pitchFamily="49" charset="-122"/>
                        </a:rPr>
                        <a:t>)</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fr-BE" sz="1500" b="1" dirty="0">
                          <a:latin typeface="NSimSun" panose="02010609030101010101" pitchFamily="49" charset="-122"/>
                          <a:ea typeface="NSimSun" panose="02010609030101010101" pitchFamily="49" charset="-122"/>
                        </a:rPr>
                        <a:t>-10</a:t>
                      </a:r>
                      <a:endParaRPr lang="en-GB" sz="1500" b="1" dirty="0">
                        <a:latin typeface="NSimSun" panose="02010609030101010101" pitchFamily="49" charset="-122"/>
                        <a:ea typeface="NSimSun" panose="02010609030101010101" pitchFamily="49" charset="-122"/>
                      </a:endParaRPr>
                    </a:p>
                  </a:txBody>
                  <a:tcPr anchor="ctr"/>
                </a:tc>
                <a:tc>
                  <a:txBody>
                    <a:bodyPr/>
                    <a:lstStyle/>
                    <a:p>
                      <a:r>
                        <a:rPr lang="zh-CN" altLang="en-US" sz="1500" b="1" baseline="0" dirty="0">
                          <a:latin typeface="NSimSun" panose="02010609030101010101" pitchFamily="49" charset="-122"/>
                          <a:ea typeface="NSimSun" panose="02010609030101010101" pitchFamily="49" charset="-122"/>
                        </a:rPr>
                        <a:t>高度暴露风险</a:t>
                      </a:r>
                      <a:endParaRPr lang="fr-BE" sz="1500" b="1" baseline="0" dirty="0">
                        <a:latin typeface="NSimSun" panose="02010609030101010101" pitchFamily="49" charset="-122"/>
                        <a:ea typeface="NSimSun" panose="02010609030101010101" pitchFamily="49" charset="-122"/>
                      </a:endParaRPr>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500" b="0" baseline="0" dirty="0">
                          <a:latin typeface="NSimSun" panose="02010609030101010101" pitchFamily="49" charset="-122"/>
                          <a:ea typeface="NSimSun" panose="02010609030101010101" pitchFamily="49" charset="-122"/>
                        </a:rPr>
                        <a:t>(90 – 250 </a:t>
                      </a:r>
                      <a:r>
                        <a:rPr lang="fr-BE" sz="1500" b="0" dirty="0">
                          <a:latin typeface="NSimSun" panose="02010609030101010101" pitchFamily="49" charset="-122"/>
                          <a:ea typeface="NSimSun" panose="02010609030101010101" pitchFamily="49" charset="-122"/>
                        </a:rPr>
                        <a:t>µg/m³</a:t>
                      </a:r>
                      <a:r>
                        <a:rPr lang="zh-CN" altLang="en-US" sz="1500" b="0" baseline="0" dirty="0">
                          <a:latin typeface="NSimSun" panose="02010609030101010101" pitchFamily="49" charset="-122"/>
                          <a:ea typeface="NSimSun" panose="02010609030101010101" pitchFamily="49" charset="-122"/>
                        </a:rPr>
                        <a:t>平均沉积量</a:t>
                      </a:r>
                      <a:r>
                        <a:rPr lang="en-GB" sz="1500" b="0" baseline="0" dirty="0">
                          <a:latin typeface="NSimSun" panose="02010609030101010101" pitchFamily="49" charset="-122"/>
                          <a:ea typeface="NSimSun" panose="02010609030101010101" pitchFamily="49" charset="-122"/>
                        </a:rPr>
                        <a:t>)</a:t>
                      </a:r>
                      <a:endParaRPr lang="en-GB" sz="1500" b="0" dirty="0">
                        <a:latin typeface="NSimSun" panose="02010609030101010101" pitchFamily="49" charset="-122"/>
                        <a:ea typeface="NSimSun" panose="02010609030101010101" pitchFamily="49" charset="-122"/>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ctr"/>
                      <a:endParaRPr lang="en-GB" sz="1500" b="1" dirty="0">
                        <a:latin typeface="NSimSun" panose="02010609030101010101" pitchFamily="49" charset="-122"/>
                        <a:ea typeface="NSimSun" panose="02010609030101010101" pitchFamily="49"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BE" sz="1500" b="1" baseline="0" dirty="0">
                        <a:latin typeface="NSimSun" panose="02010609030101010101" pitchFamily="49" charset="-122"/>
                        <a:ea typeface="NSimSun" panose="02010609030101010101" pitchFamily="49"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500" b="0" dirty="0">
                        <a:latin typeface="NSimSun" panose="02010609030101010101" pitchFamily="49" charset="-122"/>
                        <a:ea typeface="NSimSun" panose="02010609030101010101" pitchFamily="49"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370840">
                <a:tc gridSpan="3">
                  <a:txBody>
                    <a:bodyPr/>
                    <a:lstStyle/>
                    <a:p>
                      <a:pPr algn="just"/>
                      <a:r>
                        <a:rPr lang="fr-BE" sz="3000" b="1" dirty="0">
                          <a:latin typeface="NSimSun" panose="02010609030101010101" pitchFamily="49" charset="-122"/>
                          <a:ea typeface="NSimSun" panose="02010609030101010101" pitchFamily="49" charset="-122"/>
                        </a:rPr>
                        <a:t>F</a:t>
                      </a:r>
                      <a:r>
                        <a:rPr lang="fr-BE" sz="3000" b="1" baseline="-25000" dirty="0">
                          <a:latin typeface="NSimSun" panose="02010609030101010101" pitchFamily="49" charset="-122"/>
                          <a:ea typeface="NSimSun" panose="02010609030101010101" pitchFamily="49" charset="-122"/>
                        </a:rPr>
                        <a:t>3</a:t>
                      </a:r>
                      <a:r>
                        <a:rPr lang="fr-BE" sz="3000" b="1" baseline="0" dirty="0">
                          <a:latin typeface="NSimSun" panose="02010609030101010101" pitchFamily="49" charset="-122"/>
                          <a:ea typeface="NSimSun" panose="02010609030101010101" pitchFamily="49" charset="-122"/>
                        </a:rPr>
                        <a:t> </a:t>
                      </a:r>
                      <a:r>
                        <a:rPr lang="zh-CN" altLang="en-US" sz="3000" b="1" baseline="0" dirty="0">
                          <a:latin typeface="NSimSun" panose="02010609030101010101" pitchFamily="49" charset="-122"/>
                          <a:ea typeface="NSimSun" panose="02010609030101010101" pitchFamily="49" charset="-122"/>
                        </a:rPr>
                        <a:t>清洁方案或雨水清洁</a:t>
                      </a:r>
                      <a:r>
                        <a:rPr lang="fr-BE" sz="1500" b="1" baseline="0" dirty="0">
                          <a:latin typeface="NSimSun" panose="02010609030101010101" pitchFamily="49" charset="-122"/>
                          <a:ea typeface="NSimSun" panose="02010609030101010101" pitchFamily="49" charset="-122"/>
                        </a:rPr>
                        <a:t> </a:t>
                      </a:r>
                      <a:br>
                        <a:rPr lang="fr-BE" sz="1500" b="1" baseline="0" dirty="0">
                          <a:latin typeface="NSimSun" panose="02010609030101010101" pitchFamily="49" charset="-122"/>
                          <a:ea typeface="NSimSun" panose="02010609030101010101" pitchFamily="49" charset="-122"/>
                        </a:rPr>
                      </a:br>
                      <a:r>
                        <a:rPr lang="fr-BE" sz="1500" b="1" baseline="0" dirty="0">
                          <a:latin typeface="NSimSun" panose="02010609030101010101" pitchFamily="49" charset="-122"/>
                          <a:ea typeface="NSimSun" panose="02010609030101010101" pitchFamily="49" charset="-122"/>
                        </a:rPr>
                        <a:t>                                                                                                                                                       (if F</a:t>
                      </a:r>
                      <a:r>
                        <a:rPr lang="fr-BE" sz="1500" b="1" baseline="-25000" dirty="0">
                          <a:latin typeface="NSimSun" panose="02010609030101010101" pitchFamily="49" charset="-122"/>
                          <a:ea typeface="NSimSun" panose="02010609030101010101" pitchFamily="49" charset="-122"/>
                        </a:rPr>
                        <a:t>1</a:t>
                      </a:r>
                      <a:r>
                        <a:rPr lang="fr-BE" sz="1500" b="1" baseline="0" dirty="0">
                          <a:latin typeface="NSimSun" panose="02010609030101010101" pitchFamily="49" charset="-122"/>
                          <a:ea typeface="NSimSun" panose="02010609030101010101" pitchFamily="49" charset="-122"/>
                        </a:rPr>
                        <a:t> + F</a:t>
                      </a:r>
                      <a:r>
                        <a:rPr lang="fr-BE" sz="1500" b="1" baseline="-25000" dirty="0">
                          <a:latin typeface="NSimSun" panose="02010609030101010101" pitchFamily="49" charset="-122"/>
                          <a:ea typeface="NSimSun" panose="02010609030101010101" pitchFamily="49" charset="-122"/>
                        </a:rPr>
                        <a:t>2</a:t>
                      </a:r>
                      <a:r>
                        <a:rPr lang="fr-BE" sz="1500" b="1" baseline="0" dirty="0">
                          <a:latin typeface="NSimSun" panose="02010609030101010101" pitchFamily="49" charset="-122"/>
                          <a:ea typeface="NSimSun" panose="02010609030101010101" pitchFamily="49" charset="-122"/>
                        </a:rPr>
                        <a:t> = 0, then F</a:t>
                      </a:r>
                      <a:r>
                        <a:rPr lang="fr-BE" sz="1500" b="1" baseline="-25000" dirty="0">
                          <a:latin typeface="NSimSun" panose="02010609030101010101" pitchFamily="49" charset="-122"/>
                          <a:ea typeface="NSimSun" panose="02010609030101010101" pitchFamily="49" charset="-122"/>
                        </a:rPr>
                        <a:t>3</a:t>
                      </a:r>
                      <a:r>
                        <a:rPr lang="fr-BE" sz="1500" b="1" baseline="0" dirty="0">
                          <a:latin typeface="NSimSun" panose="02010609030101010101" pitchFamily="49" charset="-122"/>
                          <a:ea typeface="NSimSun" panose="02010609030101010101" pitchFamily="49" charset="-122"/>
                        </a:rPr>
                        <a:t> = 0)</a:t>
                      </a:r>
                      <a:endParaRPr lang="en-GB" sz="1500" b="1" dirty="0">
                        <a:latin typeface="NSimSun" panose="02010609030101010101" pitchFamily="49" charset="-122"/>
                        <a:ea typeface="NSimSun" panose="02010609030101010101" pitchFamily="49" charset="-122"/>
                      </a:endParaRPr>
                    </a:p>
                  </a:txBody>
                  <a:tcPr anchor="ctr"/>
                </a:tc>
                <a:tc hMerge="1">
                  <a:txBody>
                    <a:bodyPr/>
                    <a:lstStyle/>
                    <a:p>
                      <a:endParaRPr lang="en-GB" sz="1500" b="0" dirty="0"/>
                    </a:p>
                  </a:txBody>
                  <a:tcPr/>
                </a:tc>
                <a:tc hMerge="1">
                  <a:txBody>
                    <a:bodyPr/>
                    <a:lstStyle/>
                    <a:p>
                      <a:endParaRPr lang="nl-BE"/>
                    </a:p>
                  </a:txBody>
                  <a:tcPr/>
                </a:tc>
                <a:extLst>
                  <a:ext uri="{0D108BD9-81ED-4DB2-BD59-A6C34878D82A}">
                    <a16:rowId xmlns:a16="http://schemas.microsoft.com/office/drawing/2014/main" val="10006"/>
                  </a:ext>
                </a:extLst>
              </a:tr>
              <a:tr h="370840">
                <a:tc>
                  <a:txBody>
                    <a:bodyPr/>
                    <a:lstStyle/>
                    <a:p>
                      <a:pPr algn="ctr"/>
                      <a:r>
                        <a:rPr lang="fr-BE" sz="1500" b="1" dirty="0">
                          <a:latin typeface="NSimSun" panose="02010609030101010101" pitchFamily="49" charset="-122"/>
                          <a:ea typeface="NSimSun" panose="02010609030101010101" pitchFamily="49" charset="-122"/>
                        </a:rPr>
                        <a:t>0</a:t>
                      </a:r>
                      <a:endParaRPr lang="en-GB" sz="1500" b="1" dirty="0">
                        <a:latin typeface="NSimSun" panose="02010609030101010101" pitchFamily="49" charset="-122"/>
                        <a:ea typeface="NSimSun" panose="02010609030101010101" pitchFamily="49" charset="-122"/>
                      </a:endParaRPr>
                    </a:p>
                  </a:txBody>
                  <a:tcPr anchor="ctr"/>
                </a:tc>
                <a:tc gridSpan="2">
                  <a:txBody>
                    <a:bodyPr/>
                    <a:lstStyle/>
                    <a:p>
                      <a:r>
                        <a:rPr lang="zh-CN" altLang="en-US" sz="1500" b="0" dirty="0">
                          <a:latin typeface="NSimSun" panose="02010609030101010101" pitchFamily="49" charset="-122"/>
                          <a:ea typeface="NSimSun" panose="02010609030101010101" pitchFamily="49" charset="-122"/>
                        </a:rPr>
                        <a:t>完全雨水清洁</a:t>
                      </a:r>
                      <a:endParaRPr lang="en-GB" sz="1500" b="0" dirty="0">
                        <a:latin typeface="NSimSun" panose="02010609030101010101" pitchFamily="49" charset="-122"/>
                        <a:ea typeface="NSimSun" panose="02010609030101010101" pitchFamily="49" charset="-122"/>
                      </a:endParaRPr>
                    </a:p>
                  </a:txBody>
                  <a:tcPr/>
                </a:tc>
                <a:tc hMerge="1">
                  <a:txBody>
                    <a:bodyPr/>
                    <a:lstStyle/>
                    <a:p>
                      <a:endParaRPr lang="nl-BE"/>
                    </a:p>
                  </a:txBody>
                  <a:tcPr/>
                </a:tc>
                <a:extLst>
                  <a:ext uri="{0D108BD9-81ED-4DB2-BD59-A6C34878D82A}">
                    <a16:rowId xmlns:a16="http://schemas.microsoft.com/office/drawing/2014/main" val="10007"/>
                  </a:ext>
                </a:extLst>
              </a:tr>
              <a:tr h="370840">
                <a:tc>
                  <a:txBody>
                    <a:bodyPr/>
                    <a:lstStyle/>
                    <a:p>
                      <a:pPr marL="0" indent="0" algn="ctr">
                        <a:buFontTx/>
                        <a:buNone/>
                      </a:pPr>
                      <a:r>
                        <a:rPr lang="fr-BE" sz="1500" b="1" dirty="0">
                          <a:latin typeface="NSimSun" panose="02010609030101010101" pitchFamily="49" charset="-122"/>
                          <a:ea typeface="NSimSun" panose="02010609030101010101" pitchFamily="49" charset="-122"/>
                        </a:rPr>
                        <a:t>-2</a:t>
                      </a:r>
                      <a:endParaRPr lang="en-GB" sz="1500" b="1" dirty="0">
                        <a:latin typeface="NSimSun" panose="02010609030101010101" pitchFamily="49" charset="-122"/>
                        <a:ea typeface="NSimSun" panose="02010609030101010101" pitchFamily="49" charset="-122"/>
                      </a:endParaRPr>
                    </a:p>
                  </a:txBody>
                  <a:tcPr anchor="ctr"/>
                </a:tc>
                <a:tc gridSpan="2">
                  <a:txBody>
                    <a:bodyPr/>
                    <a:lstStyle/>
                    <a:p>
                      <a:r>
                        <a:rPr lang="zh-CN" altLang="en-US" sz="1500" b="0" dirty="0">
                          <a:latin typeface="NSimSun" panose="02010609030101010101" pitchFamily="49" charset="-122"/>
                          <a:ea typeface="NSimSun" panose="02010609030101010101" pitchFamily="49" charset="-122"/>
                        </a:rPr>
                        <a:t>具体的清洁方案</a:t>
                      </a:r>
                      <a:endParaRPr lang="en-GB" sz="1500" b="0" dirty="0">
                        <a:latin typeface="NSimSun" panose="02010609030101010101" pitchFamily="49" charset="-122"/>
                        <a:ea typeface="NSimSun" panose="02010609030101010101" pitchFamily="49" charset="-122"/>
                      </a:endParaRPr>
                    </a:p>
                  </a:txBody>
                  <a:tcPr/>
                </a:tc>
                <a:tc hMerge="1">
                  <a:txBody>
                    <a:bodyPr/>
                    <a:lstStyle/>
                    <a:p>
                      <a:endParaRPr lang="nl-BE"/>
                    </a:p>
                  </a:txBody>
                  <a:tcPr/>
                </a:tc>
                <a:extLst>
                  <a:ext uri="{0D108BD9-81ED-4DB2-BD59-A6C34878D82A}">
                    <a16:rowId xmlns:a16="http://schemas.microsoft.com/office/drawing/2014/main" val="10008"/>
                  </a:ext>
                </a:extLst>
              </a:tr>
              <a:tr h="370840">
                <a:tc>
                  <a:txBody>
                    <a:bodyPr/>
                    <a:lstStyle/>
                    <a:p>
                      <a:pPr marL="0" indent="0" algn="ctr">
                        <a:buFontTx/>
                        <a:buNone/>
                      </a:pPr>
                      <a:r>
                        <a:rPr lang="fr-BE" sz="1500" b="1" dirty="0">
                          <a:latin typeface="NSimSun" panose="02010609030101010101" pitchFamily="49" charset="-122"/>
                          <a:ea typeface="NSimSun" panose="02010609030101010101" pitchFamily="49" charset="-122"/>
                        </a:rPr>
                        <a:t>-7</a:t>
                      </a:r>
                      <a:endParaRPr lang="en-GB" sz="1500" b="1" dirty="0">
                        <a:latin typeface="NSimSun" panose="02010609030101010101" pitchFamily="49" charset="-122"/>
                        <a:ea typeface="NSimSun" panose="02010609030101010101" pitchFamily="49" charset="-122"/>
                      </a:endParaRPr>
                    </a:p>
                  </a:txBody>
                  <a:tcPr anchor="ctr"/>
                </a:tc>
                <a:tc gridSpan="2">
                  <a:txBody>
                    <a:bodyPr/>
                    <a:lstStyle/>
                    <a:p>
                      <a:r>
                        <a:rPr lang="zh-CN" altLang="en-US" sz="1500" b="0" dirty="0">
                          <a:latin typeface="NSimSun" panose="02010609030101010101" pitchFamily="49" charset="-122"/>
                          <a:ea typeface="NSimSun" panose="02010609030101010101" pitchFamily="49" charset="-122"/>
                        </a:rPr>
                        <a:t>既没有雨水清洁，也没有具体清洁方案</a:t>
                      </a:r>
                      <a:endParaRPr lang="en-GB" sz="1500" b="0" dirty="0">
                        <a:latin typeface="NSimSun" panose="02010609030101010101" pitchFamily="49" charset="-122"/>
                        <a:ea typeface="NSimSun" panose="02010609030101010101" pitchFamily="49" charset="-122"/>
                      </a:endParaRPr>
                    </a:p>
                  </a:txBody>
                  <a:tcPr/>
                </a:tc>
                <a:tc hMerge="1">
                  <a:txBody>
                    <a:bodyPr/>
                    <a:lstStyle/>
                    <a:p>
                      <a:endParaRPr lang="nl-BE"/>
                    </a:p>
                  </a:txBody>
                  <a:tcP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2"/>
          </p:nvPr>
        </p:nvSpPr>
        <p:spPr/>
        <p:txBody>
          <a:bodyPr/>
          <a:lstStyle/>
          <a:p>
            <a:fld id="{16EEAD88-7AB7-4352-89B4-BF917C658D05}" type="slidenum">
              <a:rPr lang="fr-BE" smtClean="0">
                <a:latin typeface="NSimSun" panose="02010609030101010101" pitchFamily="49" charset="-122"/>
                <a:ea typeface="NSimSun" panose="02010609030101010101" pitchFamily="49" charset="-122"/>
              </a:rPr>
              <a:pPr/>
              <a:t>43</a:t>
            </a:fld>
            <a:endParaRPr lang="fr-BE">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3861562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匹配表</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0054069"/>
              </p:ext>
            </p:extLst>
          </p:nvPr>
        </p:nvGraphicFramePr>
        <p:xfrm>
          <a:off x="457200" y="1600200"/>
          <a:ext cx="8229606" cy="2447109"/>
        </p:xfrm>
        <a:graphic>
          <a:graphicData uri="http://schemas.openxmlformats.org/drawingml/2006/table">
            <a:tbl>
              <a:tblPr firstRow="1" bandRow="1">
                <a:tableStyleId>{5940675A-B579-460E-94D1-54222C63F5DA}</a:tableStyleId>
              </a:tblPr>
              <a:tblGrid>
                <a:gridCol w="4114803">
                  <a:extLst>
                    <a:ext uri="{9D8B030D-6E8A-4147-A177-3AD203B41FA5}">
                      <a16:colId xmlns:a16="http://schemas.microsoft.com/office/drawing/2014/main" val="20000"/>
                    </a:ext>
                  </a:extLst>
                </a:gridCol>
                <a:gridCol w="4114803">
                  <a:extLst>
                    <a:ext uri="{9D8B030D-6E8A-4147-A177-3AD203B41FA5}">
                      <a16:colId xmlns:a16="http://schemas.microsoft.com/office/drawing/2014/main" val="20001"/>
                    </a:ext>
                  </a:extLst>
                </a:gridCol>
              </a:tblGrid>
              <a:tr h="43542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1" baseline="-25000" dirty="0">
                          <a:latin typeface="NSimSun" panose="02010609030101010101" pitchFamily="49" charset="-122"/>
                          <a:ea typeface="NSimSun" panose="02010609030101010101" pitchFamily="49" charset="-122"/>
                        </a:rPr>
                        <a:t>表</a:t>
                      </a:r>
                      <a:r>
                        <a:rPr lang="fr-BE" sz="2400" b="1" baseline="-25000" dirty="0">
                          <a:latin typeface="NSimSun" panose="02010609030101010101" pitchFamily="49" charset="-122"/>
                          <a:ea typeface="NSimSun" panose="02010609030101010101" pitchFamily="49" charset="-122"/>
                        </a:rPr>
                        <a:t>A.2</a:t>
                      </a:r>
                      <a:r>
                        <a:rPr lang="zh-CN" altLang="en-US" sz="2400" b="1" baseline="-25000" dirty="0">
                          <a:latin typeface="NSimSun" panose="02010609030101010101" pitchFamily="49" charset="-122"/>
                          <a:ea typeface="NSimSun" panose="02010609030101010101" pitchFamily="49" charset="-122"/>
                        </a:rPr>
                        <a:t>：</a:t>
                      </a:r>
                      <a:r>
                        <a:rPr lang="fr-BE" sz="2400" b="1" baseline="-25000" dirty="0">
                          <a:latin typeface="NSimSun" panose="02010609030101010101" pitchFamily="49" charset="-122"/>
                          <a:ea typeface="NSimSun" panose="02010609030101010101" pitchFamily="49" charset="-122"/>
                        </a:rPr>
                        <a:t> </a:t>
                      </a:r>
                      <a:r>
                        <a:rPr lang="zh-CN" altLang="en-US" sz="2400" b="1" baseline="-25000" dirty="0">
                          <a:latin typeface="NSimSun" panose="02010609030101010101" pitchFamily="49" charset="-122"/>
                          <a:ea typeface="NSimSun" panose="02010609030101010101" pitchFamily="49" charset="-122"/>
                        </a:rPr>
                        <a:t>耐腐蚀类别</a:t>
                      </a:r>
                      <a:r>
                        <a:rPr lang="fr-BE" altLang="zh-CN" sz="2400" b="1" baseline="-25000" dirty="0">
                          <a:latin typeface="NSimSun" panose="02010609030101010101" pitchFamily="49" charset="-122"/>
                          <a:ea typeface="NSimSun" panose="02010609030101010101" pitchFamily="49" charset="-122"/>
                        </a:rPr>
                        <a:t>CRC</a:t>
                      </a:r>
                      <a:r>
                        <a:rPr lang="zh-CN" altLang="en-US" sz="2400" b="1" baseline="-25000" dirty="0">
                          <a:latin typeface="NSimSun" panose="02010609030101010101" pitchFamily="49" charset="-122"/>
                          <a:ea typeface="NSimSun" panose="02010609030101010101" pitchFamily="49" charset="-122"/>
                        </a:rPr>
                        <a:t>的确定</a:t>
                      </a:r>
                      <a:endParaRPr lang="en-GB" sz="2400" b="1" baseline="-25000" dirty="0">
                        <a:latin typeface="NSimSun" panose="02010609030101010101" pitchFamily="49" charset="-122"/>
                        <a:ea typeface="NSimSun" panose="02010609030101010101" pitchFamily="49" charset="-122"/>
                      </a:endParaRPr>
                    </a:p>
                  </a:txBody>
                  <a:tcPr marL="87105" marR="87105"/>
                </a:tc>
                <a:tc hMerge="1">
                  <a:txBody>
                    <a:bodyPr/>
                    <a:lstStyle/>
                    <a:p>
                      <a:endParaRPr lang="en-GB"/>
                    </a:p>
                  </a:txBody>
                  <a:tcPr/>
                </a:tc>
                <a:extLst>
                  <a:ext uri="{0D108BD9-81ED-4DB2-BD59-A6C34878D82A}">
                    <a16:rowId xmlns:a16="http://schemas.microsoft.com/office/drawing/2014/main" val="10000"/>
                  </a:ext>
                </a:extLst>
              </a:tr>
              <a:tr h="306000">
                <a:tc>
                  <a:txBody>
                    <a:bodyPr/>
                    <a:lstStyle/>
                    <a:p>
                      <a:pPr algn="just"/>
                      <a:r>
                        <a:rPr lang="zh-CN" altLang="en-US" sz="1600" b="0" baseline="0" dirty="0">
                          <a:latin typeface="NSimSun" panose="02010609030101010101" pitchFamily="49" charset="-122"/>
                          <a:ea typeface="NSimSun" panose="02010609030101010101" pitchFamily="49" charset="-122"/>
                        </a:rPr>
                        <a:t>耐腐蚀因子</a:t>
                      </a:r>
                      <a:r>
                        <a:rPr lang="fr-BE" sz="1600" b="0" baseline="0" dirty="0">
                          <a:latin typeface="NSimSun" panose="02010609030101010101" pitchFamily="49" charset="-122"/>
                          <a:ea typeface="NSimSun" panose="02010609030101010101" pitchFamily="49" charset="-122"/>
                        </a:rPr>
                        <a:t> (CRF)</a:t>
                      </a:r>
                      <a:endParaRPr lang="en-GB" sz="1600" b="0" dirty="0">
                        <a:latin typeface="NSimSun" panose="02010609030101010101" pitchFamily="49" charset="-122"/>
                        <a:ea typeface="NSimSun" panose="02010609030101010101" pitchFamily="49" charset="-122"/>
                      </a:endParaRPr>
                    </a:p>
                  </a:txBody>
                  <a:tcPr marL="87105" marR="87105" anchor="ctr"/>
                </a:tc>
                <a:tc>
                  <a:txBody>
                    <a:bodyPr/>
                    <a:lstStyle/>
                    <a:p>
                      <a:pPr algn="just"/>
                      <a:r>
                        <a:rPr lang="zh-CN" altLang="en-US" sz="1600" b="0" baseline="0" dirty="0">
                          <a:latin typeface="NSimSun" panose="02010609030101010101" pitchFamily="49" charset="-122"/>
                          <a:ea typeface="NSimSun" panose="02010609030101010101" pitchFamily="49" charset="-122"/>
                        </a:rPr>
                        <a:t>耐腐蚀类别</a:t>
                      </a:r>
                      <a:r>
                        <a:rPr lang="fr-BE" sz="1600" b="0" baseline="0" dirty="0">
                          <a:latin typeface="NSimSun" panose="02010609030101010101" pitchFamily="49" charset="-122"/>
                          <a:ea typeface="NSimSun" panose="02010609030101010101" pitchFamily="49" charset="-122"/>
                        </a:rPr>
                        <a:t>(CRC)</a:t>
                      </a:r>
                      <a:endParaRPr lang="en-GB" sz="1600" b="0" dirty="0">
                        <a:latin typeface="NSimSun" panose="02010609030101010101" pitchFamily="49" charset="-122"/>
                        <a:ea typeface="NSimSun" panose="02010609030101010101" pitchFamily="49" charset="-122"/>
                      </a:endParaRPr>
                    </a:p>
                  </a:txBody>
                  <a:tcPr marL="87105" marR="87105" anchor="ctr"/>
                </a:tc>
                <a:extLst>
                  <a:ext uri="{0D108BD9-81ED-4DB2-BD59-A6C34878D82A}">
                    <a16:rowId xmlns:a16="http://schemas.microsoft.com/office/drawing/2014/main" val="10001"/>
                  </a:ext>
                </a:extLst>
              </a:tr>
              <a:tr h="306000">
                <a:tc>
                  <a:txBody>
                    <a:bodyPr/>
                    <a:lstStyle/>
                    <a:p>
                      <a:pPr algn="ctr"/>
                      <a:r>
                        <a:rPr lang="fr-BE" sz="1600" b="0" dirty="0">
                          <a:latin typeface="NSimSun" panose="02010609030101010101" pitchFamily="49" charset="-122"/>
                          <a:ea typeface="NSimSun" panose="02010609030101010101" pitchFamily="49" charset="-122"/>
                        </a:rPr>
                        <a:t>CRF = 1</a:t>
                      </a:r>
                      <a:endParaRPr lang="en-GB" sz="1600" b="0" dirty="0">
                        <a:latin typeface="NSimSun" panose="02010609030101010101" pitchFamily="49" charset="-122"/>
                        <a:ea typeface="NSimSun" panose="02010609030101010101" pitchFamily="49" charset="-122"/>
                      </a:endParaRPr>
                    </a:p>
                  </a:txBody>
                  <a:tcPr marL="87105" marR="87105" anchor="ctr"/>
                </a:tc>
                <a:tc>
                  <a:txBody>
                    <a:bodyPr/>
                    <a:lstStyle/>
                    <a:p>
                      <a:pPr algn="just"/>
                      <a:r>
                        <a:rPr lang="fr-BE" sz="1600" b="0" dirty="0">
                          <a:latin typeface="NSimSun" panose="02010609030101010101" pitchFamily="49" charset="-122"/>
                          <a:ea typeface="NSimSun" panose="02010609030101010101" pitchFamily="49" charset="-122"/>
                        </a:rPr>
                        <a:t>I</a:t>
                      </a:r>
                      <a:endParaRPr lang="en-GB" sz="1600" b="0" dirty="0">
                        <a:latin typeface="NSimSun" panose="02010609030101010101" pitchFamily="49" charset="-122"/>
                        <a:ea typeface="NSimSun" panose="02010609030101010101" pitchFamily="49" charset="-122"/>
                      </a:endParaRPr>
                    </a:p>
                  </a:txBody>
                  <a:tcPr marL="87105" marR="87105" anchor="ctr"/>
                </a:tc>
                <a:extLst>
                  <a:ext uri="{0D108BD9-81ED-4DB2-BD59-A6C34878D82A}">
                    <a16:rowId xmlns:a16="http://schemas.microsoft.com/office/drawing/2014/main" val="10002"/>
                  </a:ext>
                </a:extLst>
              </a:tr>
              <a:tr h="306000">
                <a:tc>
                  <a:txBody>
                    <a:bodyPr/>
                    <a:lstStyle/>
                    <a:p>
                      <a:pPr algn="ctr"/>
                      <a:r>
                        <a:rPr lang="fr-BE" sz="1600" b="0" dirty="0">
                          <a:latin typeface="NSimSun" panose="02010609030101010101" pitchFamily="49" charset="-122"/>
                          <a:ea typeface="NSimSun" panose="02010609030101010101" pitchFamily="49" charset="-122"/>
                        </a:rPr>
                        <a:t>0 ≥ CRF &gt; -7</a:t>
                      </a:r>
                      <a:endParaRPr lang="en-GB" sz="1600" b="0" dirty="0">
                        <a:latin typeface="NSimSun" panose="02010609030101010101" pitchFamily="49" charset="-122"/>
                        <a:ea typeface="NSimSun" panose="02010609030101010101" pitchFamily="49" charset="-122"/>
                      </a:endParaRPr>
                    </a:p>
                  </a:txBody>
                  <a:tcPr marL="87105" marR="87105" anchor="ctr"/>
                </a:tc>
                <a:tc>
                  <a:txBody>
                    <a:bodyPr/>
                    <a:lstStyle/>
                    <a:p>
                      <a:pPr algn="just"/>
                      <a:r>
                        <a:rPr lang="fr-BE" sz="1600" b="0" dirty="0">
                          <a:latin typeface="NSimSun" panose="02010609030101010101" pitchFamily="49" charset="-122"/>
                          <a:ea typeface="NSimSun" panose="02010609030101010101" pitchFamily="49" charset="-122"/>
                        </a:rPr>
                        <a:t>II</a:t>
                      </a:r>
                      <a:endParaRPr lang="en-GB" sz="1600" b="0" dirty="0">
                        <a:latin typeface="NSimSun" panose="02010609030101010101" pitchFamily="49" charset="-122"/>
                        <a:ea typeface="NSimSun" panose="02010609030101010101" pitchFamily="49" charset="-122"/>
                      </a:endParaRPr>
                    </a:p>
                  </a:txBody>
                  <a:tcPr marL="87105" marR="87105" anchor="ctr"/>
                </a:tc>
                <a:extLst>
                  <a:ext uri="{0D108BD9-81ED-4DB2-BD59-A6C34878D82A}">
                    <a16:rowId xmlns:a16="http://schemas.microsoft.com/office/drawing/2014/main" val="10003"/>
                  </a:ext>
                </a:extLst>
              </a:tr>
              <a:tr h="306000">
                <a:tc>
                  <a:txBody>
                    <a:bodyPr/>
                    <a:lstStyle/>
                    <a:p>
                      <a:pPr algn="ctr"/>
                      <a:r>
                        <a:rPr lang="fr-BE" sz="1600" b="0" dirty="0">
                          <a:latin typeface="NSimSun" panose="02010609030101010101" pitchFamily="49" charset="-122"/>
                          <a:ea typeface="NSimSun" panose="02010609030101010101" pitchFamily="49" charset="-122"/>
                        </a:rPr>
                        <a:t>-7 ≥ CRF &gt; -15</a:t>
                      </a:r>
                      <a:endParaRPr lang="en-GB" sz="1600" b="0" dirty="0">
                        <a:latin typeface="NSimSun" panose="02010609030101010101" pitchFamily="49" charset="-122"/>
                        <a:ea typeface="NSimSun" panose="02010609030101010101" pitchFamily="49" charset="-122"/>
                      </a:endParaRPr>
                    </a:p>
                  </a:txBody>
                  <a:tcPr marL="87105" marR="87105" anchor="ctr"/>
                </a:tc>
                <a:tc>
                  <a:txBody>
                    <a:bodyPr/>
                    <a:lstStyle/>
                    <a:p>
                      <a:pPr algn="just"/>
                      <a:r>
                        <a:rPr lang="fr-BE" sz="1600" b="0" dirty="0">
                          <a:latin typeface="NSimSun" panose="02010609030101010101" pitchFamily="49" charset="-122"/>
                          <a:ea typeface="NSimSun" panose="02010609030101010101" pitchFamily="49" charset="-122"/>
                        </a:rPr>
                        <a:t>III</a:t>
                      </a:r>
                      <a:endParaRPr lang="en-GB" sz="1600" b="0" dirty="0">
                        <a:latin typeface="NSimSun" panose="02010609030101010101" pitchFamily="49" charset="-122"/>
                        <a:ea typeface="NSimSun" panose="02010609030101010101" pitchFamily="49" charset="-122"/>
                      </a:endParaRPr>
                    </a:p>
                  </a:txBody>
                  <a:tcPr marL="87105" marR="87105" anchor="ctr"/>
                </a:tc>
                <a:extLst>
                  <a:ext uri="{0D108BD9-81ED-4DB2-BD59-A6C34878D82A}">
                    <a16:rowId xmlns:a16="http://schemas.microsoft.com/office/drawing/2014/main" val="10004"/>
                  </a:ext>
                </a:extLst>
              </a:tr>
              <a:tr h="306000">
                <a:tc>
                  <a:txBody>
                    <a:bodyPr/>
                    <a:lstStyle/>
                    <a:p>
                      <a:pPr algn="ctr"/>
                      <a:r>
                        <a:rPr lang="fr-BE" sz="1600" b="0" dirty="0">
                          <a:latin typeface="NSimSun" panose="02010609030101010101" pitchFamily="49" charset="-122"/>
                          <a:ea typeface="NSimSun" panose="02010609030101010101" pitchFamily="49" charset="-122"/>
                        </a:rPr>
                        <a:t>-15 ≥ CRF ≥ -20</a:t>
                      </a:r>
                      <a:endParaRPr lang="en-GB" sz="1600" b="0" dirty="0">
                        <a:latin typeface="NSimSun" panose="02010609030101010101" pitchFamily="49" charset="-122"/>
                        <a:ea typeface="NSimSun" panose="02010609030101010101" pitchFamily="49" charset="-122"/>
                      </a:endParaRPr>
                    </a:p>
                  </a:txBody>
                  <a:tcPr marL="87105" marR="87105" anchor="ctr"/>
                </a:tc>
                <a:tc>
                  <a:txBody>
                    <a:bodyPr/>
                    <a:lstStyle/>
                    <a:p>
                      <a:pPr algn="just"/>
                      <a:r>
                        <a:rPr lang="fr-BE" sz="1600" b="0" dirty="0">
                          <a:latin typeface="NSimSun" panose="02010609030101010101" pitchFamily="49" charset="-122"/>
                          <a:ea typeface="NSimSun" panose="02010609030101010101" pitchFamily="49" charset="-122"/>
                        </a:rPr>
                        <a:t>IV</a:t>
                      </a:r>
                      <a:endParaRPr lang="en-GB" sz="1600" b="0" dirty="0">
                        <a:latin typeface="NSimSun" panose="02010609030101010101" pitchFamily="49" charset="-122"/>
                        <a:ea typeface="NSimSun" panose="02010609030101010101" pitchFamily="49" charset="-122"/>
                      </a:endParaRPr>
                    </a:p>
                  </a:txBody>
                  <a:tcPr marL="87105" marR="87105" anchor="ctr"/>
                </a:tc>
                <a:extLst>
                  <a:ext uri="{0D108BD9-81ED-4DB2-BD59-A6C34878D82A}">
                    <a16:rowId xmlns:a16="http://schemas.microsoft.com/office/drawing/2014/main" val="10005"/>
                  </a:ext>
                </a:extLst>
              </a:tr>
              <a:tr h="306000">
                <a:tc>
                  <a:txBody>
                    <a:bodyPr/>
                    <a:lstStyle/>
                    <a:p>
                      <a:pPr algn="ctr"/>
                      <a:r>
                        <a:rPr lang="fr-BE" sz="1600" b="0" dirty="0">
                          <a:latin typeface="NSimSun" panose="02010609030101010101" pitchFamily="49" charset="-122"/>
                          <a:ea typeface="NSimSun" panose="02010609030101010101" pitchFamily="49" charset="-122"/>
                        </a:rPr>
                        <a:t>CRF &lt; -20</a:t>
                      </a:r>
                      <a:endParaRPr lang="en-GB" sz="1600" b="0" dirty="0">
                        <a:latin typeface="NSimSun" panose="02010609030101010101" pitchFamily="49" charset="-122"/>
                        <a:ea typeface="NSimSun" panose="02010609030101010101" pitchFamily="49" charset="-122"/>
                      </a:endParaRPr>
                    </a:p>
                  </a:txBody>
                  <a:tcPr marL="87105" marR="87105" anchor="ctr"/>
                </a:tc>
                <a:tc>
                  <a:txBody>
                    <a:bodyPr/>
                    <a:lstStyle/>
                    <a:p>
                      <a:pPr algn="just"/>
                      <a:r>
                        <a:rPr lang="fr-BE" sz="1600" b="0" dirty="0">
                          <a:latin typeface="NSimSun" panose="02010609030101010101" pitchFamily="49" charset="-122"/>
                          <a:ea typeface="NSimSun" panose="02010609030101010101" pitchFamily="49" charset="-122"/>
                        </a:rPr>
                        <a:t>V</a:t>
                      </a:r>
                      <a:endParaRPr lang="en-GB" sz="1600" b="0" dirty="0">
                        <a:latin typeface="NSimSun" panose="02010609030101010101" pitchFamily="49" charset="-122"/>
                        <a:ea typeface="NSimSun" panose="02010609030101010101" pitchFamily="49" charset="-122"/>
                      </a:endParaRPr>
                    </a:p>
                  </a:txBody>
                  <a:tcPr marL="87105" marR="87105" anchor="ct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16EEAD88-7AB7-4352-89B4-BF917C658D05}" type="slidenum">
              <a:rPr lang="fr-BE" smtClean="0"/>
              <a:pPr/>
              <a:t>44</a:t>
            </a:fld>
            <a:endParaRPr lang="fr-BE"/>
          </a:p>
        </p:txBody>
      </p:sp>
    </p:spTree>
    <p:extLst>
      <p:ext uri="{BB962C8B-B14F-4D97-AF65-F5344CB8AC3E}">
        <p14:creationId xmlns:p14="http://schemas.microsoft.com/office/powerpoint/2010/main" val="1046915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0709"/>
          </a:xfrm>
        </p:spPr>
        <p:txBody>
          <a:bodyPr>
            <a:noAutofit/>
          </a:bodyPr>
          <a:lstStyle/>
          <a:p>
            <a:r>
              <a:rPr lang="zh-CN" altLang="en-US" sz="3200" dirty="0"/>
              <a:t>不锈钢的耐腐蚀类别</a:t>
            </a:r>
            <a:endParaRPr lang="nl-BE"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52393709"/>
              </p:ext>
            </p:extLst>
          </p:nvPr>
        </p:nvGraphicFramePr>
        <p:xfrm>
          <a:off x="457200" y="993649"/>
          <a:ext cx="8229600" cy="5760720"/>
        </p:xfrm>
        <a:graphic>
          <a:graphicData uri="http://schemas.openxmlformats.org/drawingml/2006/table">
            <a:tbl>
              <a:tblPr firstRow="1" bandRow="1">
                <a:tableStyleId>{5940675A-B579-460E-94D1-54222C63F5DA}</a:tableStyleId>
              </a:tblPr>
              <a:tblGrid>
                <a:gridCol w="828392">
                  <a:extLst>
                    <a:ext uri="{9D8B030D-6E8A-4147-A177-3AD203B41FA5}">
                      <a16:colId xmlns:a16="http://schemas.microsoft.com/office/drawing/2014/main" val="20000"/>
                    </a:ext>
                  </a:extLst>
                </a:gridCol>
                <a:gridCol w="817528">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243538">
                  <a:extLst>
                    <a:ext uri="{9D8B030D-6E8A-4147-A177-3AD203B41FA5}">
                      <a16:colId xmlns:a16="http://schemas.microsoft.com/office/drawing/2014/main" val="20004"/>
                    </a:ext>
                  </a:extLst>
                </a:gridCol>
                <a:gridCol w="1402382">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819339">
                  <a:extLst>
                    <a:ext uri="{9D8B030D-6E8A-4147-A177-3AD203B41FA5}">
                      <a16:colId xmlns:a16="http://schemas.microsoft.com/office/drawing/2014/main" val="20007"/>
                    </a:ext>
                  </a:extLst>
                </a:gridCol>
                <a:gridCol w="277941">
                  <a:extLst>
                    <a:ext uri="{9D8B030D-6E8A-4147-A177-3AD203B41FA5}">
                      <a16:colId xmlns:a16="http://schemas.microsoft.com/office/drawing/2014/main" val="20008"/>
                    </a:ext>
                  </a:extLst>
                </a:gridCol>
                <a:gridCol w="1645920">
                  <a:extLst>
                    <a:ext uri="{9D8B030D-6E8A-4147-A177-3AD203B41FA5}">
                      <a16:colId xmlns:a16="http://schemas.microsoft.com/office/drawing/2014/main" val="20009"/>
                    </a:ext>
                  </a:extLst>
                </a:gridCol>
              </a:tblGrid>
              <a:tr h="324000">
                <a:tc gridSpan="10">
                  <a:txBody>
                    <a:bodyPr/>
                    <a:lstStyle/>
                    <a:p>
                      <a:r>
                        <a:rPr lang="zh-CN" altLang="en-US" sz="1600" dirty="0">
                          <a:latin typeface="NSimSun" panose="02010609030101010101" pitchFamily="49" charset="-122"/>
                          <a:ea typeface="NSimSun" panose="02010609030101010101" pitchFamily="49" charset="-122"/>
                        </a:rPr>
                        <a:t>表</a:t>
                      </a:r>
                      <a:r>
                        <a:rPr lang="nl-BE" sz="1600" dirty="0">
                          <a:latin typeface="NSimSun" panose="02010609030101010101" pitchFamily="49" charset="-122"/>
                          <a:ea typeface="NSimSun" panose="02010609030101010101" pitchFamily="49" charset="-122"/>
                        </a:rPr>
                        <a:t>A.3</a:t>
                      </a:r>
                      <a:r>
                        <a:rPr lang="zh-CN" altLang="en-US" sz="1600" dirty="0">
                          <a:latin typeface="NSimSun" panose="02010609030101010101" pitchFamily="49" charset="-122"/>
                          <a:ea typeface="NSimSun" panose="02010609030101010101" pitchFamily="49" charset="-122"/>
                        </a:rPr>
                        <a:t>：各耐腐蚀类别</a:t>
                      </a:r>
                      <a:r>
                        <a:rPr lang="nl-BE" altLang="zh-CN" sz="1600" baseline="0" dirty="0">
                          <a:latin typeface="NSimSun" panose="02010609030101010101" pitchFamily="49" charset="-122"/>
                          <a:ea typeface="NSimSun" panose="02010609030101010101" pitchFamily="49" charset="-122"/>
                        </a:rPr>
                        <a:t>CRC</a:t>
                      </a:r>
                      <a:r>
                        <a:rPr lang="zh-CN" altLang="en-US" sz="1600" baseline="0" dirty="0">
                          <a:latin typeface="NSimSun" panose="02010609030101010101" pitchFamily="49" charset="-122"/>
                          <a:ea typeface="NSimSun" panose="02010609030101010101" pitchFamily="49" charset="-122"/>
                        </a:rPr>
                        <a:t>中</a:t>
                      </a:r>
                      <a:r>
                        <a:rPr lang="zh-CN" altLang="en-US" sz="1600" dirty="0">
                          <a:latin typeface="NSimSun" panose="02010609030101010101" pitchFamily="49" charset="-122"/>
                          <a:ea typeface="NSimSun" panose="02010609030101010101" pitchFamily="49" charset="-122"/>
                        </a:rPr>
                        <a:t>的级别</a:t>
                      </a: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a:p>
                  </a:txBody>
                  <a:tcPr/>
                </a:tc>
                <a:tc hMerge="1">
                  <a:txBody>
                    <a:bodyPr/>
                    <a:lstStyle/>
                    <a:p>
                      <a:endParaRPr lang="nl-BE" dirty="0"/>
                    </a:p>
                  </a:txBody>
                  <a:tcPr/>
                </a:tc>
                <a:extLst>
                  <a:ext uri="{0D108BD9-81ED-4DB2-BD59-A6C34878D82A}">
                    <a16:rowId xmlns:a16="http://schemas.microsoft.com/office/drawing/2014/main" val="10000"/>
                  </a:ext>
                </a:extLst>
              </a:tr>
              <a:tr h="324000">
                <a:tc gridSpan="2">
                  <a:txBody>
                    <a:bodyPr/>
                    <a:lstStyle/>
                    <a:p>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gridSpan="8">
                  <a:txBody>
                    <a:bodyPr/>
                    <a:lstStyle/>
                    <a:p>
                      <a:pPr algn="ctr"/>
                      <a:r>
                        <a:rPr lang="zh-CN" altLang="en-US" sz="1600" dirty="0">
                          <a:latin typeface="NSimSun" panose="02010609030101010101" pitchFamily="49" charset="-122"/>
                          <a:ea typeface="NSimSun" panose="02010609030101010101" pitchFamily="49" charset="-122"/>
                        </a:rPr>
                        <a:t>耐腐蚀类别</a:t>
                      </a:r>
                      <a:r>
                        <a:rPr lang="nl-BE" sz="1600" dirty="0">
                          <a:latin typeface="NSimSun" panose="02010609030101010101" pitchFamily="49" charset="-122"/>
                          <a:ea typeface="NSimSun" panose="02010609030101010101" pitchFamily="49" charset="-122"/>
                        </a:rPr>
                        <a:t> CRC</a:t>
                      </a:r>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a:p>
                  </a:txBody>
                  <a:tcPr/>
                </a:tc>
                <a:tc hMerge="1">
                  <a:txBody>
                    <a:bodyPr/>
                    <a:lstStyle/>
                    <a:p>
                      <a:endParaRPr lang="nl-BE" dirty="0"/>
                    </a:p>
                  </a:txBody>
                  <a:tcPr/>
                </a:tc>
                <a:extLst>
                  <a:ext uri="{0D108BD9-81ED-4DB2-BD59-A6C34878D82A}">
                    <a16:rowId xmlns:a16="http://schemas.microsoft.com/office/drawing/2014/main" val="10001"/>
                  </a:ext>
                </a:extLst>
              </a:tr>
              <a:tr h="324000">
                <a:tc gridSpan="2">
                  <a:txBody>
                    <a:bodyPr/>
                    <a:lstStyle/>
                    <a:p>
                      <a:pPr algn="ctr"/>
                      <a:r>
                        <a:rPr lang="nl-BE" sz="1600" dirty="0">
                          <a:latin typeface="NSimSun" panose="02010609030101010101" pitchFamily="49" charset="-122"/>
                          <a:ea typeface="NSimSun" panose="02010609030101010101" pitchFamily="49" charset="-122"/>
                        </a:rPr>
                        <a:t>I</a:t>
                      </a:r>
                    </a:p>
                  </a:txBody>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II</a:t>
                      </a:r>
                    </a:p>
                  </a:txBody>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III</a:t>
                      </a:r>
                    </a:p>
                  </a:txBody>
                  <a:tcPr/>
                </a:tc>
                <a:tc hMerge="1">
                  <a:txBody>
                    <a:bodyPr/>
                    <a:lstStyle/>
                    <a:p>
                      <a:endParaRPr lang="nl-BE"/>
                    </a:p>
                  </a:txBody>
                  <a:tcPr/>
                </a:tc>
                <a:tc gridSpan="3">
                  <a:txBody>
                    <a:bodyPr/>
                    <a:lstStyle/>
                    <a:p>
                      <a:pPr algn="ctr"/>
                      <a:r>
                        <a:rPr lang="nl-BE" sz="1600" dirty="0">
                          <a:latin typeface="NSimSun" panose="02010609030101010101" pitchFamily="49" charset="-122"/>
                          <a:ea typeface="NSimSun" panose="02010609030101010101" pitchFamily="49" charset="-122"/>
                        </a:rPr>
                        <a:t>IV</a:t>
                      </a:r>
                    </a:p>
                  </a:txBody>
                  <a:tcPr/>
                </a:tc>
                <a:tc hMerge="1">
                  <a:txBody>
                    <a:bodyPr/>
                    <a:lstStyle/>
                    <a:p>
                      <a:endParaRPr lang="nl-BE"/>
                    </a:p>
                  </a:txBody>
                  <a:tcPr/>
                </a:tc>
                <a:tc hMerge="1">
                  <a:txBody>
                    <a:bodyPr/>
                    <a:lstStyle/>
                    <a:p>
                      <a:endParaRPr lang="nl-BE"/>
                    </a:p>
                  </a:txBody>
                  <a:tcPr/>
                </a:tc>
                <a:tc>
                  <a:txBody>
                    <a:bodyPr/>
                    <a:lstStyle/>
                    <a:p>
                      <a:pPr algn="ctr"/>
                      <a:r>
                        <a:rPr lang="nl-BE" sz="1600" dirty="0">
                          <a:latin typeface="NSimSun" panose="02010609030101010101" pitchFamily="49" charset="-122"/>
                          <a:ea typeface="NSimSun" panose="02010609030101010101" pitchFamily="49" charset="-122"/>
                        </a:rPr>
                        <a:t>V</a:t>
                      </a:r>
                    </a:p>
                  </a:txBody>
                  <a:tcPr/>
                </a:tc>
                <a:extLst>
                  <a:ext uri="{0D108BD9-81ED-4DB2-BD59-A6C34878D82A}">
                    <a16:rowId xmlns:a16="http://schemas.microsoft.com/office/drawing/2014/main" val="10002"/>
                  </a:ext>
                </a:extLst>
              </a:tr>
              <a:tr h="324000">
                <a:tc gridSpan="2">
                  <a:txBody>
                    <a:bodyPr/>
                    <a:lstStyle/>
                    <a:p>
                      <a:pPr algn="ctr"/>
                      <a:r>
                        <a:rPr lang="nl-BE" sz="1600" dirty="0">
                          <a:latin typeface="NSimSun" panose="02010609030101010101" pitchFamily="49" charset="-122"/>
                          <a:ea typeface="NSimSun" panose="02010609030101010101" pitchFamily="49" charset="-122"/>
                        </a:rPr>
                        <a:t>1.4003</a:t>
                      </a:r>
                    </a:p>
                  </a:txBody>
                  <a:tcPr>
                    <a:solidFill>
                      <a:schemeClr val="accent6"/>
                    </a:solidFill>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1.4301</a:t>
                      </a:r>
                    </a:p>
                  </a:txBody>
                  <a:tcPr>
                    <a:solidFill>
                      <a:schemeClr val="accent5"/>
                    </a:solidFill>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1.4401</a:t>
                      </a:r>
                    </a:p>
                  </a:txBody>
                  <a:tcPr>
                    <a:solidFill>
                      <a:schemeClr val="accent1"/>
                    </a:solidFill>
                  </a:tcPr>
                </a:tc>
                <a:tc hMerge="1">
                  <a:txBody>
                    <a:bodyPr/>
                    <a:lstStyle/>
                    <a:p>
                      <a:endParaRPr lang="nl-BE"/>
                    </a:p>
                  </a:txBody>
                  <a:tcPr/>
                </a:tc>
                <a:tc gridSpan="3">
                  <a:txBody>
                    <a:bodyPr/>
                    <a:lstStyle/>
                    <a:p>
                      <a:pPr algn="ctr"/>
                      <a:r>
                        <a:rPr lang="nl-BE" sz="1600" dirty="0">
                          <a:latin typeface="NSimSun" panose="02010609030101010101" pitchFamily="49" charset="-122"/>
                          <a:ea typeface="NSimSun" panose="02010609030101010101" pitchFamily="49" charset="-122"/>
                        </a:rPr>
                        <a:t>1.4439</a:t>
                      </a:r>
                    </a:p>
                  </a:txBody>
                  <a:tcPr>
                    <a:solidFill>
                      <a:schemeClr val="accent3"/>
                    </a:solidFill>
                  </a:tcPr>
                </a:tc>
                <a:tc hMerge="1">
                  <a:txBody>
                    <a:bodyPr/>
                    <a:lstStyle/>
                    <a:p>
                      <a:endParaRPr lang="nl-BE"/>
                    </a:p>
                  </a:txBody>
                  <a:tcPr/>
                </a:tc>
                <a:tc hMerge="1">
                  <a:txBody>
                    <a:bodyPr/>
                    <a:lstStyle/>
                    <a:p>
                      <a:endParaRPr lang="nl-BE"/>
                    </a:p>
                  </a:txBody>
                  <a:tcPr/>
                </a:tc>
                <a:tc>
                  <a:txBody>
                    <a:bodyPr/>
                    <a:lstStyle/>
                    <a:p>
                      <a:pPr algn="ctr"/>
                      <a:r>
                        <a:rPr lang="nl-BE" sz="1600" dirty="0">
                          <a:latin typeface="NSimSun" panose="02010609030101010101" pitchFamily="49" charset="-122"/>
                          <a:ea typeface="NSimSun" panose="02010609030101010101" pitchFamily="49" charset="-122"/>
                        </a:rPr>
                        <a:t>1.4565</a:t>
                      </a:r>
                    </a:p>
                  </a:txBody>
                  <a:tcPr>
                    <a:solidFill>
                      <a:schemeClr val="accent3"/>
                    </a:solidFill>
                  </a:tcPr>
                </a:tc>
                <a:extLst>
                  <a:ext uri="{0D108BD9-81ED-4DB2-BD59-A6C34878D82A}">
                    <a16:rowId xmlns:a16="http://schemas.microsoft.com/office/drawing/2014/main" val="10003"/>
                  </a:ext>
                </a:extLst>
              </a:tr>
              <a:tr h="324000">
                <a:tc gridSpan="2">
                  <a:txBody>
                    <a:bodyPr/>
                    <a:lstStyle/>
                    <a:p>
                      <a:pPr algn="ctr"/>
                      <a:r>
                        <a:rPr lang="nl-BE" sz="1600" dirty="0">
                          <a:latin typeface="NSimSun" panose="02010609030101010101" pitchFamily="49" charset="-122"/>
                          <a:ea typeface="NSimSun" panose="02010609030101010101" pitchFamily="49" charset="-122"/>
                        </a:rPr>
                        <a:t>1.4016</a:t>
                      </a:r>
                    </a:p>
                  </a:txBody>
                  <a:tcPr>
                    <a:solidFill>
                      <a:schemeClr val="accent6"/>
                    </a:solidFill>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1.4307</a:t>
                      </a:r>
                    </a:p>
                  </a:txBody>
                  <a:tcPr>
                    <a:solidFill>
                      <a:schemeClr val="accent5"/>
                    </a:solidFill>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1.4404</a:t>
                      </a:r>
                    </a:p>
                  </a:txBody>
                  <a:tcPr>
                    <a:solidFill>
                      <a:schemeClr val="accent1"/>
                    </a:solidFill>
                  </a:tcPr>
                </a:tc>
                <a:tc hMerge="1">
                  <a:txBody>
                    <a:bodyPr/>
                    <a:lstStyle/>
                    <a:p>
                      <a:endParaRPr lang="nl-BE"/>
                    </a:p>
                  </a:txBody>
                  <a:tcPr/>
                </a:tc>
                <a:tc gridSpan="3">
                  <a:txBody>
                    <a:bodyPr/>
                    <a:lstStyle/>
                    <a:p>
                      <a:pPr algn="ctr"/>
                      <a:r>
                        <a:rPr lang="nl-BE" sz="1600" dirty="0">
                          <a:latin typeface="NSimSun" panose="02010609030101010101" pitchFamily="49" charset="-122"/>
                          <a:ea typeface="NSimSun" panose="02010609030101010101" pitchFamily="49" charset="-122"/>
                        </a:rPr>
                        <a:t>1.4539</a:t>
                      </a:r>
                    </a:p>
                  </a:txBody>
                  <a:tcPr>
                    <a:solidFill>
                      <a:schemeClr val="accent3"/>
                    </a:solidFill>
                  </a:tcPr>
                </a:tc>
                <a:tc hMerge="1">
                  <a:txBody>
                    <a:bodyPr/>
                    <a:lstStyle/>
                    <a:p>
                      <a:endParaRPr lang="nl-BE"/>
                    </a:p>
                  </a:txBody>
                  <a:tcPr/>
                </a:tc>
                <a:tc hMerge="1">
                  <a:txBody>
                    <a:bodyPr/>
                    <a:lstStyle/>
                    <a:p>
                      <a:endParaRPr lang="nl-BE"/>
                    </a:p>
                  </a:txBody>
                  <a:tcPr/>
                </a:tc>
                <a:tc>
                  <a:txBody>
                    <a:bodyPr/>
                    <a:lstStyle/>
                    <a:p>
                      <a:pPr algn="ctr"/>
                      <a:r>
                        <a:rPr lang="nl-BE" sz="1600" dirty="0">
                          <a:latin typeface="NSimSun" panose="02010609030101010101" pitchFamily="49" charset="-122"/>
                          <a:ea typeface="NSimSun" panose="02010609030101010101" pitchFamily="49" charset="-122"/>
                        </a:rPr>
                        <a:t>1.4529</a:t>
                      </a:r>
                    </a:p>
                  </a:txBody>
                  <a:tcPr>
                    <a:solidFill>
                      <a:schemeClr val="accent3"/>
                    </a:solidFill>
                  </a:tcPr>
                </a:tc>
                <a:extLst>
                  <a:ext uri="{0D108BD9-81ED-4DB2-BD59-A6C34878D82A}">
                    <a16:rowId xmlns:a16="http://schemas.microsoft.com/office/drawing/2014/main" val="10004"/>
                  </a:ext>
                </a:extLst>
              </a:tr>
              <a:tr h="324000">
                <a:tc gridSpan="2">
                  <a:txBody>
                    <a:bodyPr/>
                    <a:lstStyle/>
                    <a:p>
                      <a:pPr algn="ctr"/>
                      <a:r>
                        <a:rPr lang="nl-BE" sz="1600" dirty="0">
                          <a:latin typeface="NSimSun" panose="02010609030101010101" pitchFamily="49" charset="-122"/>
                          <a:ea typeface="NSimSun" panose="02010609030101010101" pitchFamily="49" charset="-122"/>
                        </a:rPr>
                        <a:t>1.4512</a:t>
                      </a:r>
                    </a:p>
                  </a:txBody>
                  <a:tcPr>
                    <a:solidFill>
                      <a:schemeClr val="accent6"/>
                    </a:solidFill>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1.4311</a:t>
                      </a:r>
                    </a:p>
                  </a:txBody>
                  <a:tcPr>
                    <a:solidFill>
                      <a:schemeClr val="accent5"/>
                    </a:solidFill>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1.4435</a:t>
                      </a:r>
                    </a:p>
                  </a:txBody>
                  <a:tcPr>
                    <a:solidFill>
                      <a:schemeClr val="accent1"/>
                    </a:solidFill>
                  </a:tcPr>
                </a:tc>
                <a:tc hMerge="1">
                  <a:txBody>
                    <a:bodyPr/>
                    <a:lstStyle/>
                    <a:p>
                      <a:endParaRPr lang="nl-BE"/>
                    </a:p>
                  </a:txBody>
                  <a:tcPr/>
                </a:tc>
                <a:tc gridSpan="3">
                  <a:txBody>
                    <a:bodyPr/>
                    <a:lstStyle/>
                    <a:p>
                      <a:pPr algn="ctr"/>
                      <a:r>
                        <a:rPr lang="nl-BE" sz="1600" dirty="0">
                          <a:latin typeface="NSimSun" panose="02010609030101010101" pitchFamily="49" charset="-122"/>
                          <a:ea typeface="NSimSun" panose="02010609030101010101" pitchFamily="49" charset="-122"/>
                        </a:rPr>
                        <a:t>1.4462</a:t>
                      </a:r>
                    </a:p>
                  </a:txBody>
                  <a:tcPr>
                    <a:solidFill>
                      <a:schemeClr val="accent2"/>
                    </a:solidFill>
                  </a:tcPr>
                </a:tc>
                <a:tc hMerge="1">
                  <a:txBody>
                    <a:bodyPr/>
                    <a:lstStyle/>
                    <a:p>
                      <a:endParaRPr lang="nl-BE"/>
                    </a:p>
                  </a:txBody>
                  <a:tcPr/>
                </a:tc>
                <a:tc hMerge="1">
                  <a:txBody>
                    <a:bodyPr/>
                    <a:lstStyle/>
                    <a:p>
                      <a:endParaRPr lang="nl-BE"/>
                    </a:p>
                  </a:txBody>
                  <a:tcPr/>
                </a:tc>
                <a:tc>
                  <a:txBody>
                    <a:bodyPr/>
                    <a:lstStyle/>
                    <a:p>
                      <a:pPr algn="ctr"/>
                      <a:r>
                        <a:rPr lang="nl-BE" sz="1600" dirty="0">
                          <a:latin typeface="NSimSun" panose="02010609030101010101" pitchFamily="49" charset="-122"/>
                          <a:ea typeface="NSimSun" panose="02010609030101010101" pitchFamily="49" charset="-122"/>
                        </a:rPr>
                        <a:t>1.4547</a:t>
                      </a:r>
                    </a:p>
                  </a:txBody>
                  <a:tcPr>
                    <a:solidFill>
                      <a:schemeClr val="accent3"/>
                    </a:solidFill>
                  </a:tcPr>
                </a:tc>
                <a:extLst>
                  <a:ext uri="{0D108BD9-81ED-4DB2-BD59-A6C34878D82A}">
                    <a16:rowId xmlns:a16="http://schemas.microsoft.com/office/drawing/2014/main" val="10005"/>
                  </a:ext>
                </a:extLst>
              </a:tr>
              <a:tr h="324000">
                <a:tc gridSpan="2">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1.4541</a:t>
                      </a:r>
                    </a:p>
                  </a:txBody>
                  <a:tcPr>
                    <a:solidFill>
                      <a:schemeClr val="accent5"/>
                    </a:solidFill>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1.4571</a:t>
                      </a:r>
                    </a:p>
                  </a:txBody>
                  <a:tcPr>
                    <a:solidFill>
                      <a:schemeClr val="accent1"/>
                    </a:solidFill>
                  </a:tcPr>
                </a:tc>
                <a:tc hMerge="1">
                  <a:txBody>
                    <a:bodyPr/>
                    <a:lstStyle/>
                    <a:p>
                      <a:endParaRPr lang="nl-BE"/>
                    </a:p>
                  </a:txBody>
                  <a:tcPr/>
                </a:tc>
                <a:tc gridSpan="3">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hMerge="1">
                  <a:txBody>
                    <a:bodyPr/>
                    <a:lstStyle/>
                    <a:p>
                      <a:endParaRPr lang="nl-BE"/>
                    </a:p>
                  </a:txBody>
                  <a:tcPr/>
                </a:tc>
                <a:tc>
                  <a:txBody>
                    <a:bodyPr/>
                    <a:lstStyle/>
                    <a:p>
                      <a:pPr algn="ctr"/>
                      <a:r>
                        <a:rPr lang="nl-BE" sz="1600" dirty="0">
                          <a:latin typeface="NSimSun" panose="02010609030101010101" pitchFamily="49" charset="-122"/>
                          <a:ea typeface="NSimSun" panose="02010609030101010101" pitchFamily="49" charset="-122"/>
                        </a:rPr>
                        <a:t>1.4410</a:t>
                      </a:r>
                    </a:p>
                  </a:txBody>
                  <a:tcPr>
                    <a:solidFill>
                      <a:schemeClr val="accent2"/>
                    </a:solidFill>
                  </a:tcPr>
                </a:tc>
                <a:extLst>
                  <a:ext uri="{0D108BD9-81ED-4DB2-BD59-A6C34878D82A}">
                    <a16:rowId xmlns:a16="http://schemas.microsoft.com/office/drawing/2014/main" val="10006"/>
                  </a:ext>
                </a:extLst>
              </a:tr>
              <a:tr h="324000">
                <a:tc gridSpan="2">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1.4318</a:t>
                      </a:r>
                    </a:p>
                  </a:txBody>
                  <a:tcPr>
                    <a:solidFill>
                      <a:schemeClr val="accent5"/>
                    </a:solidFill>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1.4429</a:t>
                      </a:r>
                    </a:p>
                  </a:txBody>
                  <a:tcPr>
                    <a:solidFill>
                      <a:schemeClr val="accent1"/>
                    </a:solidFill>
                  </a:tcPr>
                </a:tc>
                <a:tc hMerge="1">
                  <a:txBody>
                    <a:bodyPr/>
                    <a:lstStyle/>
                    <a:p>
                      <a:endParaRPr lang="nl-BE"/>
                    </a:p>
                  </a:txBody>
                  <a:tcPr/>
                </a:tc>
                <a:tc gridSpan="3">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hMerge="1">
                  <a:txBody>
                    <a:bodyPr/>
                    <a:lstStyle/>
                    <a:p>
                      <a:endParaRPr lang="nl-BE"/>
                    </a:p>
                  </a:txBody>
                  <a:tcPr/>
                </a:tc>
                <a:tc>
                  <a:txBody>
                    <a:bodyPr/>
                    <a:lstStyle/>
                    <a:p>
                      <a:pPr algn="ctr"/>
                      <a:r>
                        <a:rPr lang="nl-BE" sz="1600" dirty="0">
                          <a:latin typeface="NSimSun" panose="02010609030101010101" pitchFamily="49" charset="-122"/>
                          <a:ea typeface="NSimSun" panose="02010609030101010101" pitchFamily="49" charset="-122"/>
                        </a:rPr>
                        <a:t>1.4501</a:t>
                      </a:r>
                    </a:p>
                  </a:txBody>
                  <a:tcPr>
                    <a:solidFill>
                      <a:schemeClr val="accent2"/>
                    </a:solidFill>
                  </a:tcPr>
                </a:tc>
                <a:extLst>
                  <a:ext uri="{0D108BD9-81ED-4DB2-BD59-A6C34878D82A}">
                    <a16:rowId xmlns:a16="http://schemas.microsoft.com/office/drawing/2014/main" val="10007"/>
                  </a:ext>
                </a:extLst>
              </a:tr>
              <a:tr h="324000">
                <a:tc gridSpan="2">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1.4306</a:t>
                      </a:r>
                    </a:p>
                  </a:txBody>
                  <a:tcPr>
                    <a:solidFill>
                      <a:schemeClr val="accent5"/>
                    </a:solidFill>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1.4432</a:t>
                      </a:r>
                    </a:p>
                  </a:txBody>
                  <a:tcPr>
                    <a:solidFill>
                      <a:schemeClr val="accent1"/>
                    </a:solidFill>
                  </a:tcPr>
                </a:tc>
                <a:tc hMerge="1">
                  <a:txBody>
                    <a:bodyPr/>
                    <a:lstStyle/>
                    <a:p>
                      <a:endParaRPr lang="nl-BE"/>
                    </a:p>
                  </a:txBody>
                  <a:tcPr/>
                </a:tc>
                <a:tc gridSpan="3">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hMerge="1">
                  <a:txBody>
                    <a:bodyPr/>
                    <a:lstStyle/>
                    <a:p>
                      <a:endParaRPr lang="nl-BE"/>
                    </a:p>
                  </a:txBody>
                  <a:tcPr/>
                </a:tc>
                <a:tc>
                  <a:txBody>
                    <a:bodyPr/>
                    <a:lstStyle/>
                    <a:p>
                      <a:pPr algn="ctr"/>
                      <a:r>
                        <a:rPr lang="nl-BE" sz="1600" dirty="0">
                          <a:latin typeface="NSimSun" panose="02010609030101010101" pitchFamily="49" charset="-122"/>
                          <a:ea typeface="NSimSun" panose="02010609030101010101" pitchFamily="49" charset="-122"/>
                        </a:rPr>
                        <a:t>1.4507</a:t>
                      </a:r>
                    </a:p>
                  </a:txBody>
                  <a:tcPr>
                    <a:solidFill>
                      <a:schemeClr val="accent2"/>
                    </a:solidFill>
                  </a:tcPr>
                </a:tc>
                <a:extLst>
                  <a:ext uri="{0D108BD9-81ED-4DB2-BD59-A6C34878D82A}">
                    <a16:rowId xmlns:a16="http://schemas.microsoft.com/office/drawing/2014/main" val="10008"/>
                  </a:ext>
                </a:extLst>
              </a:tr>
              <a:tr h="324000">
                <a:tc gridSpan="2">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1.4567</a:t>
                      </a:r>
                    </a:p>
                  </a:txBody>
                  <a:tcPr>
                    <a:solidFill>
                      <a:schemeClr val="accent5"/>
                    </a:solidFill>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1.4578</a:t>
                      </a:r>
                    </a:p>
                  </a:txBody>
                  <a:tcPr>
                    <a:solidFill>
                      <a:schemeClr val="accent1"/>
                    </a:solidFill>
                  </a:tcPr>
                </a:tc>
                <a:tc hMerge="1">
                  <a:txBody>
                    <a:bodyPr/>
                    <a:lstStyle/>
                    <a:p>
                      <a:endParaRPr lang="nl-BE"/>
                    </a:p>
                  </a:txBody>
                  <a:tcPr/>
                </a:tc>
                <a:tc gridSpan="3">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hMerge="1">
                  <a:txBody>
                    <a:bodyPr/>
                    <a:lstStyle/>
                    <a:p>
                      <a:endParaRPr lang="nl-BE"/>
                    </a:p>
                  </a:txBody>
                  <a:tcPr/>
                </a:tc>
                <a:tc>
                  <a:txBody>
                    <a:bodyPr/>
                    <a:lstStyle/>
                    <a:p>
                      <a:pPr algn="ctr"/>
                      <a:endParaRPr lang="nl-BE" sz="1600" dirty="0">
                        <a:latin typeface="NSimSun" panose="02010609030101010101" pitchFamily="49" charset="-122"/>
                        <a:ea typeface="NSimSun" panose="02010609030101010101" pitchFamily="49" charset="-122"/>
                      </a:endParaRPr>
                    </a:p>
                  </a:txBody>
                  <a:tcPr/>
                </a:tc>
                <a:extLst>
                  <a:ext uri="{0D108BD9-81ED-4DB2-BD59-A6C34878D82A}">
                    <a16:rowId xmlns:a16="http://schemas.microsoft.com/office/drawing/2014/main" val="10009"/>
                  </a:ext>
                </a:extLst>
              </a:tr>
              <a:tr h="324000">
                <a:tc gridSpan="2">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1.4482</a:t>
                      </a:r>
                    </a:p>
                  </a:txBody>
                  <a:tcPr>
                    <a:solidFill>
                      <a:srgbClr val="FFFF00"/>
                    </a:solidFill>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1.4662</a:t>
                      </a:r>
                    </a:p>
                  </a:txBody>
                  <a:tcPr>
                    <a:solidFill>
                      <a:srgbClr val="FFFF00"/>
                    </a:solidFill>
                  </a:tcPr>
                </a:tc>
                <a:tc hMerge="1">
                  <a:txBody>
                    <a:bodyPr/>
                    <a:lstStyle/>
                    <a:p>
                      <a:endParaRPr lang="nl-BE"/>
                    </a:p>
                  </a:txBody>
                  <a:tcPr/>
                </a:tc>
                <a:tc gridSpan="3">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hMerge="1">
                  <a:txBody>
                    <a:bodyPr/>
                    <a:lstStyle/>
                    <a:p>
                      <a:endParaRPr lang="nl-BE"/>
                    </a:p>
                  </a:txBody>
                  <a:tcPr/>
                </a:tc>
                <a:tc>
                  <a:txBody>
                    <a:bodyPr/>
                    <a:lstStyle/>
                    <a:p>
                      <a:pPr algn="ctr"/>
                      <a:endParaRPr lang="nl-BE" sz="1600" dirty="0">
                        <a:latin typeface="NSimSun" panose="02010609030101010101" pitchFamily="49" charset="-122"/>
                        <a:ea typeface="NSimSun" panose="02010609030101010101" pitchFamily="49" charset="-122"/>
                      </a:endParaRPr>
                    </a:p>
                  </a:txBody>
                  <a:tcPr/>
                </a:tc>
                <a:extLst>
                  <a:ext uri="{0D108BD9-81ED-4DB2-BD59-A6C34878D82A}">
                    <a16:rowId xmlns:a16="http://schemas.microsoft.com/office/drawing/2014/main" val="10010"/>
                  </a:ext>
                </a:extLst>
              </a:tr>
              <a:tr h="324000">
                <a:tc gridSpan="2">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gridSpan="2">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1.4362</a:t>
                      </a:r>
                    </a:p>
                  </a:txBody>
                  <a:tcPr>
                    <a:solidFill>
                      <a:srgbClr val="FFFF00"/>
                    </a:solidFill>
                  </a:tcPr>
                </a:tc>
                <a:tc hMerge="1">
                  <a:txBody>
                    <a:bodyPr/>
                    <a:lstStyle/>
                    <a:p>
                      <a:endParaRPr lang="nl-BE"/>
                    </a:p>
                  </a:txBody>
                  <a:tcPr/>
                </a:tc>
                <a:tc gridSpan="3">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hMerge="1">
                  <a:txBody>
                    <a:bodyPr/>
                    <a:lstStyle/>
                    <a:p>
                      <a:endParaRPr lang="nl-BE"/>
                    </a:p>
                  </a:txBody>
                  <a:tcPr/>
                </a:tc>
                <a:tc>
                  <a:txBody>
                    <a:bodyPr/>
                    <a:lstStyle/>
                    <a:p>
                      <a:pPr algn="ctr"/>
                      <a:endParaRPr lang="nl-BE" sz="1600" dirty="0">
                        <a:latin typeface="NSimSun" panose="02010609030101010101" pitchFamily="49" charset="-122"/>
                        <a:ea typeface="NSimSun" panose="02010609030101010101" pitchFamily="49" charset="-122"/>
                      </a:endParaRPr>
                    </a:p>
                  </a:txBody>
                  <a:tcPr/>
                </a:tc>
                <a:extLst>
                  <a:ext uri="{0D108BD9-81ED-4DB2-BD59-A6C34878D82A}">
                    <a16:rowId xmlns:a16="http://schemas.microsoft.com/office/drawing/2014/main" val="10011"/>
                  </a:ext>
                </a:extLst>
              </a:tr>
              <a:tr h="324000">
                <a:tc gridSpan="2">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gridSpan="2">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1.4062</a:t>
                      </a:r>
                    </a:p>
                  </a:txBody>
                  <a:tcPr>
                    <a:solidFill>
                      <a:srgbClr val="FFFF00"/>
                    </a:solidFill>
                  </a:tcPr>
                </a:tc>
                <a:tc hMerge="1">
                  <a:txBody>
                    <a:bodyPr/>
                    <a:lstStyle/>
                    <a:p>
                      <a:endParaRPr lang="nl-BE"/>
                    </a:p>
                  </a:txBody>
                  <a:tcPr/>
                </a:tc>
                <a:tc gridSpan="3">
                  <a:txBody>
                    <a:bodyPr/>
                    <a:lstStyle/>
                    <a:p>
                      <a:pPr algn="ctr"/>
                      <a:endParaRPr lang="nl-BE" sz="1600" dirty="0">
                        <a:latin typeface="NSimSun" panose="02010609030101010101" pitchFamily="49" charset="-122"/>
                        <a:ea typeface="NSimSun" panose="02010609030101010101" pitchFamily="49" charset="-122"/>
                      </a:endParaRPr>
                    </a:p>
                  </a:txBody>
                  <a:tcPr/>
                </a:tc>
                <a:tc hMerge="1">
                  <a:txBody>
                    <a:bodyPr/>
                    <a:lstStyle/>
                    <a:p>
                      <a:endParaRPr lang="nl-BE"/>
                    </a:p>
                  </a:txBody>
                  <a:tcPr/>
                </a:tc>
                <a:tc hMerge="1">
                  <a:txBody>
                    <a:bodyPr/>
                    <a:lstStyle/>
                    <a:p>
                      <a:endParaRPr lang="nl-BE"/>
                    </a:p>
                  </a:txBody>
                  <a:tcPr/>
                </a:tc>
                <a:tc>
                  <a:txBody>
                    <a:bodyPr/>
                    <a:lstStyle/>
                    <a:p>
                      <a:pPr algn="ctr"/>
                      <a:endParaRPr lang="nl-BE" sz="1600" dirty="0">
                        <a:latin typeface="NSimSun" panose="02010609030101010101" pitchFamily="49" charset="-122"/>
                        <a:ea typeface="NSimSun" panose="02010609030101010101" pitchFamily="49" charset="-122"/>
                      </a:endParaRPr>
                    </a:p>
                  </a:txBody>
                  <a:tcPr/>
                </a:tc>
                <a:extLst>
                  <a:ext uri="{0D108BD9-81ED-4DB2-BD59-A6C34878D82A}">
                    <a16:rowId xmlns:a16="http://schemas.microsoft.com/office/drawing/2014/main" val="10012"/>
                  </a:ext>
                </a:extLst>
              </a:tr>
              <a:tr h="324000">
                <a:tc gridSpan="2">
                  <a:txBody>
                    <a:bodyPr/>
                    <a:lstStyle/>
                    <a:p>
                      <a:pPr algn="ctr"/>
                      <a:endParaRPr lang="nl-BE" sz="1600" dirty="0">
                        <a:latin typeface="NSimSun" panose="02010609030101010101" pitchFamily="49" charset="-122"/>
                        <a:ea typeface="NSimSun" panose="02010609030101010101" pitchFamily="49" charset="-122"/>
                      </a:endParaRPr>
                    </a:p>
                  </a:txBody>
                  <a:tcPr>
                    <a:lnB w="12700" cap="flat" cmpd="sng" algn="ctr">
                      <a:solidFill>
                        <a:schemeClr val="tx1"/>
                      </a:solidFill>
                      <a:prstDash val="solid"/>
                      <a:round/>
                      <a:headEnd type="none" w="med" len="med"/>
                      <a:tailEnd type="none" w="med" len="med"/>
                    </a:lnB>
                  </a:tcPr>
                </a:tc>
                <a:tc hMerge="1">
                  <a:txBody>
                    <a:bodyPr/>
                    <a:lstStyle/>
                    <a:p>
                      <a:endParaRPr lang="nl-BE"/>
                    </a:p>
                  </a:txBody>
                  <a:tcPr/>
                </a:tc>
                <a:tc gridSpan="2">
                  <a:txBody>
                    <a:bodyPr/>
                    <a:lstStyle/>
                    <a:p>
                      <a:pPr algn="ctr"/>
                      <a:endParaRPr lang="nl-BE" sz="1600" dirty="0">
                        <a:latin typeface="NSimSun" panose="02010609030101010101" pitchFamily="49" charset="-122"/>
                        <a:ea typeface="NSimSun" panose="02010609030101010101" pitchFamily="49" charset="-122"/>
                      </a:endParaRPr>
                    </a:p>
                  </a:txBody>
                  <a:tcPr>
                    <a:lnB w="12700" cap="flat" cmpd="sng" algn="ctr">
                      <a:solidFill>
                        <a:schemeClr val="tx1"/>
                      </a:solidFill>
                      <a:prstDash val="solid"/>
                      <a:round/>
                      <a:headEnd type="none" w="med" len="med"/>
                      <a:tailEnd type="none" w="med" len="med"/>
                    </a:lnB>
                  </a:tcPr>
                </a:tc>
                <a:tc hMerge="1">
                  <a:txBody>
                    <a:bodyPr/>
                    <a:lstStyle/>
                    <a:p>
                      <a:endParaRPr lang="nl-BE"/>
                    </a:p>
                  </a:txBody>
                  <a:tcPr/>
                </a:tc>
                <a:tc gridSpan="2">
                  <a:txBody>
                    <a:bodyPr/>
                    <a:lstStyle/>
                    <a:p>
                      <a:pPr algn="ctr"/>
                      <a:r>
                        <a:rPr lang="nl-BE" sz="1600" dirty="0">
                          <a:latin typeface="NSimSun" panose="02010609030101010101" pitchFamily="49" charset="-122"/>
                          <a:ea typeface="NSimSun" panose="02010609030101010101" pitchFamily="49" charset="-122"/>
                        </a:rPr>
                        <a:t>1.4162</a:t>
                      </a:r>
                    </a:p>
                  </a:txBody>
                  <a:tcPr>
                    <a:lnB w="12700" cap="flat" cmpd="sng" algn="ctr">
                      <a:solidFill>
                        <a:schemeClr val="tx1"/>
                      </a:solidFill>
                      <a:prstDash val="solid"/>
                      <a:round/>
                      <a:headEnd type="none" w="med" len="med"/>
                      <a:tailEnd type="none" w="med" len="med"/>
                    </a:lnB>
                    <a:solidFill>
                      <a:srgbClr val="FFFF00"/>
                    </a:solidFill>
                  </a:tcPr>
                </a:tc>
                <a:tc hMerge="1">
                  <a:txBody>
                    <a:bodyPr/>
                    <a:lstStyle/>
                    <a:p>
                      <a:endParaRPr lang="nl-BE"/>
                    </a:p>
                  </a:txBody>
                  <a:tcPr/>
                </a:tc>
                <a:tc gridSpan="3">
                  <a:txBody>
                    <a:bodyPr/>
                    <a:lstStyle/>
                    <a:p>
                      <a:pPr algn="ctr"/>
                      <a:endParaRPr lang="nl-BE" sz="1600" dirty="0">
                        <a:latin typeface="NSimSun" panose="02010609030101010101" pitchFamily="49" charset="-122"/>
                        <a:ea typeface="NSimSun" panose="02010609030101010101" pitchFamily="49" charset="-122"/>
                      </a:endParaRPr>
                    </a:p>
                  </a:txBody>
                  <a:tcPr>
                    <a:lnB w="12700" cap="flat" cmpd="sng" algn="ctr">
                      <a:solidFill>
                        <a:schemeClr val="tx1"/>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c>
                  <a:txBody>
                    <a:bodyPr/>
                    <a:lstStyle/>
                    <a:p>
                      <a:pPr algn="ctr"/>
                      <a:endParaRPr lang="nl-BE" sz="1600" dirty="0">
                        <a:latin typeface="NSimSun" panose="02010609030101010101" pitchFamily="49" charset="-122"/>
                        <a:ea typeface="NSimSun" panose="02010609030101010101" pitchFamily="49" charset="-122"/>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88000">
                <a:tc>
                  <a:txBody>
                    <a:bodyPr/>
                    <a:lstStyle/>
                    <a:p>
                      <a:pPr algn="r"/>
                      <a:endParaRPr lang="nl-BE" sz="1400" dirty="0">
                        <a:latin typeface="NSimSun" panose="02010609030101010101" pitchFamily="49" charset="-122"/>
                        <a:ea typeface="NSimSun" panose="02010609030101010101" pitchFamily="49" charset="-122"/>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solidFill>
                  </a:tcPr>
                </a:tc>
                <a:tc gridSpan="2">
                  <a:txBody>
                    <a:bodyPr/>
                    <a:lstStyle/>
                    <a:p>
                      <a:pPr algn="just"/>
                      <a:r>
                        <a:rPr lang="zh-CN" altLang="en-US" sz="1200" dirty="0">
                          <a:latin typeface="NSimSun" panose="02010609030101010101" pitchFamily="49" charset="-122"/>
                          <a:ea typeface="NSimSun" panose="02010609030101010101" pitchFamily="49" charset="-122"/>
                        </a:rPr>
                        <a:t>铁素体</a:t>
                      </a:r>
                      <a:endParaRPr lang="nl-BE" sz="1200" dirty="0">
                        <a:latin typeface="NSimSun" panose="02010609030101010101" pitchFamily="49" charset="-122"/>
                        <a:ea typeface="NSimSun" panose="02010609030101010101" pitchFamily="49" charset="-122"/>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nl-BE" dirty="0"/>
                    </a:p>
                  </a:txBody>
                  <a:tcPr/>
                </a:tc>
                <a:tc gridSpan="2">
                  <a:txBody>
                    <a:bodyPr/>
                    <a:lstStyle/>
                    <a:p>
                      <a:pPr algn="r"/>
                      <a:endParaRPr lang="nl-BE" sz="1200" dirty="0">
                        <a:latin typeface="NSimSun" panose="02010609030101010101" pitchFamily="49" charset="-122"/>
                        <a:ea typeface="NSimSun" panose="02010609030101010101" pitchFamily="49" charset="-122"/>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hMerge="1">
                  <a:txBody>
                    <a:bodyPr/>
                    <a:lstStyle/>
                    <a:p>
                      <a:pPr algn="ctr"/>
                      <a:endParaRPr lang="nl-BE" dirty="0"/>
                    </a:p>
                  </a:txBody>
                  <a:tcPr>
                    <a:solidFill>
                      <a:schemeClr val="bg1"/>
                    </a:solidFill>
                  </a:tcPr>
                </a:tc>
                <a:tc gridSpan="2">
                  <a:txBody>
                    <a:bodyPr/>
                    <a:lstStyle/>
                    <a:p>
                      <a:pPr algn="just"/>
                      <a:r>
                        <a:rPr lang="zh-CN" altLang="en-US" sz="1200" dirty="0">
                          <a:latin typeface="NSimSun" panose="02010609030101010101" pitchFamily="49" charset="-122"/>
                          <a:ea typeface="NSimSun" panose="02010609030101010101" pitchFamily="49" charset="-122"/>
                        </a:rPr>
                        <a:t>标准奥体钢</a:t>
                      </a:r>
                      <a:endParaRPr lang="nl-BE" sz="1200" dirty="0">
                        <a:latin typeface="NSimSun" panose="02010609030101010101" pitchFamily="49" charset="-122"/>
                        <a:ea typeface="NSimSun" panose="02010609030101010101" pitchFamily="49" charset="-122"/>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nl-BE" dirty="0"/>
                    </a:p>
                  </a:txBody>
                  <a:tcPr/>
                </a:tc>
                <a:tc>
                  <a:txBody>
                    <a:bodyPr/>
                    <a:lstStyle/>
                    <a:p>
                      <a:pPr algn="r"/>
                      <a:endParaRPr lang="nl-BE" sz="1200" dirty="0">
                        <a:latin typeface="NSimSun" panose="02010609030101010101" pitchFamily="49" charset="-122"/>
                        <a:ea typeface="NSimSun" panose="02010609030101010101" pitchFamily="49" charset="-122"/>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gridSpan="2">
                  <a:txBody>
                    <a:bodyPr/>
                    <a:lstStyle/>
                    <a:p>
                      <a:pPr algn="just"/>
                      <a:r>
                        <a:rPr lang="zh-CN" altLang="en-US" sz="1200" dirty="0">
                          <a:latin typeface="NSimSun" panose="02010609030101010101" pitchFamily="49" charset="-122"/>
                          <a:ea typeface="NSimSun" panose="02010609030101010101" pitchFamily="49" charset="-122"/>
                        </a:rPr>
                        <a:t>含钼奥体钢</a:t>
                      </a:r>
                      <a:endParaRPr lang="nl-BE" sz="1200" dirty="0">
                        <a:latin typeface="NSimSun" panose="02010609030101010101" pitchFamily="49" charset="-122"/>
                        <a:ea typeface="NSimSun" panose="02010609030101010101" pitchFamily="49" charset="-122"/>
                      </a:endParaRP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nl-BE" dirty="0"/>
                    </a:p>
                  </a:txBody>
                  <a:tcPr/>
                </a:tc>
                <a:extLst>
                  <a:ext uri="{0D108BD9-81ED-4DB2-BD59-A6C34878D82A}">
                    <a16:rowId xmlns:a16="http://schemas.microsoft.com/office/drawing/2014/main" val="10014"/>
                  </a:ext>
                </a:extLst>
              </a:tr>
              <a:tr h="288000">
                <a:tc>
                  <a:txBody>
                    <a:bodyPr/>
                    <a:lstStyle/>
                    <a:p>
                      <a:pPr algn="r"/>
                      <a:endParaRPr lang="nl-BE" sz="1400" dirty="0">
                        <a:latin typeface="NSimSun" panose="02010609030101010101" pitchFamily="49" charset="-122"/>
                        <a:ea typeface="NSimSun" panose="02010609030101010101" pitchFamily="49" charset="-122"/>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gridSpan="2">
                  <a:txBody>
                    <a:bodyPr/>
                    <a:lstStyle/>
                    <a:p>
                      <a:pPr algn="just"/>
                      <a:r>
                        <a:rPr lang="zh-CN" altLang="en-US" sz="1200" dirty="0">
                          <a:latin typeface="NSimSun" panose="02010609030101010101" pitchFamily="49" charset="-122"/>
                          <a:ea typeface="NSimSun" panose="02010609030101010101" pitchFamily="49" charset="-122"/>
                        </a:rPr>
                        <a:t>节约型双相钢</a:t>
                      </a:r>
                      <a:endParaRPr lang="nl-BE" sz="1200" dirty="0">
                        <a:latin typeface="NSimSun" panose="02010609030101010101" pitchFamily="49" charset="-122"/>
                        <a:ea typeface="NSimSun" panose="02010609030101010101" pitchFamily="49" charset="-122"/>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tc gridSpan="2">
                  <a:txBody>
                    <a:bodyPr/>
                    <a:lstStyle/>
                    <a:p>
                      <a:pPr algn="r"/>
                      <a:endParaRPr lang="nl-BE" sz="1200" dirty="0">
                        <a:latin typeface="NSimSun" panose="02010609030101010101" pitchFamily="49" charset="-122"/>
                        <a:ea typeface="NSimSun" panose="02010609030101010101" pitchFamily="49" charset="-122"/>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hMerge="1">
                  <a:txBody>
                    <a:bodyPr/>
                    <a:lstStyle/>
                    <a:p>
                      <a:endParaRPr lang="nl-BE"/>
                    </a:p>
                  </a:txBody>
                  <a:tcPr/>
                </a:tc>
                <a:tc gridSpan="2">
                  <a:txBody>
                    <a:bodyPr/>
                    <a:lstStyle/>
                    <a:p>
                      <a:pPr algn="just"/>
                      <a:r>
                        <a:rPr lang="zh-CN" altLang="en-US" sz="1200" dirty="0">
                          <a:latin typeface="NSimSun" panose="02010609030101010101" pitchFamily="49" charset="-122"/>
                          <a:ea typeface="NSimSun" panose="02010609030101010101" pitchFamily="49" charset="-122"/>
                        </a:rPr>
                        <a:t>超级奥体钢</a:t>
                      </a:r>
                      <a:endParaRPr lang="nl-BE" sz="1200" dirty="0">
                        <a:latin typeface="NSimSun" panose="02010609030101010101" pitchFamily="49" charset="-122"/>
                        <a:ea typeface="NSimSun" panose="02010609030101010101" pitchFamily="49" charset="-122"/>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tc>
                  <a:txBody>
                    <a:bodyPr/>
                    <a:lstStyle/>
                    <a:p>
                      <a:pPr algn="r"/>
                      <a:endParaRPr lang="nl-BE" sz="1200" dirty="0">
                        <a:latin typeface="NSimSun" panose="02010609030101010101" pitchFamily="49" charset="-122"/>
                        <a:ea typeface="NSimSun" panose="02010609030101010101" pitchFamily="49" charset="-122"/>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gridSpan="2">
                  <a:txBody>
                    <a:bodyPr/>
                    <a:lstStyle/>
                    <a:p>
                      <a:pPr algn="just"/>
                      <a:r>
                        <a:rPr lang="zh-CN" altLang="en-US" sz="1200" dirty="0">
                          <a:latin typeface="NSimSun" panose="02010609030101010101" pitchFamily="49" charset="-122"/>
                          <a:ea typeface="NSimSun" panose="02010609030101010101" pitchFamily="49" charset="-122"/>
                        </a:rPr>
                        <a:t>双相</a:t>
                      </a:r>
                      <a:r>
                        <a:rPr lang="nl-BE" sz="1200" dirty="0">
                          <a:latin typeface="NSimSun" panose="02010609030101010101" pitchFamily="49" charset="-122"/>
                          <a:ea typeface="NSimSun" panose="02010609030101010101" pitchFamily="49" charset="-122"/>
                        </a:rPr>
                        <a:t>/</a:t>
                      </a:r>
                      <a:r>
                        <a:rPr lang="zh-CN" altLang="en-US" sz="1200" dirty="0">
                          <a:latin typeface="NSimSun" panose="02010609030101010101" pitchFamily="49" charset="-122"/>
                          <a:ea typeface="NSimSun" panose="02010609030101010101" pitchFamily="49" charset="-122"/>
                        </a:rPr>
                        <a:t>找双相</a:t>
                      </a:r>
                      <a:endParaRPr lang="nl-BE" sz="1200" dirty="0">
                        <a:latin typeface="NSimSun" panose="02010609030101010101" pitchFamily="49" charset="-122"/>
                        <a:ea typeface="NSimSun" panose="02010609030101010101" pitchFamily="49" charset="-122"/>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extLst>
                  <a:ext uri="{0D108BD9-81ED-4DB2-BD59-A6C34878D82A}">
                    <a16:rowId xmlns:a16="http://schemas.microsoft.com/office/drawing/2014/main" val="10015"/>
                  </a:ext>
                </a:extLst>
              </a:tr>
              <a:tr h="288000">
                <a:tc>
                  <a:txBody>
                    <a:bodyPr/>
                    <a:lstStyle/>
                    <a:p>
                      <a:pPr algn="just"/>
                      <a:r>
                        <a:rPr lang="zh-CN" altLang="en-US" sz="1400" dirty="0">
                          <a:latin typeface="NSimSun" panose="02010609030101010101" pitchFamily="49" charset="-122"/>
                          <a:ea typeface="NSimSun" panose="02010609030101010101" pitchFamily="49" charset="-122"/>
                        </a:rPr>
                        <a:t>注：</a:t>
                      </a:r>
                      <a:endParaRPr lang="nl-BE" sz="1400" dirty="0">
                        <a:latin typeface="NSimSun" panose="02010609030101010101" pitchFamily="49" charset="-122"/>
                        <a:ea typeface="NSimSun" panose="02010609030101010101" pitchFamily="49" charset="-122"/>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9">
                  <a:txBody>
                    <a:bodyPr/>
                    <a:lstStyle/>
                    <a:p>
                      <a:pPr algn="just"/>
                      <a:r>
                        <a:rPr lang="zh-CN" altLang="en-US" sz="1200" dirty="0">
                          <a:latin typeface="NSimSun" panose="02010609030101010101" pitchFamily="49" charset="-122"/>
                          <a:ea typeface="NSimSun" panose="02010609030101010101" pitchFamily="49" charset="-122"/>
                        </a:rPr>
                        <a:t>有关</a:t>
                      </a:r>
                      <a:r>
                        <a:rPr lang="en-US" altLang="zh-CN" sz="1200" dirty="0">
                          <a:latin typeface="NSimSun" panose="02010609030101010101" pitchFamily="49" charset="-122"/>
                          <a:ea typeface="NSimSun" panose="02010609030101010101" pitchFamily="49" charset="-122"/>
                        </a:rPr>
                        <a:t>EN</a:t>
                      </a:r>
                      <a:r>
                        <a:rPr lang="zh-CN" altLang="en-US" sz="1200" dirty="0">
                          <a:latin typeface="NSimSun" panose="02010609030101010101" pitchFamily="49" charset="-122"/>
                          <a:ea typeface="NSimSun" panose="02010609030101010101" pitchFamily="49" charset="-122"/>
                        </a:rPr>
                        <a:t>标准名称，请参看附录</a:t>
                      </a:r>
                      <a:endParaRPr lang="nl-BE" sz="1200" baseline="0" dirty="0">
                        <a:latin typeface="NSimSun" panose="02010609030101010101" pitchFamily="49" charset="-122"/>
                        <a:ea typeface="NSimSun" panose="02010609030101010101" pitchFamily="49" charset="-122"/>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200" dirty="0">
                          <a:latin typeface="NSimSun" panose="02010609030101010101" pitchFamily="49" charset="-122"/>
                          <a:ea typeface="NSimSun" panose="02010609030101010101" pitchFamily="49" charset="-122"/>
                        </a:rPr>
                        <a:t>这并不适用于游泳池</a:t>
                      </a:r>
                      <a:endParaRPr lang="nl-BE" sz="1200" dirty="0">
                        <a:latin typeface="NSimSun" panose="02010609030101010101" pitchFamily="49" charset="-122"/>
                        <a:ea typeface="NSimSun" panose="02010609030101010101" pitchFamily="49" charset="-122"/>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nl-BE"/>
                    </a:p>
                  </a:txBody>
                  <a:tcPr/>
                </a:tc>
                <a:tc hMerge="1">
                  <a:txBody>
                    <a:bodyPr/>
                    <a:lstStyle/>
                    <a:p>
                      <a:pPr algn="r"/>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hMerge="1">
                  <a:txBody>
                    <a:bodyPr/>
                    <a:lstStyle/>
                    <a:p>
                      <a:endParaRPr lang="nl-BE"/>
                    </a:p>
                  </a:txBody>
                  <a:tcPr/>
                </a:tc>
                <a:tc hMerge="1">
                  <a:txBody>
                    <a:bodyPr/>
                    <a:lstStyle/>
                    <a:p>
                      <a:pPr algn="just"/>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tc hMerge="1">
                  <a:txBody>
                    <a:bodyPr/>
                    <a:lstStyle/>
                    <a:p>
                      <a:pPr algn="r"/>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hMerge="1">
                  <a:txBody>
                    <a:bodyPr/>
                    <a:lstStyle/>
                    <a:p>
                      <a:pPr algn="just"/>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45</a:t>
            </a:fld>
            <a:endParaRPr lang="fr-BE"/>
          </a:p>
        </p:txBody>
      </p:sp>
    </p:spTree>
    <p:extLst>
      <p:ext uri="{BB962C8B-B14F-4D97-AF65-F5344CB8AC3E}">
        <p14:creationId xmlns:p14="http://schemas.microsoft.com/office/powerpoint/2010/main" val="1933667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4 -2 </a:t>
            </a:r>
            <a:r>
              <a:rPr lang="zh-CN" altLang="en-US" dirty="0"/>
              <a:t>其它应用</a:t>
            </a:r>
            <a:endParaRPr lang="fr-FR" dirty="0"/>
          </a:p>
        </p:txBody>
      </p:sp>
      <p:sp>
        <p:nvSpPr>
          <p:cNvPr id="3" name="Subtitle 2"/>
          <p:cNvSpPr>
            <a:spLocks noGrp="1"/>
          </p:cNvSpPr>
          <p:nvPr>
            <p:ph idx="1"/>
          </p:nvPr>
        </p:nvSpPr>
        <p:spPr/>
        <p:txBody>
          <a:bodyPr>
            <a:normAutofit/>
          </a:bodyPr>
          <a:lstStyle/>
          <a:p>
            <a:r>
              <a:rPr lang="zh-CN" altLang="en-US" dirty="0"/>
              <a:t>无适用具体规定</a:t>
            </a:r>
            <a:endParaRPr lang="fr-FR" dirty="0"/>
          </a:p>
          <a:p>
            <a:r>
              <a:rPr lang="zh-CN" altLang="en-US" dirty="0"/>
              <a:t>所选级别一定要满足预期性能</a:t>
            </a:r>
            <a:endParaRPr lang="fr-FR" dirty="0"/>
          </a:p>
          <a:p>
            <a:r>
              <a:rPr lang="zh-CN" altLang="en-US" dirty="0"/>
              <a:t>三种方法：</a:t>
            </a:r>
            <a:endParaRPr lang="fr-FR" dirty="0"/>
          </a:p>
          <a:p>
            <a:pPr lvl="1"/>
            <a:r>
              <a:rPr lang="zh-CN" altLang="en-US" dirty="0"/>
              <a:t>专家咨询</a:t>
            </a:r>
            <a:endParaRPr lang="fr-FR" dirty="0"/>
          </a:p>
          <a:p>
            <a:pPr lvl="1"/>
            <a:r>
              <a:rPr lang="zh-CN" altLang="en-US" dirty="0"/>
              <a:t>寻求不锈钢发展协会的协助</a:t>
            </a:r>
            <a:endParaRPr lang="fr-FR" dirty="0"/>
          </a:p>
          <a:p>
            <a:pPr lvl="1"/>
            <a:r>
              <a:rPr lang="zh-CN" altLang="en-US" dirty="0"/>
              <a:t>寻找类似环境下的成功案例（通常可以找到）</a:t>
            </a:r>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46</a:t>
            </a:fld>
            <a:endParaRPr lang="fr-BE"/>
          </a:p>
        </p:txBody>
      </p:sp>
    </p:spTree>
    <p:extLst>
      <p:ext uri="{BB962C8B-B14F-4D97-AF65-F5344CB8AC3E}">
        <p14:creationId xmlns:p14="http://schemas.microsoft.com/office/powerpoint/2010/main" val="1124421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600" dirty="0"/>
              <a:t>建筑用钢级别选择指南</a:t>
            </a:r>
            <a:r>
              <a:rPr lang="fr-FR" sz="3600" baseline="50000" dirty="0"/>
              <a:t>10</a:t>
            </a:r>
          </a:p>
        </p:txBody>
      </p:sp>
      <p:sp>
        <p:nvSpPr>
          <p:cNvPr id="3" name="Content Placeholder 2"/>
          <p:cNvSpPr>
            <a:spLocks noGrp="1"/>
          </p:cNvSpPr>
          <p:nvPr>
            <p:ph idx="1"/>
          </p:nvPr>
        </p:nvSpPr>
        <p:spPr/>
        <p:txBody>
          <a:bodyPr/>
          <a:lstStyle/>
          <a:p>
            <a:pPr marL="0" indent="0">
              <a:buNone/>
            </a:pPr>
            <a:endParaRPr lang="en-US" altLang="zh-CN" dirty="0"/>
          </a:p>
          <a:p>
            <a:pPr marL="0" indent="0">
              <a:buNone/>
            </a:pPr>
            <a:r>
              <a:rPr lang="zh-CN" altLang="en-US" dirty="0"/>
              <a:t>谨慎：如下情况发生时，不适用</a:t>
            </a:r>
            <a:r>
              <a:rPr lang="fr-FR" dirty="0"/>
              <a:t>: </a:t>
            </a:r>
          </a:p>
          <a:p>
            <a:pPr marL="0" indent="0">
              <a:buNone/>
            </a:pPr>
            <a:endParaRPr lang="fr-FR" dirty="0"/>
          </a:p>
          <a:p>
            <a:r>
              <a:rPr lang="zh-CN" altLang="en-US" dirty="0"/>
              <a:t>外观不重要</a:t>
            </a:r>
            <a:endParaRPr lang="en-US" altLang="zh-CN" dirty="0"/>
          </a:p>
          <a:p>
            <a:endParaRPr lang="fr-FR" dirty="0"/>
          </a:p>
          <a:p>
            <a:r>
              <a:rPr lang="zh-CN" altLang="en-US" dirty="0"/>
              <a:t>首要目标是结构的完整性（此时，参看</a:t>
            </a:r>
            <a:r>
              <a:rPr lang="fr-FR" dirty="0"/>
              <a:t>4 – 1</a:t>
            </a:r>
            <a:r>
              <a:rPr lang="zh-CN" altLang="en-US" dirty="0"/>
              <a:t>）</a:t>
            </a:r>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47</a:t>
            </a:fld>
            <a:endParaRPr lang="fr-BE"/>
          </a:p>
        </p:txBody>
      </p:sp>
    </p:spTree>
    <p:extLst>
      <p:ext uri="{BB962C8B-B14F-4D97-AF65-F5344CB8AC3E}">
        <p14:creationId xmlns:p14="http://schemas.microsoft.com/office/powerpoint/2010/main" val="908635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工作流程</a:t>
            </a:r>
            <a:endParaRPr lang="fr-FR" dirty="0"/>
          </a:p>
        </p:txBody>
      </p:sp>
      <p:sp>
        <p:nvSpPr>
          <p:cNvPr id="3" name="Content Placeholder 2"/>
          <p:cNvSpPr>
            <a:spLocks noGrp="1"/>
          </p:cNvSpPr>
          <p:nvPr>
            <p:ph idx="1"/>
          </p:nvPr>
        </p:nvSpPr>
        <p:spPr/>
        <p:txBody>
          <a:bodyPr>
            <a:normAutofit/>
          </a:bodyPr>
          <a:lstStyle/>
          <a:p>
            <a:r>
              <a:rPr lang="zh-CN" altLang="en-US" sz="2200" dirty="0"/>
              <a:t>计算评分</a:t>
            </a:r>
            <a:endParaRPr lang="fr-FR" sz="2200" dirty="0"/>
          </a:p>
          <a:p>
            <a:r>
              <a:rPr lang="zh-CN" altLang="en-US" sz="2200" dirty="0"/>
              <a:t>对应每个分数，都提供建议使用不锈钢级别的清单</a:t>
            </a:r>
            <a:endParaRPr lang="fr-FR" sz="2200" dirty="0"/>
          </a:p>
          <a:p>
            <a:endParaRPr lang="fr-FR" dirty="0"/>
          </a:p>
          <a:p>
            <a:pPr marL="0" indent="0">
              <a:buNone/>
            </a:pPr>
            <a:r>
              <a:rPr lang="zh-CN" altLang="en-US" dirty="0"/>
              <a:t>评分标准（参看后续几页幻灯片）：</a:t>
            </a:r>
            <a:endParaRPr lang="fr-FR" dirty="0"/>
          </a:p>
          <a:p>
            <a:pPr marL="571500" indent="-571500">
              <a:buFont typeface="+mj-lt"/>
              <a:buAutoNum type="romanLcPeriod"/>
            </a:pPr>
            <a:r>
              <a:rPr lang="zh-CN" altLang="en-US" dirty="0"/>
              <a:t>环境污染</a:t>
            </a:r>
            <a:endParaRPr lang="fr-FR" dirty="0"/>
          </a:p>
          <a:p>
            <a:pPr marL="571500" indent="-571500">
              <a:buFont typeface="+mj-lt"/>
              <a:buAutoNum type="romanLcPeriod"/>
            </a:pPr>
            <a:r>
              <a:rPr lang="zh-CN" altLang="en-US" dirty="0"/>
              <a:t>暴露于沿海气候或除冰盐</a:t>
            </a:r>
            <a:endParaRPr lang="fr-FR" dirty="0"/>
          </a:p>
          <a:p>
            <a:pPr marL="571500" indent="-571500">
              <a:buFont typeface="+mj-lt"/>
              <a:buAutoNum type="romanLcPeriod"/>
            </a:pPr>
            <a:r>
              <a:rPr lang="zh-CN" altLang="en-US" dirty="0"/>
              <a:t>本地天气模式</a:t>
            </a:r>
            <a:endParaRPr lang="fr-FR" dirty="0"/>
          </a:p>
          <a:p>
            <a:pPr marL="571500" indent="-571500">
              <a:buFont typeface="+mj-lt"/>
              <a:buAutoNum type="romanLcPeriod"/>
            </a:pPr>
            <a:r>
              <a:rPr lang="zh-CN" altLang="en-US" dirty="0"/>
              <a:t>设计上的考虑</a:t>
            </a:r>
            <a:endParaRPr lang="fr-FR" dirty="0"/>
          </a:p>
          <a:p>
            <a:pPr marL="571500" indent="-571500">
              <a:buFont typeface="+mj-lt"/>
              <a:buAutoNum type="romanLcPeriod"/>
            </a:pPr>
            <a:r>
              <a:rPr lang="zh-CN" altLang="en-US" dirty="0"/>
              <a:t>维护计划</a:t>
            </a:r>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48</a:t>
            </a:fld>
            <a:endParaRPr lang="fr-BE"/>
          </a:p>
        </p:txBody>
      </p:sp>
    </p:spTree>
    <p:extLst>
      <p:ext uri="{BB962C8B-B14F-4D97-AF65-F5344CB8AC3E}">
        <p14:creationId xmlns:p14="http://schemas.microsoft.com/office/powerpoint/2010/main" val="2964612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a:pPr>
            <a:r>
              <a:rPr lang="zh-CN" altLang="en-US" dirty="0"/>
              <a:t>环境污染</a:t>
            </a:r>
            <a:endParaRPr lang="nl-B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8903019"/>
              </p:ext>
            </p:extLst>
          </p:nvPr>
        </p:nvGraphicFramePr>
        <p:xfrm>
          <a:off x="457200" y="1600200"/>
          <a:ext cx="8229600" cy="407924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zh-CN" altLang="en-US" dirty="0">
                          <a:latin typeface="NSimSun" panose="02010609030101010101" pitchFamily="49" charset="-122"/>
                          <a:ea typeface="NSimSun" panose="02010609030101010101" pitchFamily="49" charset="-122"/>
                        </a:rPr>
                        <a:t>分数</a:t>
                      </a:r>
                      <a:endParaRPr lang="nl-BE" dirty="0">
                        <a:latin typeface="NSimSun" panose="02010609030101010101" pitchFamily="49" charset="-122"/>
                        <a:ea typeface="NSimSun" panose="02010609030101010101" pitchFamily="49" charset="-122"/>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nl-BE" dirty="0">
                        <a:latin typeface="NSimSun" panose="02010609030101010101" pitchFamily="49" charset="-122"/>
                        <a:ea typeface="NSimSun" panose="02010609030101010101" pitchFamily="49" charset="-122"/>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b="1" dirty="0">
                          <a:latin typeface="NSimSun" panose="02010609030101010101" pitchFamily="49" charset="-122"/>
                          <a:ea typeface="NSimSun" panose="02010609030101010101" pitchFamily="49" charset="-122"/>
                        </a:rPr>
                        <a:t>农村</a:t>
                      </a:r>
                      <a:endParaRPr lang="nl-BE" b="1"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0840">
                <a:tc>
                  <a:txBody>
                    <a:bodyPr/>
                    <a:lstStyle/>
                    <a:p>
                      <a:pPr algn="ctr"/>
                      <a:r>
                        <a:rPr lang="nl-BE" dirty="0">
                          <a:latin typeface="NSimSun" panose="02010609030101010101" pitchFamily="49" charset="-122"/>
                          <a:ea typeface="NSimSun" panose="02010609030101010101" pitchFamily="49" charset="-122"/>
                        </a:rPr>
                        <a:t>0</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污染度很低或无污染</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nl-BE" dirty="0">
                        <a:latin typeface="NSimSun" panose="02010609030101010101" pitchFamily="49" charset="-122"/>
                        <a:ea typeface="NSimSun" panose="02010609030101010101" pitchFamily="49" charset="-122"/>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b="1" baseline="0" dirty="0">
                          <a:latin typeface="NSimSun" panose="02010609030101010101" pitchFamily="49" charset="-122"/>
                          <a:ea typeface="NSimSun" panose="02010609030101010101" pitchFamily="49" charset="-122"/>
                        </a:rPr>
                        <a:t>城市污染（轻工业、汽车尾气）</a:t>
                      </a:r>
                      <a:endParaRPr lang="nl-BE" b="1"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370840">
                <a:tc>
                  <a:txBody>
                    <a:bodyPr/>
                    <a:lstStyle/>
                    <a:p>
                      <a:pPr algn="ctr"/>
                      <a:r>
                        <a:rPr lang="nl-BE" dirty="0">
                          <a:latin typeface="NSimSun" panose="02010609030101010101" pitchFamily="49" charset="-122"/>
                          <a:ea typeface="NSimSun" panose="02010609030101010101" pitchFamily="49" charset="-122"/>
                        </a:rPr>
                        <a:t>0</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b="0" dirty="0">
                          <a:latin typeface="NSimSun" panose="02010609030101010101" pitchFamily="49" charset="-122"/>
                          <a:ea typeface="NSimSun" panose="02010609030101010101" pitchFamily="49" charset="-122"/>
                        </a:rPr>
                        <a:t>低</a:t>
                      </a:r>
                      <a:endParaRPr lang="nl-BE" b="0"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BE" dirty="0">
                          <a:latin typeface="NSimSun" panose="02010609030101010101" pitchFamily="49" charset="-122"/>
                          <a:ea typeface="NSimSun" panose="02010609030101010101" pitchFamily="49" charset="-122"/>
                        </a:rPr>
                        <a:t>2</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中等</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BE" dirty="0">
                          <a:latin typeface="NSimSun" panose="02010609030101010101" pitchFamily="49" charset="-122"/>
                          <a:ea typeface="NSimSun" panose="02010609030101010101" pitchFamily="49" charset="-122"/>
                        </a:rPr>
                        <a:t>3</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高</a:t>
                      </a:r>
                      <a:r>
                        <a:rPr lang="nl-BE" dirty="0">
                          <a:latin typeface="NSimSun" panose="02010609030101010101" pitchFamily="49" charset="-122"/>
                          <a:ea typeface="NSimSun" panose="02010609030101010101" pitchFamily="49" charset="-122"/>
                        </a:rPr>
                        <a: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endParaRPr lang="nl-BE" dirty="0">
                        <a:latin typeface="NSimSun" panose="02010609030101010101" pitchFamily="49" charset="-122"/>
                        <a:ea typeface="NSimSun" panose="02010609030101010101" pitchFamily="49" charset="-122"/>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b="1" dirty="0">
                          <a:latin typeface="NSimSun" panose="02010609030101010101" pitchFamily="49" charset="-122"/>
                          <a:ea typeface="NSimSun" panose="02010609030101010101" pitchFamily="49" charset="-122"/>
                        </a:rPr>
                        <a:t>工业污染（</a:t>
                      </a:r>
                      <a:r>
                        <a:rPr lang="nl-BE" b="1" dirty="0">
                          <a:latin typeface="NSimSun" panose="02010609030101010101" pitchFamily="49" charset="-122"/>
                          <a:ea typeface="NSimSun" panose="02010609030101010101" pitchFamily="49" charset="-122"/>
                        </a:rPr>
                        <a:t> (</a:t>
                      </a:r>
                      <a:r>
                        <a:rPr lang="zh-CN" altLang="en-US" b="1" dirty="0">
                          <a:latin typeface="NSimSun" panose="02010609030101010101" pitchFamily="49" charset="-122"/>
                          <a:ea typeface="NSimSun" panose="02010609030101010101" pitchFamily="49" charset="-122"/>
                        </a:rPr>
                        <a:t>腐蚀性气体，铁的氧化物，化学物质等）</a:t>
                      </a:r>
                      <a:endParaRPr lang="nl-BE" b="1"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370840">
                <a:tc>
                  <a:txBody>
                    <a:bodyPr/>
                    <a:lstStyle/>
                    <a:p>
                      <a:pPr algn="ctr"/>
                      <a:r>
                        <a:rPr lang="nl-BE" dirty="0">
                          <a:latin typeface="NSimSun" panose="02010609030101010101" pitchFamily="49" charset="-122"/>
                          <a:ea typeface="NSimSun" panose="02010609030101010101" pitchFamily="49" charset="-122"/>
                        </a:rPr>
                        <a:t>3</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低度或中等</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nl-BE" dirty="0">
                          <a:latin typeface="NSimSun" panose="02010609030101010101" pitchFamily="49" charset="-122"/>
                          <a:ea typeface="NSimSun" panose="02010609030101010101" pitchFamily="49" charset="-122"/>
                        </a:rPr>
                        <a:t>4</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高度</a:t>
                      </a:r>
                      <a:r>
                        <a:rPr lang="nl-BE" dirty="0">
                          <a:latin typeface="NSimSun" panose="02010609030101010101" pitchFamily="49" charset="-122"/>
                          <a:ea typeface="NSimSun" panose="02010609030101010101" pitchFamily="49" charset="-122"/>
                        </a:rPr>
                        <a: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70840">
                <a:tc gridSpan="2">
                  <a:txBody>
                    <a:bodyPr/>
                    <a:lstStyle/>
                    <a:p>
                      <a:pPr algn="just"/>
                      <a:r>
                        <a:rPr lang="nl-BE" dirty="0">
                          <a:latin typeface="NSimSun" panose="02010609030101010101" pitchFamily="49" charset="-122"/>
                          <a:ea typeface="NSimSun" panose="02010609030101010101" pitchFamily="49" charset="-122"/>
                        </a:rPr>
                        <a:t>* </a:t>
                      </a:r>
                      <a:r>
                        <a:rPr lang="zh-CN" altLang="en-US" dirty="0">
                          <a:latin typeface="NSimSun" panose="02010609030101010101" pitchFamily="49" charset="-122"/>
                          <a:ea typeface="NSimSun" panose="02010609030101010101" pitchFamily="49" charset="-122"/>
                        </a:rPr>
                        <a:t>具有高度腐蚀性的位置。有不锈钢专家评估该位置。</a:t>
                      </a:r>
                      <a:endParaRPr lang="nl-BE" dirty="0">
                        <a:latin typeface="NSimSun" panose="02010609030101010101" pitchFamily="49" charset="-122"/>
                        <a:ea typeface="NSimSun" panose="02010609030101010101" pitchFamily="49"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nl-BE" dirty="0"/>
                    </a:p>
                  </a:txBody>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49</a:t>
            </a:fld>
            <a:endParaRPr lang="fr-BE"/>
          </a:p>
        </p:txBody>
      </p:sp>
    </p:spTree>
    <p:extLst>
      <p:ext uri="{BB962C8B-B14F-4D97-AF65-F5344CB8AC3E}">
        <p14:creationId xmlns:p14="http://schemas.microsoft.com/office/powerpoint/2010/main" val="194620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大多材料随时间推移而腐败</a:t>
            </a:r>
            <a:endParaRPr lang="fr-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9070110"/>
              </p:ext>
            </p:extLst>
          </p:nvPr>
        </p:nvGraphicFramePr>
        <p:xfrm>
          <a:off x="457200" y="1600200"/>
          <a:ext cx="8229600" cy="3902268"/>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rPr lang="zh-CN" altLang="en-US" b="0" dirty="0">
                          <a:latin typeface="SimSun" panose="02010600030101010101" pitchFamily="2" charset="-122"/>
                          <a:ea typeface="SimSun" panose="02010600030101010101" pitchFamily="2" charset="-122"/>
                        </a:rPr>
                        <a:t>材料</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石头</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玻璃</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聚酯</a:t>
                      </a:r>
                      <a:endParaRPr lang="fr-BE"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0"/>
                  </a:ext>
                </a:extLst>
              </a:tr>
              <a:tr h="440772">
                <a:tc>
                  <a:txBody>
                    <a:bodyPr/>
                    <a:lstStyle/>
                    <a:p>
                      <a:endParaRPr lang="fr-BE" b="0" dirty="0">
                        <a:solidFill>
                          <a:schemeClr val="bg1"/>
                        </a:solidFill>
                        <a:latin typeface="SimSun" panose="02010600030101010101" pitchFamily="2" charset="-122"/>
                        <a:ea typeface="SimSun" panose="02010600030101010101" pitchFamily="2" charset="-122"/>
                      </a:endParaRPr>
                    </a:p>
                  </a:txBody>
                  <a:tcPr/>
                </a:tc>
                <a:tc>
                  <a:txBody>
                    <a:bodyPr/>
                    <a:lstStyle/>
                    <a:p>
                      <a:endParaRPr lang="fr-BE" b="0" dirty="0">
                        <a:latin typeface="SimSun" panose="02010600030101010101" pitchFamily="2" charset="-122"/>
                        <a:ea typeface="SimSun" panose="02010600030101010101" pitchFamily="2" charset="-122"/>
                      </a:endParaRPr>
                    </a:p>
                    <a:p>
                      <a:endParaRPr lang="fr-BE" b="0" dirty="0">
                        <a:latin typeface="SimSun" panose="02010600030101010101" pitchFamily="2" charset="-122"/>
                        <a:ea typeface="SimSun" panose="02010600030101010101" pitchFamily="2" charset="-122"/>
                      </a:endParaRPr>
                    </a:p>
                    <a:p>
                      <a:endParaRPr lang="fr-BE" b="0" dirty="0">
                        <a:latin typeface="SimSun" panose="02010600030101010101" pitchFamily="2" charset="-122"/>
                        <a:ea typeface="SimSun" panose="02010600030101010101" pitchFamily="2" charset="-122"/>
                      </a:endParaRPr>
                    </a:p>
                    <a:p>
                      <a:endParaRPr lang="fr-BE" b="0" dirty="0">
                        <a:latin typeface="SimSun" panose="02010600030101010101" pitchFamily="2" charset="-122"/>
                        <a:ea typeface="SimSun" panose="02010600030101010101" pitchFamily="2" charset="-122"/>
                      </a:endParaRPr>
                    </a:p>
                    <a:p>
                      <a:endParaRPr lang="fr-BE" b="0" dirty="0">
                        <a:latin typeface="SimSun" panose="02010600030101010101" pitchFamily="2" charset="-122"/>
                        <a:ea typeface="SimSun" panose="02010600030101010101" pitchFamily="2" charset="-122"/>
                      </a:endParaRPr>
                    </a:p>
                  </a:txBody>
                  <a:tcPr/>
                </a:tc>
                <a:tc>
                  <a:txBody>
                    <a:bodyPr/>
                    <a:lstStyle/>
                    <a:p>
                      <a:endParaRPr lang="fr-BE" b="0" dirty="0">
                        <a:latin typeface="SimSun" panose="02010600030101010101" pitchFamily="2" charset="-122"/>
                        <a:ea typeface="SimSun" panose="02010600030101010101" pitchFamily="2" charset="-122"/>
                      </a:endParaRPr>
                    </a:p>
                  </a:txBody>
                  <a:tcPr/>
                </a:tc>
                <a:tc>
                  <a:txBody>
                    <a:bodyPr/>
                    <a:lstStyle/>
                    <a:p>
                      <a:endParaRPr lang="fr-BE"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1"/>
                  </a:ext>
                </a:extLst>
              </a:tr>
              <a:tr h="1086836">
                <a:tc>
                  <a:txBody>
                    <a:bodyPr/>
                    <a:lstStyle/>
                    <a:p>
                      <a:r>
                        <a:rPr lang="zh-CN" altLang="en-US" b="0" dirty="0">
                          <a:latin typeface="SimSun" panose="02010600030101010101" pitchFamily="2" charset="-122"/>
                          <a:ea typeface="SimSun" panose="02010600030101010101" pitchFamily="2" charset="-122"/>
                        </a:rPr>
                        <a:t>腐败类型</a:t>
                      </a:r>
                      <a:endParaRPr lang="fr-BE" b="0" dirty="0">
                        <a:solidFill>
                          <a:schemeClr val="bg1"/>
                        </a:solidFill>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磨损</a:t>
                      </a:r>
                      <a:endParaRPr lang="en-US" altLang="zh-CN" b="0" dirty="0">
                        <a:latin typeface="SimSun" panose="02010600030101010101" pitchFamily="2" charset="-122"/>
                        <a:ea typeface="SimSun" panose="02010600030101010101" pitchFamily="2" charset="-122"/>
                      </a:endParaRPr>
                    </a:p>
                    <a:p>
                      <a:r>
                        <a:rPr lang="zh-CN" altLang="en-US" b="0" dirty="0">
                          <a:latin typeface="SimSun" panose="02010600030101010101" pitchFamily="2" charset="-122"/>
                          <a:ea typeface="SimSun" panose="02010600030101010101" pitchFamily="2" charset="-122"/>
                        </a:rPr>
                        <a:t>污染损害</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破裂</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紫外线照射先容易变脆</a:t>
                      </a:r>
                      <a:endParaRPr lang="fr-BE"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2"/>
                  </a:ext>
                </a:extLst>
              </a:tr>
              <a:tr h="911620">
                <a:tc>
                  <a:txBody>
                    <a:bodyPr/>
                    <a:lstStyle/>
                    <a:p>
                      <a:r>
                        <a:rPr lang="zh-CN" altLang="en-US" b="0" dirty="0">
                          <a:latin typeface="SimSun" panose="02010600030101010101" pitchFamily="2" charset="-122"/>
                          <a:ea typeface="SimSun" panose="02010600030101010101" pitchFamily="2" charset="-122"/>
                        </a:rPr>
                        <a:t>缓解措施</a:t>
                      </a:r>
                      <a:endParaRPr lang="fr-BE" b="0" dirty="0">
                        <a:solidFill>
                          <a:schemeClr val="bg1"/>
                        </a:solidFill>
                        <a:latin typeface="SimSun" panose="02010600030101010101" pitchFamily="2" charset="-122"/>
                        <a:ea typeface="SimSun" panose="02010600030101010101" pitchFamily="2" charset="-122"/>
                      </a:endParaRPr>
                    </a:p>
                  </a:txBody>
                  <a:tcPr/>
                </a:tc>
                <a:tc>
                  <a:txBody>
                    <a:bodyPr/>
                    <a:lstStyle/>
                    <a:p>
                      <a:r>
                        <a:rPr lang="zh-CN" altLang="en-US" b="0" baseline="0" dirty="0">
                          <a:latin typeface="SimSun" panose="02010600030101010101" pitchFamily="2" charset="-122"/>
                          <a:ea typeface="SimSun" panose="02010600030101010101" pitchFamily="2" charset="-122"/>
                        </a:rPr>
                        <a:t>一般不采取措施</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钢化玻璃</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改进聚酯级别</a:t>
                      </a:r>
                      <a:endParaRPr lang="fr-BE"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16EEAD88-7AB7-4352-89B4-BF917C658D05}" type="slidenum">
              <a:rPr lang="fr-BE" smtClean="0"/>
              <a:pPr/>
              <a:t>5</a:t>
            </a:fld>
            <a:endParaRPr lang="fr-BE"/>
          </a:p>
        </p:txBody>
      </p:sp>
      <p:pic>
        <p:nvPicPr>
          <p:cNvPr id="8" name="Picture 2" descr="http://4.bp.blogspot.com/_jKnJY2a-_E8/SpF8DJNkVTI/AAAAAAAAAQs/j-J64TaOsOI/s400/Steps.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610509" y="2153511"/>
            <a:ext cx="1800000" cy="12676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 name="Picture 4" descr="https://encrypted-tbn1.gstatic.com/images?q=tbn:ANd9GcREQP7g6BZ5zrcBmL11bmXD4Y_v7_24j2BPifm3YI4UHjGmeOjTh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725700" y="2153511"/>
            <a:ext cx="1800000" cy="12676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 name="Picture 6" descr="http://www.iplasticsupply.com/wp-content/uploads/2010/11/broke-chair-300x225.jp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777036" y="2153511"/>
            <a:ext cx="1800000" cy="12676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444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startAt="2"/>
            </a:pPr>
            <a:r>
              <a:rPr lang="nl-BE" dirty="0"/>
              <a:t>A) </a:t>
            </a:r>
            <a:r>
              <a:rPr lang="zh-CN" altLang="en-US" dirty="0"/>
              <a:t>沿海环境暴露</a:t>
            </a:r>
            <a:endParaRPr lang="nl-B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9934727"/>
              </p:ext>
            </p:extLst>
          </p:nvPr>
        </p:nvGraphicFramePr>
        <p:xfrm>
          <a:off x="457200" y="1600200"/>
          <a:ext cx="8229600" cy="388112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zh-CN" altLang="en-US" dirty="0">
                          <a:latin typeface="NSimSun" panose="02010609030101010101" pitchFamily="49" charset="-122"/>
                          <a:ea typeface="NSimSun" panose="02010609030101010101" pitchFamily="49" charset="-122"/>
                        </a:rPr>
                        <a:t>分数</a:t>
                      </a:r>
                      <a:endParaRPr lang="nl-BE" dirty="0">
                        <a:latin typeface="NSimSun" panose="02010609030101010101" pitchFamily="49" charset="-122"/>
                        <a:ea typeface="NSimSun" panose="02010609030101010101" pitchFamily="49" charset="-122"/>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nl-BE" b="1" dirty="0">
                        <a:latin typeface="NSimSun" panose="02010609030101010101" pitchFamily="49" charset="-122"/>
                        <a:ea typeface="NSimSun" panose="02010609030101010101" pitchFamily="49" charset="-122"/>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b="1" dirty="0">
                          <a:latin typeface="NSimSun" panose="02010609030101010101" pitchFamily="49" charset="-122"/>
                          <a:ea typeface="NSimSun" panose="02010609030101010101" pitchFamily="49" charset="-122"/>
                        </a:rPr>
                        <a:t>暴露于沿海或海洋中盐分</a:t>
                      </a:r>
                      <a:endParaRPr lang="nl-BE" b="1"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0840">
                <a:tc>
                  <a:txBody>
                    <a:bodyPr/>
                    <a:lstStyle/>
                    <a:p>
                      <a:pPr algn="ctr"/>
                      <a:r>
                        <a:rPr lang="nl-BE" dirty="0">
                          <a:latin typeface="NSimSun" panose="02010609030101010101" pitchFamily="49" charset="-122"/>
                          <a:ea typeface="NSimSun" panose="02010609030101010101" pitchFamily="49" charset="-122"/>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低度（距含盐海水</a:t>
                      </a:r>
                      <a:r>
                        <a:rPr lang="nl-BE" dirty="0">
                          <a:latin typeface="NSimSun" panose="02010609030101010101" pitchFamily="49" charset="-122"/>
                          <a:ea typeface="NSimSun" panose="02010609030101010101" pitchFamily="49" charset="-122"/>
                        </a:rPr>
                        <a:t>1.6</a:t>
                      </a:r>
                      <a:r>
                        <a:rPr lang="nl-BE" baseline="0" dirty="0">
                          <a:latin typeface="NSimSun" panose="02010609030101010101" pitchFamily="49" charset="-122"/>
                          <a:ea typeface="NSimSun" panose="02010609030101010101" pitchFamily="49" charset="-122"/>
                        </a:rPr>
                        <a:t> to 16 </a:t>
                      </a:r>
                      <a:r>
                        <a:rPr lang="zh-CN" altLang="en-US" baseline="0" dirty="0">
                          <a:latin typeface="NSimSun" panose="02010609030101010101" pitchFamily="49" charset="-122"/>
                          <a:ea typeface="NSimSun" panose="02010609030101010101" pitchFamily="49" charset="-122"/>
                        </a:rPr>
                        <a:t>公里（</a:t>
                      </a:r>
                      <a:r>
                        <a:rPr lang="nl-BE" baseline="0" dirty="0">
                          <a:latin typeface="NSimSun" panose="02010609030101010101" pitchFamily="49" charset="-122"/>
                          <a:ea typeface="NSimSun" panose="02010609030101010101" pitchFamily="49" charset="-122"/>
                        </a:rPr>
                        <a:t>1 to 10 </a:t>
                      </a:r>
                      <a:r>
                        <a:rPr lang="zh-CN" altLang="en-US" baseline="0" dirty="0">
                          <a:latin typeface="NSimSun" panose="02010609030101010101" pitchFamily="49" charset="-122"/>
                          <a:ea typeface="NSimSun" panose="02010609030101010101" pitchFamily="49" charset="-122"/>
                        </a:rPr>
                        <a:t>英里））</a:t>
                      </a:r>
                      <a:r>
                        <a:rPr lang="nl-BE" baseline="0" dirty="0">
                          <a:latin typeface="NSimSun" panose="02010609030101010101" pitchFamily="49" charset="-122"/>
                          <a:ea typeface="NSimSun" panose="02010609030101010101" pitchFamily="49" charset="-122"/>
                        </a:rPr>
                        <a:t> **</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latin typeface="NSimSun" panose="02010609030101010101" pitchFamily="49" charset="-122"/>
                          <a:ea typeface="NSimSun" panose="02010609030101010101" pitchFamily="49" charset="-122"/>
                        </a:rPr>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中度（距含盐海水</a:t>
                      </a:r>
                      <a:r>
                        <a:rPr lang="nl-BE" dirty="0">
                          <a:latin typeface="NSimSun" panose="02010609030101010101" pitchFamily="49" charset="-122"/>
                          <a:ea typeface="NSimSun" panose="02010609030101010101" pitchFamily="49" charset="-122"/>
                        </a:rPr>
                        <a:t>30</a:t>
                      </a:r>
                      <a:r>
                        <a:rPr lang="zh-CN" altLang="en-US" dirty="0">
                          <a:latin typeface="NSimSun" panose="02010609030101010101" pitchFamily="49" charset="-122"/>
                          <a:ea typeface="NSimSun" panose="02010609030101010101" pitchFamily="49" charset="-122"/>
                        </a:rPr>
                        <a:t>米</a:t>
                      </a:r>
                      <a:r>
                        <a:rPr lang="nl-BE" dirty="0">
                          <a:latin typeface="NSimSun" panose="02010609030101010101" pitchFamily="49" charset="-122"/>
                          <a:ea typeface="NSimSun" panose="02010609030101010101" pitchFamily="49" charset="-122"/>
                        </a:rPr>
                        <a:t> to 1.6 </a:t>
                      </a:r>
                      <a:r>
                        <a:rPr lang="zh-CN" altLang="en-US" dirty="0">
                          <a:latin typeface="NSimSun" panose="02010609030101010101" pitchFamily="49" charset="-122"/>
                          <a:ea typeface="NSimSun" panose="02010609030101010101" pitchFamily="49" charset="-122"/>
                        </a:rPr>
                        <a:t>公里（</a:t>
                      </a:r>
                      <a:r>
                        <a:rPr lang="nl-BE" dirty="0">
                          <a:latin typeface="NSimSun" panose="02010609030101010101" pitchFamily="49" charset="-122"/>
                          <a:ea typeface="NSimSun" panose="02010609030101010101" pitchFamily="49" charset="-122"/>
                        </a:rPr>
                        <a:t>100</a:t>
                      </a:r>
                      <a:r>
                        <a:rPr lang="zh-CN" altLang="en-US" baseline="0" dirty="0">
                          <a:latin typeface="NSimSun" panose="02010609030101010101" pitchFamily="49" charset="-122"/>
                          <a:ea typeface="NSimSun" panose="02010609030101010101" pitchFamily="49" charset="-122"/>
                        </a:rPr>
                        <a:t>英尺到</a:t>
                      </a:r>
                      <a:r>
                        <a:rPr lang="nl-BE" baseline="0" dirty="0">
                          <a:latin typeface="NSimSun" panose="02010609030101010101" pitchFamily="49" charset="-122"/>
                          <a:ea typeface="NSimSun" panose="02010609030101010101" pitchFamily="49" charset="-122"/>
                        </a:rPr>
                        <a:t>1</a:t>
                      </a:r>
                      <a:r>
                        <a:rPr lang="zh-CN" altLang="en-US" baseline="0" dirty="0">
                          <a:latin typeface="NSimSun" panose="02010609030101010101" pitchFamily="49" charset="-122"/>
                          <a:ea typeface="NSimSun" panose="02010609030101010101" pitchFamily="49" charset="-122"/>
                        </a:rPr>
                        <a:t>英里）</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latin typeface="NSimSun" panose="02010609030101010101" pitchFamily="49" charset="-122"/>
                          <a:ea typeface="NSimSun" panose="02010609030101010101" pitchFamily="49" charset="-122"/>
                        </a:rPr>
                        <a:t>4</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高度（距含盐海水</a:t>
                      </a:r>
                      <a:r>
                        <a:rPr lang="nl-BE" dirty="0">
                          <a:latin typeface="NSimSun" panose="02010609030101010101" pitchFamily="49" charset="-122"/>
                          <a:ea typeface="NSimSun" panose="02010609030101010101" pitchFamily="49" charset="-122"/>
                        </a:rPr>
                        <a:t>&lt;30</a:t>
                      </a:r>
                      <a:r>
                        <a:rPr lang="zh-CN" altLang="en-US" dirty="0">
                          <a:latin typeface="NSimSun" panose="02010609030101010101" pitchFamily="49" charset="-122"/>
                          <a:ea typeface="NSimSun" panose="02010609030101010101" pitchFamily="49" charset="-122"/>
                        </a:rPr>
                        <a:t>米（</a:t>
                      </a:r>
                      <a:r>
                        <a:rPr lang="nl-BE" dirty="0">
                          <a:latin typeface="NSimSun" panose="02010609030101010101" pitchFamily="49" charset="-122"/>
                          <a:ea typeface="NSimSun" panose="02010609030101010101" pitchFamily="49" charset="-122"/>
                        </a:rPr>
                        <a:t>100</a:t>
                      </a:r>
                      <a:r>
                        <a:rPr lang="zh-CN" altLang="en-US" dirty="0">
                          <a:latin typeface="NSimSun" panose="02010609030101010101" pitchFamily="49" charset="-122"/>
                          <a:ea typeface="NSimSun" panose="02010609030101010101" pitchFamily="49" charset="-122"/>
                        </a:rPr>
                        <a:t>英尺））</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BE" dirty="0">
                          <a:latin typeface="NSimSun" panose="02010609030101010101" pitchFamily="49" charset="-122"/>
                          <a:ea typeface="NSimSun" panose="02010609030101010101" pitchFamily="49" charset="-122"/>
                        </a:rPr>
                        <a:t>5</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海洋环境（撒盐或偶尔的海水泼贱）</a:t>
                      </a:r>
                      <a:r>
                        <a:rPr lang="nl-BE" baseline="0" dirty="0">
                          <a:latin typeface="NSimSun" panose="02010609030101010101" pitchFamily="49" charset="-122"/>
                          <a:ea typeface="NSimSun" panose="02010609030101010101" pitchFamily="49" charset="-122"/>
                        </a:rPr>
                        <a:t>*</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BE" dirty="0">
                          <a:latin typeface="NSimSun" panose="02010609030101010101" pitchFamily="49" charset="-122"/>
                          <a:ea typeface="NSimSun" panose="02010609030101010101" pitchFamily="49" charset="-122"/>
                        </a:rPr>
                        <a:t>8</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baseline="0" dirty="0">
                          <a:latin typeface="NSimSun" panose="02010609030101010101" pitchFamily="49" charset="-122"/>
                          <a:ea typeface="NSimSun" panose="02010609030101010101" pitchFamily="49" charset="-122"/>
                        </a:rPr>
                        <a:t>重度海洋环境（不断的海水泼贱）</a:t>
                      </a:r>
                      <a:r>
                        <a:rPr lang="nl-BE" baseline="0" dirty="0">
                          <a:latin typeface="NSimSun" panose="02010609030101010101" pitchFamily="49" charset="-122"/>
                          <a:ea typeface="NSimSun" panose="02010609030101010101" pitchFamily="49" charset="-122"/>
                        </a:rPr>
                        <a:t> *</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nl-BE" dirty="0">
                          <a:latin typeface="NSimSun" panose="02010609030101010101" pitchFamily="49" charset="-122"/>
                          <a:ea typeface="NSimSun" panose="02010609030101010101" pitchFamily="49" charset="-122"/>
                        </a:rPr>
                        <a:t>10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重度海洋环境（连续浸泡）</a:t>
                      </a:r>
                      <a:r>
                        <a:rPr lang="nl-BE" baseline="0" dirty="0">
                          <a:latin typeface="NSimSun" panose="02010609030101010101" pitchFamily="49" charset="-122"/>
                          <a:ea typeface="NSimSun" panose="02010609030101010101" pitchFamily="49" charset="-122"/>
                        </a:rPr>
                        <a:t>*</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gridSpan="2">
                  <a:txBody>
                    <a:bodyPr/>
                    <a:lstStyle/>
                    <a:p>
                      <a:pPr marL="0" indent="0" algn="just">
                        <a:buFont typeface="Arial" charset="0"/>
                        <a:buNone/>
                      </a:pPr>
                      <a:r>
                        <a:rPr lang="nl-BE" dirty="0">
                          <a:latin typeface="NSimSun" panose="02010609030101010101" pitchFamily="49" charset="-122"/>
                          <a:ea typeface="NSimSun" panose="02010609030101010101" pitchFamily="49" charset="-122"/>
                        </a:rPr>
                        <a:t>* </a:t>
                      </a:r>
                      <a:r>
                        <a:rPr lang="zh-CN" altLang="en-US" dirty="0">
                          <a:latin typeface="NSimSun" panose="02010609030101010101" pitchFamily="49" charset="-122"/>
                          <a:ea typeface="NSimSun" panose="02010609030101010101" pitchFamily="49" charset="-122"/>
                        </a:rPr>
                        <a:t>潜在的高腐蚀区。请不锈钢腐蚀专家对其进行评估。</a:t>
                      </a:r>
                      <a:endParaRPr lang="nl-BE" baseline="0" dirty="0">
                        <a:latin typeface="NSimSun" panose="02010609030101010101" pitchFamily="49" charset="-122"/>
                        <a:ea typeface="NSimSun" panose="02010609030101010101" pitchFamily="49" charset="-122"/>
                      </a:endParaRPr>
                    </a:p>
                    <a:p>
                      <a:pPr marL="0" indent="0" algn="just">
                        <a:buFont typeface="Arial" charset="0"/>
                        <a:buNone/>
                      </a:pPr>
                      <a:r>
                        <a:rPr lang="nl-BE" baseline="0" dirty="0">
                          <a:latin typeface="NSimSun" panose="02010609030101010101" pitchFamily="49" charset="-122"/>
                          <a:ea typeface="NSimSun" panose="02010609030101010101" pitchFamily="49" charset="-122"/>
                        </a:rPr>
                        <a:t>**</a:t>
                      </a:r>
                      <a:r>
                        <a:rPr lang="zh-CN" altLang="en-US" baseline="0" dirty="0">
                          <a:latin typeface="NSimSun" panose="02010609030101010101" pitchFamily="49" charset="-122"/>
                          <a:ea typeface="NSimSun" panose="02010609030101010101" pitchFamily="49" charset="-122"/>
                        </a:rPr>
                        <a:t>该范围表明距离大型含盐水体多远能发现氯化物。某些该类型区域会有氯化物，但有些则没有。</a:t>
                      </a:r>
                      <a:endParaRPr lang="nl-BE" dirty="0">
                        <a:latin typeface="NSimSun" panose="02010609030101010101" pitchFamily="49" charset="-122"/>
                        <a:ea typeface="NSimSun" panose="02010609030101010101" pitchFamily="49" charset="-122"/>
                      </a:endParaRPr>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50</a:t>
            </a:fld>
            <a:endParaRPr lang="fr-BE"/>
          </a:p>
        </p:txBody>
      </p:sp>
    </p:spTree>
    <p:extLst>
      <p:ext uri="{BB962C8B-B14F-4D97-AF65-F5344CB8AC3E}">
        <p14:creationId xmlns:p14="http://schemas.microsoft.com/office/powerpoint/2010/main" val="937162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startAt="2"/>
            </a:pPr>
            <a:r>
              <a:rPr lang="nl-BE" dirty="0"/>
              <a:t>B) </a:t>
            </a:r>
            <a:r>
              <a:rPr lang="zh-CN" altLang="en-US" dirty="0"/>
              <a:t>除冰盐暴露</a:t>
            </a:r>
            <a:endParaRPr lang="nl-B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0207423"/>
              </p:ext>
            </p:extLst>
          </p:nvPr>
        </p:nvGraphicFramePr>
        <p:xfrm>
          <a:off x="457200" y="1600200"/>
          <a:ext cx="8229600" cy="479044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zh-CN" altLang="en-US" dirty="0">
                          <a:latin typeface="NSimSun" panose="02010609030101010101" pitchFamily="49" charset="-122"/>
                          <a:ea typeface="NSimSun" panose="02010609030101010101" pitchFamily="49" charset="-122"/>
                        </a:rPr>
                        <a:t>分数</a:t>
                      </a:r>
                      <a:endParaRPr lang="nl-BE" dirty="0">
                        <a:latin typeface="NSimSun" panose="02010609030101010101" pitchFamily="49" charset="-122"/>
                        <a:ea typeface="NSimSun" panose="02010609030101010101" pitchFamily="49" charset="-122"/>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nl-BE" b="1" dirty="0">
                        <a:latin typeface="NSimSun" panose="02010609030101010101" pitchFamily="49" charset="-122"/>
                        <a:ea typeface="NSimSun" panose="02010609030101010101" pitchFamily="49" charset="-122"/>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b="1" dirty="0">
                          <a:latin typeface="NSimSun" panose="02010609030101010101" pitchFamily="49" charset="-122"/>
                          <a:ea typeface="NSimSun" panose="02010609030101010101" pitchFamily="49" charset="-122"/>
                        </a:rPr>
                        <a:t>除冰盐暴露（距公路或地表的距离）</a:t>
                      </a:r>
                      <a:endParaRPr lang="nl-BE" b="1"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0840">
                <a:tc>
                  <a:txBody>
                    <a:bodyPr/>
                    <a:lstStyle/>
                    <a:p>
                      <a:pPr algn="ctr"/>
                      <a:r>
                        <a:rPr lang="nl-BE" dirty="0">
                          <a:latin typeface="NSimSun" panose="02010609030101010101" pitchFamily="49" charset="-122"/>
                          <a:ea typeface="NSimSun" panose="02010609030101010101" pitchFamily="49" charset="-122"/>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样品中没有检测到盐，暴露条件没有发生变化。</a:t>
                      </a:r>
                      <a:endParaRPr lang="nl-BE" baseline="0" dirty="0">
                        <a:latin typeface="NSimSun" panose="02010609030101010101" pitchFamily="49" charset="-122"/>
                        <a:ea typeface="NSimSun" panose="02010609030101010101" pitchFamily="49" charset="-122"/>
                      </a:endParaRPr>
                    </a:p>
                    <a:p>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latin typeface="NSimSun" panose="02010609030101010101" pitchFamily="49" charset="-122"/>
                          <a:ea typeface="NSimSun" panose="02010609030101010101" pitchFamily="49" charset="-122"/>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附近公路的交通和风力不足以将氯化物带过来，附近人行道也未施用除冰盐</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latin typeface="NSimSun" panose="02010609030101010101" pitchFamily="49" charset="-122"/>
                          <a:ea typeface="NSimSun" panose="02010609030101010101" pitchFamily="49" charset="-122"/>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低度盐暴露（</a:t>
                      </a:r>
                      <a:r>
                        <a:rPr lang="nl-BE" dirty="0">
                          <a:latin typeface="NSimSun" panose="02010609030101010101" pitchFamily="49" charset="-122"/>
                          <a:ea typeface="NSimSun" panose="02010609030101010101" pitchFamily="49" charset="-122"/>
                        </a:rPr>
                        <a:t>≥10 m to 1 km (33 to 3,280 ft) or 3 to 60 </a:t>
                      </a:r>
                      <a:r>
                        <a:rPr lang="zh-CN" altLang="en-US" dirty="0">
                          <a:latin typeface="NSimSun" panose="02010609030101010101" pitchFamily="49" charset="-122"/>
                          <a:ea typeface="NSimSun" panose="02010609030101010101" pitchFamily="49" charset="-122"/>
                        </a:rPr>
                        <a:t>层</a:t>
                      </a:r>
                      <a:r>
                        <a:rPr lang="nl-BE" dirty="0">
                          <a:latin typeface="NSimSun" panose="02010609030101010101" pitchFamily="49" charset="-122"/>
                          <a:ea typeface="NSimSun" panose="02010609030101010101" pitchFamily="49" charset="-122"/>
                        </a:rPr>
                        <a:t>)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BE" dirty="0">
                          <a:latin typeface="NSimSun" panose="02010609030101010101" pitchFamily="49" charset="-122"/>
                          <a:ea typeface="NSimSun" panose="02010609030101010101" pitchFamily="49" charset="-122"/>
                        </a:rPr>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低度盐暴露</a:t>
                      </a:r>
                      <a:r>
                        <a:rPr lang="nl-BE" baseline="0" dirty="0">
                          <a:latin typeface="NSimSun" panose="02010609030101010101" pitchFamily="49" charset="-122"/>
                          <a:ea typeface="NSimSun" panose="02010609030101010101" pitchFamily="49" charset="-122"/>
                        </a:rPr>
                        <a:t>(&lt; 10 to 500 m (33 to 1600 ft) or 2 to 34 </a:t>
                      </a:r>
                      <a:r>
                        <a:rPr lang="zh-CN" altLang="en-US" baseline="0" dirty="0">
                          <a:latin typeface="NSimSun" panose="02010609030101010101" pitchFamily="49" charset="-122"/>
                          <a:ea typeface="NSimSun" panose="02010609030101010101" pitchFamily="49" charset="-122"/>
                        </a:rPr>
                        <a:t>层</a:t>
                      </a:r>
                      <a:r>
                        <a:rPr lang="nl-BE" baseline="0" dirty="0">
                          <a:latin typeface="NSimSun" panose="02010609030101010101" pitchFamily="49" charset="-122"/>
                          <a:ea typeface="NSimSun" panose="02010609030101010101" pitchFamily="49" charset="-122"/>
                        </a:rPr>
                        <a:t>) **</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BE" dirty="0">
                          <a:latin typeface="NSimSun" panose="02010609030101010101" pitchFamily="49" charset="-122"/>
                          <a:ea typeface="NSimSun" panose="02010609030101010101" pitchFamily="49" charset="-122"/>
                        </a:rPr>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重度盐暴露</a:t>
                      </a:r>
                      <a:r>
                        <a:rPr lang="nl-BE" dirty="0">
                          <a:latin typeface="NSimSun" panose="02010609030101010101" pitchFamily="49" charset="-122"/>
                          <a:ea typeface="NSimSun" panose="02010609030101010101" pitchFamily="49" charset="-122"/>
                        </a:rPr>
                        <a:t> (&lt; 3 to 100 m (10 to 328 ft) or 1 to 22 </a:t>
                      </a:r>
                      <a:r>
                        <a:rPr lang="zh-CN" altLang="en-US" dirty="0">
                          <a:latin typeface="NSimSun" panose="02010609030101010101" pitchFamily="49" charset="-122"/>
                          <a:ea typeface="NSimSun" panose="02010609030101010101" pitchFamily="49" charset="-122"/>
                        </a:rPr>
                        <a:t>层</a:t>
                      </a:r>
                      <a:r>
                        <a:rPr lang="nl-BE" dirty="0">
                          <a:latin typeface="NSimSun" panose="02010609030101010101" pitchFamily="49" charset="-122"/>
                          <a:ea typeface="NSimSun" panose="02010609030101010101" pitchFamily="49" charset="-122"/>
                        </a:rPr>
                        <a:t>)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nl-BE" dirty="0">
                          <a:latin typeface="NSimSun" panose="02010609030101010101" pitchFamily="49" charset="-122"/>
                          <a:ea typeface="NSimSun" panose="02010609030101010101" pitchFamily="49" charset="-122"/>
                        </a:rPr>
                        <a:t>4</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zh-CN" altLang="en-US" baseline="0" dirty="0">
                          <a:latin typeface="NSimSun" panose="02010609030101010101" pitchFamily="49" charset="-122"/>
                          <a:ea typeface="NSimSun" panose="02010609030101010101" pitchFamily="49" charset="-122"/>
                        </a:rPr>
                        <a:t>高度盐暴露</a:t>
                      </a:r>
                      <a:r>
                        <a:rPr lang="nl-BE" baseline="0" dirty="0">
                          <a:latin typeface="NSimSun" panose="02010609030101010101" pitchFamily="49" charset="-122"/>
                          <a:ea typeface="NSimSun" panose="02010609030101010101" pitchFamily="49" charset="-122"/>
                        </a:rPr>
                        <a:t> (&lt;2 to 50 m (6.5 to 164 ft) or 1 to 3 </a:t>
                      </a:r>
                      <a:r>
                        <a:rPr lang="zh-CN" altLang="en-US" baseline="0" dirty="0">
                          <a:latin typeface="NSimSun" panose="02010609030101010101" pitchFamily="49" charset="-122"/>
                          <a:ea typeface="NSimSun" panose="02010609030101010101" pitchFamily="49" charset="-122"/>
                        </a:rPr>
                        <a:t>层</a:t>
                      </a:r>
                      <a:r>
                        <a:rPr lang="nl-BE" baseline="0" dirty="0">
                          <a:latin typeface="NSimSun" panose="02010609030101010101" pitchFamily="49" charset="-122"/>
                          <a:ea typeface="NSimSun" panose="02010609030101010101" pitchFamily="49" charset="-122"/>
                        </a:rPr>
                        <a:t>) * **</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gridSpan="2">
                  <a:txBody>
                    <a:bodyPr/>
                    <a:lstStyle/>
                    <a:p>
                      <a:pPr marL="0" marR="0" indent="0" algn="just" defTabSz="914400" rtl="0" eaLnBrk="1" fontAlgn="auto" latinLnBrk="0" hangingPunct="1">
                        <a:lnSpc>
                          <a:spcPct val="100000"/>
                        </a:lnSpc>
                        <a:spcBef>
                          <a:spcPts val="0"/>
                        </a:spcBef>
                        <a:spcAft>
                          <a:spcPts val="0"/>
                        </a:spcAft>
                        <a:buClrTx/>
                        <a:buSzTx/>
                        <a:buFont typeface="Arial" charset="0"/>
                        <a:buNone/>
                        <a:tabLst/>
                        <a:defRPr/>
                      </a:pPr>
                      <a:r>
                        <a:rPr lang="nl-BE" dirty="0">
                          <a:latin typeface="NSimSun" panose="02010609030101010101" pitchFamily="49" charset="-122"/>
                          <a:ea typeface="NSimSun" panose="02010609030101010101" pitchFamily="49" charset="-122"/>
                        </a:rPr>
                        <a:t>*</a:t>
                      </a:r>
                      <a:r>
                        <a:rPr lang="zh-CN" altLang="en-US" dirty="0">
                          <a:latin typeface="NSimSun" panose="02010609030101010101" pitchFamily="49" charset="-122"/>
                          <a:ea typeface="NSimSun" panose="02010609030101010101" pitchFamily="49" charset="-122"/>
                        </a:rPr>
                        <a:t>潜在的高腐蚀区。请不锈钢腐蚀专家对其进行评估。</a:t>
                      </a:r>
                      <a:endParaRPr lang="nl-BE" altLang="zh-CN" baseline="0" dirty="0">
                        <a:latin typeface="NSimSun" panose="02010609030101010101" pitchFamily="49" charset="-122"/>
                        <a:ea typeface="NSimSun" panose="02010609030101010101" pitchFamily="49" charset="-122"/>
                      </a:endParaRPr>
                    </a:p>
                    <a:p>
                      <a:pPr marL="0" indent="0" algn="just">
                        <a:buFont typeface="Arial" charset="0"/>
                        <a:buNone/>
                      </a:pPr>
                      <a:r>
                        <a:rPr lang="nl-BE" baseline="0" dirty="0">
                          <a:latin typeface="NSimSun" panose="02010609030101010101" pitchFamily="49" charset="-122"/>
                          <a:ea typeface="NSimSun" panose="02010609030101010101" pitchFamily="49" charset="-122"/>
                        </a:rPr>
                        <a:t>** </a:t>
                      </a:r>
                      <a:r>
                        <a:rPr lang="zh-CN" altLang="en-US" baseline="0" dirty="0">
                          <a:latin typeface="NSimSun" panose="02010609030101010101" pitchFamily="49" charset="-122"/>
                          <a:ea typeface="NSimSun" panose="02010609030101010101" pitchFamily="49" charset="-122"/>
                        </a:rPr>
                        <a:t>该范围显示距离乡村小道和大型交通要道多远能检测该浓度的氯离子。测试表面氯离子的浓度。</a:t>
                      </a:r>
                      <a:endParaRPr lang="nl-BE" dirty="0">
                        <a:latin typeface="NSimSun" panose="02010609030101010101" pitchFamily="49" charset="-122"/>
                        <a:ea typeface="NSimSun" panose="02010609030101010101" pitchFamily="49" charset="-122"/>
                      </a:endParaRPr>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08"/>
                  </a:ext>
                </a:extLst>
              </a:tr>
              <a:tr h="370840">
                <a:tc gridSpan="2">
                  <a:txBody>
                    <a:bodyPr/>
                    <a:lstStyle/>
                    <a:p>
                      <a:pPr marL="0" indent="0" algn="just">
                        <a:buFont typeface="Arial" charset="0"/>
                        <a:buNone/>
                      </a:pPr>
                      <a:r>
                        <a:rPr lang="zh-CN" altLang="en-US" dirty="0">
                          <a:solidFill>
                            <a:sysClr val="windowText" lastClr="000000"/>
                          </a:solidFill>
                          <a:latin typeface="NSimSun" panose="02010609030101010101" pitchFamily="49" charset="-122"/>
                          <a:ea typeface="NSimSun" panose="02010609030101010101" pitchFamily="49" charset="-122"/>
                        </a:rPr>
                        <a:t>注：如果既有海洋暴露，又施用了除冰盐，请向专家咨询</a:t>
                      </a:r>
                      <a:endParaRPr lang="nl-BE" dirty="0">
                        <a:solidFill>
                          <a:sysClr val="windowText" lastClr="000000"/>
                        </a:solidFill>
                        <a:latin typeface="NSimSun" panose="02010609030101010101" pitchFamily="49" charset="-122"/>
                        <a:ea typeface="NSimSun" panose="02010609030101010101" pitchFamily="49" charset="-122"/>
                      </a:endParaRPr>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hMerge="1">
                  <a:txBody>
                    <a:bodyPr/>
                    <a:lstStyle/>
                    <a:p>
                      <a:endParaRPr lang="nl-BE"/>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51</a:t>
            </a:fld>
            <a:endParaRPr lang="fr-BE"/>
          </a:p>
        </p:txBody>
      </p:sp>
    </p:spTree>
    <p:extLst>
      <p:ext uri="{BB962C8B-B14F-4D97-AF65-F5344CB8AC3E}">
        <p14:creationId xmlns:p14="http://schemas.microsoft.com/office/powerpoint/2010/main" val="3681334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startAt="3"/>
            </a:pPr>
            <a:r>
              <a:rPr lang="zh-CN" altLang="en-US" dirty="0"/>
              <a:t>当地天气模式</a:t>
            </a:r>
            <a:endParaRPr lang="nl-B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0372006"/>
              </p:ext>
            </p:extLst>
          </p:nvPr>
        </p:nvGraphicFramePr>
        <p:xfrm>
          <a:off x="457200" y="1600200"/>
          <a:ext cx="8229600" cy="333756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zh-CN" altLang="en-US" dirty="0">
                          <a:latin typeface="NSimSun" panose="02010609030101010101" pitchFamily="49" charset="-122"/>
                          <a:ea typeface="NSimSun" panose="02010609030101010101" pitchFamily="49" charset="-122"/>
                        </a:rPr>
                        <a:t>分数</a:t>
                      </a:r>
                      <a:endParaRPr lang="nl-BE" dirty="0">
                        <a:latin typeface="NSimSun" panose="02010609030101010101" pitchFamily="49" charset="-122"/>
                        <a:ea typeface="NSimSun" panose="02010609030101010101" pitchFamily="49" charset="-122"/>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nl-BE" dirty="0">
                          <a:latin typeface="NSimSun" panose="02010609030101010101" pitchFamily="49" charset="-122"/>
                          <a:ea typeface="NSimSun" panose="02010609030101010101" pitchFamily="49" charset="-122"/>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温度或气候偏冷，经常下大雨</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BE" dirty="0">
                          <a:latin typeface="NSimSun" panose="02010609030101010101" pitchFamily="49" charset="-122"/>
                          <a:ea typeface="NSimSun" panose="02010609030101010101" pitchFamily="49" charset="-122"/>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气候偏热或偏冷，典型湿度低于</a:t>
                      </a:r>
                      <a:r>
                        <a:rPr lang="nl-BE" dirty="0">
                          <a:latin typeface="NSimSun" panose="02010609030101010101" pitchFamily="49" charset="-122"/>
                          <a:ea typeface="NSimSun" panose="02010609030101010101" pitchFamily="49" charset="-122"/>
                        </a:rPr>
                        <a:t>50%</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latin typeface="NSimSun" panose="02010609030101010101" pitchFamily="49" charset="-122"/>
                          <a:ea typeface="NSimSun" panose="02010609030101010101" pitchFamily="49" charset="-122"/>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温度或气候偏冷，偶尔大雨</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latin typeface="NSimSun" panose="02010609030101010101" pitchFamily="49" charset="-122"/>
                          <a:ea typeface="NSimSun" panose="02010609030101010101" pitchFamily="49" charset="-122"/>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热带或亚热带气候，潮湿，经常或常下大雨</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BE" dirty="0">
                          <a:latin typeface="NSimSun" panose="02010609030101010101" pitchFamily="49" charset="-122"/>
                          <a:ea typeface="NSimSun" panose="02010609030101010101" pitchFamily="49" charset="-122"/>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baseline="0" dirty="0">
                          <a:latin typeface="NSimSun" panose="02010609030101010101" pitchFamily="49" charset="-122"/>
                          <a:ea typeface="NSimSun" panose="02010609030101010101" pitchFamily="49" charset="-122"/>
                        </a:rPr>
                        <a:t>气候温度，不常下雨，湿度超过</a:t>
                      </a:r>
                      <a:r>
                        <a:rPr lang="nl-BE" baseline="0" dirty="0">
                          <a:latin typeface="NSimSun" panose="02010609030101010101" pitchFamily="49" charset="-122"/>
                          <a:ea typeface="NSimSun" panose="02010609030101010101" pitchFamily="49" charset="-122"/>
                        </a:rPr>
                        <a:t>50%</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BE" dirty="0">
                          <a:latin typeface="NSimSun" panose="02010609030101010101" pitchFamily="49" charset="-122"/>
                          <a:ea typeface="NSimSun" panose="02010609030101010101" pitchFamily="49" charset="-122"/>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经常下小雨或多雾</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nl-BE" dirty="0">
                          <a:latin typeface="NSimSun" panose="02010609030101010101" pitchFamily="49" charset="-122"/>
                          <a:ea typeface="NSimSun" panose="02010609030101010101" pitchFamily="49" charset="-122"/>
                        </a:rPr>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炎热，湿度高于</a:t>
                      </a:r>
                      <a:r>
                        <a:rPr lang="nl-BE" baseline="0" dirty="0">
                          <a:latin typeface="NSimSun" panose="02010609030101010101" pitchFamily="49" charset="-122"/>
                          <a:ea typeface="NSimSun" panose="02010609030101010101" pitchFamily="49" charset="-122"/>
                        </a:rPr>
                        <a:t>50%</a:t>
                      </a:r>
                      <a:r>
                        <a:rPr lang="zh-CN" altLang="en-US" baseline="0" dirty="0">
                          <a:latin typeface="NSimSun" panose="02010609030101010101" pitchFamily="49" charset="-122"/>
                          <a:ea typeface="NSimSun" panose="02010609030101010101" pitchFamily="49" charset="-122"/>
                        </a:rPr>
                        <a:t>，下雨量低甚至没有。</a:t>
                      </a:r>
                      <a:r>
                        <a:rPr lang="nl-BE" baseline="0" dirty="0">
                          <a:latin typeface="NSimSun" panose="02010609030101010101" pitchFamily="49" charset="-122"/>
                          <a:ea typeface="NSimSun" panose="02010609030101010101" pitchFamily="49" charset="-122"/>
                        </a:rPr>
                        <a:t> ***</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gridSpan="2">
                  <a:txBody>
                    <a:bodyPr/>
                    <a:lstStyle/>
                    <a:p>
                      <a:pPr marL="0" indent="0" algn="just">
                        <a:buFont typeface="Arial" charset="0"/>
                        <a:buNone/>
                      </a:pPr>
                      <a:r>
                        <a:rPr lang="nl-BE" dirty="0">
                          <a:latin typeface="NSimSun" panose="02010609030101010101" pitchFamily="49" charset="-122"/>
                          <a:ea typeface="NSimSun" panose="02010609030101010101" pitchFamily="49" charset="-122"/>
                        </a:rPr>
                        <a:t>***</a:t>
                      </a:r>
                      <a:r>
                        <a:rPr lang="zh-CN" altLang="en-US" dirty="0">
                          <a:latin typeface="NSimSun" panose="02010609030101010101" pitchFamily="49" charset="-122"/>
                          <a:ea typeface="NSimSun" panose="02010609030101010101" pitchFamily="49" charset="-122"/>
                        </a:rPr>
                        <a:t>如果还有盐和污染风险，请一位不锈钢腐蚀专家到现场评估。</a:t>
                      </a:r>
                      <a:endParaRPr lang="nl-BE" dirty="0">
                        <a:latin typeface="NSimSun" panose="02010609030101010101" pitchFamily="49" charset="-122"/>
                        <a:ea typeface="NSimSun" panose="02010609030101010101" pitchFamily="49" charset="-122"/>
                      </a:endParaRPr>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52</a:t>
            </a:fld>
            <a:endParaRPr lang="fr-BE"/>
          </a:p>
        </p:txBody>
      </p:sp>
    </p:spTree>
    <p:extLst>
      <p:ext uri="{BB962C8B-B14F-4D97-AF65-F5344CB8AC3E}">
        <p14:creationId xmlns:p14="http://schemas.microsoft.com/office/powerpoint/2010/main" val="2186485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startAt="4"/>
            </a:pPr>
            <a:r>
              <a:rPr lang="zh-CN" altLang="en-US" dirty="0"/>
              <a:t>设计考虑</a:t>
            </a:r>
            <a:endParaRPr lang="nl-B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2858479"/>
              </p:ext>
            </p:extLst>
          </p:nvPr>
        </p:nvGraphicFramePr>
        <p:xfrm>
          <a:off x="457200" y="1600200"/>
          <a:ext cx="8229600" cy="407924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zh-CN" altLang="en-US" dirty="0">
                          <a:latin typeface="NSimSun" panose="02010609030101010101" pitchFamily="49" charset="-122"/>
                          <a:ea typeface="NSimSun" panose="02010609030101010101" pitchFamily="49" charset="-122"/>
                        </a:rPr>
                        <a:t>分数</a:t>
                      </a:r>
                      <a:endParaRPr lang="nl-BE" dirty="0">
                        <a:latin typeface="NSimSun" panose="02010609030101010101" pitchFamily="49" charset="-122"/>
                        <a:ea typeface="NSimSun" panose="02010609030101010101" pitchFamily="49" charset="-122"/>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nl-BE" dirty="0">
                          <a:latin typeface="NSimSun" panose="02010609030101010101" pitchFamily="49" charset="-122"/>
                          <a:ea typeface="NSimSun" panose="02010609030101010101" pitchFamily="49" charset="-122"/>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大胆地暴露，便于雨水清洗</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BE" dirty="0">
                          <a:latin typeface="NSimSun" panose="02010609030101010101" pitchFamily="49" charset="-122"/>
                          <a:ea typeface="NSimSun" panose="02010609030101010101" pitchFamily="49" charset="-122"/>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垂直表面，有纵向磨砂抛光，或者没有表面处理。</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latin typeface="NSimSun" panose="02010609030101010101" pitchFamily="49" charset="-122"/>
                          <a:ea typeface="NSimSun" panose="02010609030101010101" pitchFamily="49" charset="-122"/>
                        </a:rPr>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抛光表面受到盐渍，抛光或粗糙度</a:t>
                      </a:r>
                      <a:r>
                        <a:rPr lang="nl-BE" baseline="0" dirty="0">
                          <a:latin typeface="NSimSun" panose="02010609030101010101" pitchFamily="49" charset="-122"/>
                          <a:ea typeface="NSimSun" panose="02010609030101010101" pitchFamily="49" charset="-122"/>
                        </a:rPr>
                        <a:t> ≤ R</a:t>
                      </a:r>
                      <a:r>
                        <a:rPr lang="nl-BE" baseline="-30000" dirty="0">
                          <a:latin typeface="NSimSun" panose="02010609030101010101" pitchFamily="49" charset="-122"/>
                          <a:ea typeface="NSimSun" panose="02010609030101010101" pitchFamily="49" charset="-122"/>
                        </a:rPr>
                        <a:t>a</a:t>
                      </a:r>
                      <a:r>
                        <a:rPr lang="nl-BE" baseline="0" dirty="0">
                          <a:latin typeface="NSimSun" panose="02010609030101010101" pitchFamily="49" charset="-122"/>
                          <a:ea typeface="NSimSun" panose="02010609030101010101" pitchFamily="49" charset="-122"/>
                        </a:rPr>
                        <a:t> 0.3 </a:t>
                      </a:r>
                      <a:r>
                        <a:rPr lang="nl-BE" i="1" baseline="0" dirty="0">
                          <a:latin typeface="NSimSun" panose="02010609030101010101" pitchFamily="49" charset="-122"/>
                          <a:ea typeface="NSimSun" panose="02010609030101010101" pitchFamily="49" charset="-122"/>
                        </a:rPr>
                        <a:t>µ</a:t>
                      </a:r>
                      <a:r>
                        <a:rPr lang="nl-BE" baseline="0" dirty="0">
                          <a:latin typeface="NSimSun" panose="02010609030101010101" pitchFamily="49" charset="-122"/>
                          <a:ea typeface="NSimSun" panose="02010609030101010101" pitchFamily="49" charset="-122"/>
                        </a:rPr>
                        <a:t>m (12</a:t>
                      </a:r>
                      <a:r>
                        <a:rPr lang="nl-BE" i="1" baseline="0" dirty="0">
                          <a:latin typeface="NSimSun" panose="02010609030101010101" pitchFamily="49" charset="-122"/>
                          <a:ea typeface="NSimSun" panose="02010609030101010101" pitchFamily="49" charset="-122"/>
                        </a:rPr>
                        <a:t>µ</a:t>
                      </a:r>
                      <a:r>
                        <a:rPr lang="nl-BE" baseline="0" dirty="0">
                          <a:latin typeface="NSimSun" panose="02010609030101010101" pitchFamily="49" charset="-122"/>
                          <a:ea typeface="NSimSun" panose="02010609030101010101" pitchFamily="49" charset="-122"/>
                        </a:rPr>
                        <a:t>in)</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latin typeface="NSimSun" panose="02010609030101010101" pitchFamily="49" charset="-122"/>
                          <a:ea typeface="NSimSun" panose="02010609030101010101" pitchFamily="49" charset="-122"/>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NSimSun" panose="02010609030101010101" pitchFamily="49" charset="-122"/>
                          <a:ea typeface="NSimSun" panose="02010609030101010101" pitchFamily="49" charset="-122"/>
                        </a:rPr>
                        <a:t>表面</a:t>
                      </a:r>
                      <a:r>
                        <a:rPr lang="zh-CN" altLang="nl-BE" sz="1800" kern="1200" dirty="0">
                          <a:solidFill>
                            <a:schemeClr val="lt1"/>
                          </a:solidFill>
                          <a:effectLst/>
                          <a:latin typeface="NSimSun" panose="02010609030101010101" pitchFamily="49" charset="-122"/>
                          <a:ea typeface="NSimSun" panose="02010609030101010101" pitchFamily="49" charset="-122"/>
                          <a:cs typeface="+mn-cs"/>
                        </a:rPr>
                        <a:t>光洁度</a:t>
                      </a:r>
                      <a:r>
                        <a:rPr lang="nl-BE" baseline="0" dirty="0">
                          <a:latin typeface="NSimSun" panose="02010609030101010101" pitchFamily="49" charset="-122"/>
                          <a:ea typeface="NSimSun" panose="02010609030101010101" pitchFamily="49" charset="-122"/>
                        </a:rPr>
                        <a:t>R</a:t>
                      </a:r>
                      <a:r>
                        <a:rPr lang="nl-BE" baseline="-30000" dirty="0">
                          <a:latin typeface="NSimSun" panose="02010609030101010101" pitchFamily="49" charset="-122"/>
                          <a:ea typeface="NSimSun" panose="02010609030101010101" pitchFamily="49" charset="-122"/>
                        </a:rPr>
                        <a:t>a</a:t>
                      </a:r>
                      <a:r>
                        <a:rPr lang="nl-BE" baseline="0" dirty="0">
                          <a:latin typeface="NSimSun" panose="02010609030101010101" pitchFamily="49" charset="-122"/>
                          <a:ea typeface="NSimSun" panose="02010609030101010101" pitchFamily="49" charset="-122"/>
                        </a:rPr>
                        <a:t> 0.3 </a:t>
                      </a:r>
                      <a:r>
                        <a:rPr lang="nl-BE" i="1" baseline="0" dirty="0">
                          <a:latin typeface="NSimSun" panose="02010609030101010101" pitchFamily="49" charset="-122"/>
                          <a:ea typeface="NSimSun" panose="02010609030101010101" pitchFamily="49" charset="-122"/>
                        </a:rPr>
                        <a:t>µ</a:t>
                      </a:r>
                      <a:r>
                        <a:rPr lang="nl-BE" baseline="0" dirty="0">
                          <a:latin typeface="NSimSun" panose="02010609030101010101" pitchFamily="49" charset="-122"/>
                          <a:ea typeface="NSimSun" panose="02010609030101010101" pitchFamily="49" charset="-122"/>
                        </a:rPr>
                        <a:t>m (12</a:t>
                      </a:r>
                      <a:r>
                        <a:rPr lang="nl-BE" i="1" baseline="0" dirty="0">
                          <a:latin typeface="NSimSun" panose="02010609030101010101" pitchFamily="49" charset="-122"/>
                          <a:ea typeface="NSimSun" panose="02010609030101010101" pitchFamily="49" charset="-122"/>
                        </a:rPr>
                        <a:t>µ</a:t>
                      </a:r>
                      <a:r>
                        <a:rPr lang="nl-BE" baseline="0" dirty="0">
                          <a:latin typeface="NSimSun" panose="02010609030101010101" pitchFamily="49" charset="-122"/>
                          <a:ea typeface="NSimSun" panose="02010609030101010101" pitchFamily="49" charset="-122"/>
                        </a:rPr>
                        <a:t>in) &lt; X ≤ R</a:t>
                      </a:r>
                      <a:r>
                        <a:rPr lang="nl-BE" baseline="-30000" dirty="0">
                          <a:latin typeface="NSimSun" panose="02010609030101010101" pitchFamily="49" charset="-122"/>
                          <a:ea typeface="NSimSun" panose="02010609030101010101" pitchFamily="49" charset="-122"/>
                        </a:rPr>
                        <a:t>a</a:t>
                      </a:r>
                      <a:r>
                        <a:rPr lang="nl-BE" baseline="0" dirty="0">
                          <a:latin typeface="NSimSun" panose="02010609030101010101" pitchFamily="49" charset="-122"/>
                          <a:ea typeface="NSimSun" panose="02010609030101010101" pitchFamily="49" charset="-122"/>
                        </a:rPr>
                        <a:t> 0.5 </a:t>
                      </a:r>
                      <a:r>
                        <a:rPr lang="nl-BE" i="1" baseline="0" dirty="0">
                          <a:latin typeface="NSimSun" panose="02010609030101010101" pitchFamily="49" charset="-122"/>
                          <a:ea typeface="NSimSun" panose="02010609030101010101" pitchFamily="49" charset="-122"/>
                        </a:rPr>
                        <a:t>µ</a:t>
                      </a:r>
                      <a:r>
                        <a:rPr lang="nl-BE" baseline="0" dirty="0">
                          <a:latin typeface="NSimSun" panose="02010609030101010101" pitchFamily="49" charset="-122"/>
                          <a:ea typeface="NSimSun" panose="02010609030101010101" pitchFamily="49" charset="-122"/>
                        </a:rPr>
                        <a:t>m (20</a:t>
                      </a:r>
                      <a:r>
                        <a:rPr lang="nl-BE" i="1" baseline="0" dirty="0">
                          <a:latin typeface="NSimSun" panose="02010609030101010101" pitchFamily="49" charset="-122"/>
                          <a:ea typeface="NSimSun" panose="02010609030101010101" pitchFamily="49" charset="-122"/>
                        </a:rPr>
                        <a:t>µ</a:t>
                      </a:r>
                      <a:r>
                        <a:rPr lang="nl-BE" baseline="0" dirty="0">
                          <a:latin typeface="NSimSun" panose="02010609030101010101" pitchFamily="49" charset="-122"/>
                          <a:ea typeface="NSimSun" panose="02010609030101010101" pitchFamily="49" charset="-122"/>
                        </a:rPr>
                        <a:t>in)</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BE" dirty="0">
                          <a:latin typeface="NSimSun" panose="02010609030101010101" pitchFamily="49" charset="-122"/>
                          <a:ea typeface="NSimSun" panose="02010609030101010101" pitchFamily="49" charset="-122"/>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aseline="0" dirty="0">
                          <a:latin typeface="NSimSun" panose="02010609030101010101" pitchFamily="49" charset="-122"/>
                          <a:ea typeface="NSimSun" panose="02010609030101010101" pitchFamily="49" charset="-122"/>
                        </a:rPr>
                        <a:t>抛光表面粗糙度</a:t>
                      </a:r>
                      <a:r>
                        <a:rPr lang="nl-BE" baseline="0" dirty="0">
                          <a:latin typeface="NSimSun" panose="02010609030101010101" pitchFamily="49" charset="-122"/>
                          <a:ea typeface="NSimSun" panose="02010609030101010101" pitchFamily="49" charset="-122"/>
                        </a:rPr>
                        <a:t>R</a:t>
                      </a:r>
                      <a:r>
                        <a:rPr lang="nl-BE" baseline="-30000" dirty="0">
                          <a:latin typeface="NSimSun" panose="02010609030101010101" pitchFamily="49" charset="-122"/>
                          <a:ea typeface="NSimSun" panose="02010609030101010101" pitchFamily="49" charset="-122"/>
                        </a:rPr>
                        <a:t>a</a:t>
                      </a:r>
                      <a:r>
                        <a:rPr lang="nl-BE" baseline="0" dirty="0">
                          <a:latin typeface="NSimSun" panose="02010609030101010101" pitchFamily="49" charset="-122"/>
                          <a:ea typeface="NSimSun" panose="02010609030101010101" pitchFamily="49" charset="-122"/>
                        </a:rPr>
                        <a:t> 0.5 </a:t>
                      </a:r>
                      <a:r>
                        <a:rPr lang="nl-BE" i="1" baseline="0" dirty="0">
                          <a:latin typeface="NSimSun" panose="02010609030101010101" pitchFamily="49" charset="-122"/>
                          <a:ea typeface="NSimSun" panose="02010609030101010101" pitchFamily="49" charset="-122"/>
                        </a:rPr>
                        <a:t>µ</a:t>
                      </a:r>
                      <a:r>
                        <a:rPr lang="nl-BE" baseline="0" dirty="0">
                          <a:latin typeface="NSimSun" panose="02010609030101010101" pitchFamily="49" charset="-122"/>
                          <a:ea typeface="NSimSun" panose="02010609030101010101" pitchFamily="49" charset="-122"/>
                        </a:rPr>
                        <a:t>m (20</a:t>
                      </a:r>
                      <a:r>
                        <a:rPr lang="nl-BE" i="1" baseline="0" dirty="0">
                          <a:latin typeface="NSimSun" panose="02010609030101010101" pitchFamily="49" charset="-122"/>
                          <a:ea typeface="NSimSun" panose="02010609030101010101" pitchFamily="49" charset="-122"/>
                        </a:rPr>
                        <a:t>µ</a:t>
                      </a:r>
                      <a:r>
                        <a:rPr lang="nl-BE" baseline="0" dirty="0">
                          <a:latin typeface="NSimSun" panose="02010609030101010101" pitchFamily="49" charset="-122"/>
                          <a:ea typeface="NSimSun" panose="02010609030101010101" pitchFamily="49" charset="-122"/>
                        </a:rPr>
                        <a:t>in) &lt; X ≤ R</a:t>
                      </a:r>
                      <a:r>
                        <a:rPr lang="nl-BE" baseline="-30000" dirty="0">
                          <a:latin typeface="NSimSun" panose="02010609030101010101" pitchFamily="49" charset="-122"/>
                          <a:ea typeface="NSimSun" panose="02010609030101010101" pitchFamily="49" charset="-122"/>
                        </a:rPr>
                        <a:t>a</a:t>
                      </a:r>
                      <a:r>
                        <a:rPr lang="nl-BE" baseline="0" dirty="0">
                          <a:latin typeface="NSimSun" panose="02010609030101010101" pitchFamily="49" charset="-122"/>
                          <a:ea typeface="NSimSun" panose="02010609030101010101" pitchFamily="49" charset="-122"/>
                        </a:rPr>
                        <a:t> 1 </a:t>
                      </a:r>
                      <a:r>
                        <a:rPr lang="nl-BE" i="1" baseline="0" dirty="0">
                          <a:latin typeface="NSimSun" panose="02010609030101010101" pitchFamily="49" charset="-122"/>
                          <a:ea typeface="NSimSun" panose="02010609030101010101" pitchFamily="49" charset="-122"/>
                        </a:rPr>
                        <a:t>µ</a:t>
                      </a:r>
                      <a:r>
                        <a:rPr lang="nl-BE" baseline="0" dirty="0">
                          <a:latin typeface="NSimSun" panose="02010609030101010101" pitchFamily="49" charset="-122"/>
                          <a:ea typeface="NSimSun" panose="02010609030101010101" pitchFamily="49" charset="-122"/>
                        </a:rPr>
                        <a:t>m (40</a:t>
                      </a:r>
                      <a:r>
                        <a:rPr lang="nl-BE" i="1" baseline="0" dirty="0">
                          <a:latin typeface="NSimSun" panose="02010609030101010101" pitchFamily="49" charset="-122"/>
                          <a:ea typeface="NSimSun" panose="02010609030101010101" pitchFamily="49" charset="-122"/>
                        </a:rPr>
                        <a:t>µ</a:t>
                      </a:r>
                      <a:r>
                        <a:rPr lang="nl-BE" baseline="0" dirty="0">
                          <a:latin typeface="NSimSun" panose="02010609030101010101" pitchFamily="49" charset="-122"/>
                          <a:ea typeface="NSimSun" panose="02010609030101010101" pitchFamily="49" charset="-122"/>
                        </a:rPr>
                        <a:t>in)</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BE" dirty="0">
                          <a:latin typeface="NSimSun" panose="02010609030101010101" pitchFamily="49" charset="-122"/>
                          <a:ea typeface="NSimSun" panose="02010609030101010101" pitchFamily="49" charset="-122"/>
                        </a:rPr>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NSimSun" panose="02010609030101010101" pitchFamily="49" charset="-122"/>
                          <a:ea typeface="NSimSun" panose="02010609030101010101" pitchFamily="49" charset="-122"/>
                        </a:rPr>
                        <a:t>怕光表面粗糙度</a:t>
                      </a:r>
                      <a:r>
                        <a:rPr lang="nl-BE" baseline="0" dirty="0">
                          <a:latin typeface="NSimSun" panose="02010609030101010101" pitchFamily="49" charset="-122"/>
                          <a:ea typeface="NSimSun" panose="02010609030101010101" pitchFamily="49" charset="-122"/>
                        </a:rPr>
                        <a:t> &gt; R</a:t>
                      </a:r>
                      <a:r>
                        <a:rPr lang="nl-BE" baseline="-30000" dirty="0">
                          <a:latin typeface="NSimSun" panose="02010609030101010101" pitchFamily="49" charset="-122"/>
                          <a:ea typeface="NSimSun" panose="02010609030101010101" pitchFamily="49" charset="-122"/>
                        </a:rPr>
                        <a:t>a</a:t>
                      </a:r>
                      <a:r>
                        <a:rPr lang="nl-BE" baseline="0" dirty="0">
                          <a:latin typeface="NSimSun" panose="02010609030101010101" pitchFamily="49" charset="-122"/>
                          <a:ea typeface="NSimSun" panose="02010609030101010101" pitchFamily="49" charset="-122"/>
                        </a:rPr>
                        <a:t> 1 </a:t>
                      </a:r>
                      <a:r>
                        <a:rPr lang="nl-BE" i="1" baseline="0" dirty="0">
                          <a:latin typeface="NSimSun" panose="02010609030101010101" pitchFamily="49" charset="-122"/>
                          <a:ea typeface="NSimSun" panose="02010609030101010101" pitchFamily="49" charset="-122"/>
                        </a:rPr>
                        <a:t>µ</a:t>
                      </a:r>
                      <a:r>
                        <a:rPr lang="nl-BE" baseline="0" dirty="0">
                          <a:latin typeface="NSimSun" panose="02010609030101010101" pitchFamily="49" charset="-122"/>
                          <a:ea typeface="NSimSun" panose="02010609030101010101" pitchFamily="49" charset="-122"/>
                        </a:rPr>
                        <a:t>m (40</a:t>
                      </a:r>
                      <a:r>
                        <a:rPr lang="nl-BE" i="1" baseline="0" dirty="0">
                          <a:latin typeface="NSimSun" panose="02010609030101010101" pitchFamily="49" charset="-122"/>
                          <a:ea typeface="NSimSun" panose="02010609030101010101" pitchFamily="49" charset="-122"/>
                        </a:rPr>
                        <a:t>µ</a:t>
                      </a:r>
                      <a:r>
                        <a:rPr lang="nl-BE" baseline="0" dirty="0">
                          <a:latin typeface="NSimSun" panose="02010609030101010101" pitchFamily="49" charset="-122"/>
                          <a:ea typeface="NSimSun" panose="02010609030101010101" pitchFamily="49" charset="-122"/>
                        </a:rPr>
                        <a:t>in)</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nl-BE" dirty="0">
                          <a:latin typeface="NSimSun" panose="02010609030101010101" pitchFamily="49" charset="-122"/>
                          <a:ea typeface="NSimSun" panose="02010609030101010101" pitchFamily="49" charset="-122"/>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有遮蔽的位置或者未封闭的缝隙</a:t>
                      </a:r>
                      <a:r>
                        <a:rPr lang="nl-BE" baseline="0" dirty="0">
                          <a:latin typeface="NSimSun" panose="02010609030101010101" pitchFamily="49" charset="-122"/>
                          <a:ea typeface="NSimSun" panose="02010609030101010101" pitchFamily="49" charset="-122"/>
                        </a:rPr>
                        <a:t> ***</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nl-BE" dirty="0">
                          <a:latin typeface="NSimSun" panose="02010609030101010101" pitchFamily="49" charset="-122"/>
                          <a:ea typeface="NSimSun" panose="02010609030101010101" pitchFamily="49" charset="-122"/>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水平表面</a:t>
                      </a:r>
                      <a:r>
                        <a:rPr lang="nl-BE" dirty="0">
                          <a:latin typeface="NSimSun" panose="02010609030101010101" pitchFamily="49" charset="-122"/>
                          <a:ea typeface="NSimSun" panose="02010609030101010101" pitchFamily="49" charset="-122"/>
                        </a:rPr>
                        <a:t>s</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nl-BE" dirty="0">
                          <a:latin typeface="NSimSun" panose="02010609030101010101" pitchFamily="49" charset="-122"/>
                          <a:ea typeface="NSimSun" panose="02010609030101010101" pitchFamily="49" charset="-122"/>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横向磨砂抛光</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70840">
                <a:tc gridSpan="2">
                  <a:txBody>
                    <a:bodyPr/>
                    <a:lstStyle/>
                    <a:p>
                      <a:pPr marL="0" indent="0" algn="just">
                        <a:buFont typeface="Arial" charset="0"/>
                        <a:buNone/>
                      </a:pPr>
                      <a:r>
                        <a:rPr lang="nl-BE" dirty="0">
                          <a:latin typeface="NSimSun" panose="02010609030101010101" pitchFamily="49" charset="-122"/>
                          <a:ea typeface="NSimSun" panose="02010609030101010101" pitchFamily="49" charset="-122"/>
                        </a:rPr>
                        <a:t>*** </a:t>
                      </a:r>
                      <a:r>
                        <a:rPr lang="zh-CN" altLang="en-US" dirty="0">
                          <a:latin typeface="NSimSun" panose="02010609030101010101" pitchFamily="49" charset="-122"/>
                          <a:ea typeface="NSimSun" panose="02010609030101010101" pitchFamily="49" charset="-122"/>
                        </a:rPr>
                        <a:t>如果还有盐和污染风险，请一位不锈钢腐蚀专家到现场评估。</a:t>
                      </a:r>
                      <a:endParaRPr lang="nl-BE" dirty="0">
                        <a:latin typeface="NSimSun" panose="02010609030101010101" pitchFamily="49" charset="-122"/>
                        <a:ea typeface="NSimSun" panose="02010609030101010101" pitchFamily="49" charset="-122"/>
                      </a:endParaRPr>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53</a:t>
            </a:fld>
            <a:endParaRPr lang="fr-BE"/>
          </a:p>
        </p:txBody>
      </p:sp>
      <p:sp>
        <p:nvSpPr>
          <p:cNvPr id="7" name="ZoneTexte 2"/>
          <p:cNvSpPr txBox="1"/>
          <p:nvPr/>
        </p:nvSpPr>
        <p:spPr>
          <a:xfrm>
            <a:off x="504967" y="5761564"/>
            <a:ext cx="8846096" cy="461665"/>
          </a:xfrm>
          <a:prstGeom prst="rect">
            <a:avLst/>
          </a:prstGeom>
          <a:noFill/>
        </p:spPr>
        <p:txBody>
          <a:bodyPr wrap="square" rtlCol="0">
            <a:spAutoFit/>
          </a:bodyPr>
          <a:lstStyle/>
          <a:p>
            <a:r>
              <a:rPr lang="fr-FR" sz="1200" dirty="0">
                <a:solidFill>
                  <a:srgbClr val="0070C0"/>
                </a:solidFill>
                <a:latin typeface="SimSun" panose="02010600030101010101" pitchFamily="2" charset="-122"/>
                <a:ea typeface="SimSun" panose="02010600030101010101" pitchFamily="2" charset="-122"/>
              </a:rPr>
              <a:t> </a:t>
            </a:r>
            <a:r>
              <a:rPr lang="en-US" sz="1200" dirty="0" err="1">
                <a:latin typeface="SimSun" panose="02010600030101010101" pitchFamily="2" charset="-122"/>
                <a:ea typeface="SimSun" panose="02010600030101010101" pitchFamily="2" charset="-122"/>
              </a:rPr>
              <a:t>有关</a:t>
            </a:r>
            <a:r>
              <a:rPr lang="en-GB" sz="1200" dirty="0" err="1">
                <a:latin typeface="SimSun" panose="02010600030101010101" pitchFamily="2" charset="-122"/>
                <a:ea typeface="SimSun" panose="02010600030101010101" pitchFamily="2" charset="-122"/>
              </a:rPr>
              <a:t>表面粗糙度测量</a:t>
            </a:r>
            <a:r>
              <a:rPr lang="fr-FR" sz="1200" dirty="0">
                <a:solidFill>
                  <a:srgbClr val="0070C0"/>
                </a:solidFill>
                <a:latin typeface="SimSun" panose="02010600030101010101" pitchFamily="2" charset="-122"/>
                <a:ea typeface="SimSun" panose="02010600030101010101" pitchFamily="2" charset="-122"/>
              </a:rPr>
              <a:t>: </a:t>
            </a:r>
            <a:r>
              <a:rPr lang="fr-FR" sz="1200" dirty="0">
                <a:solidFill>
                  <a:srgbClr val="0070C0"/>
                </a:solidFill>
                <a:latin typeface="SimSun" panose="02010600030101010101" pitchFamily="2" charset="-122"/>
                <a:ea typeface="SimSun" panose="02010600030101010101" pitchFamily="2" charset="-122"/>
                <a:hlinkClick r:id="rId2"/>
              </a:rPr>
              <a:t>http://www.worldstainless.org/Files/issf/non-image-files/PDF/Euro_Inox/RoughnessMeasurement_EN.pdf</a:t>
            </a:r>
            <a:r>
              <a:rPr lang="fr-FR" sz="1200" dirty="0">
                <a:solidFill>
                  <a:srgbClr val="0070C0"/>
                </a:solidFill>
                <a:latin typeface="SimSun" panose="02010600030101010101" pitchFamily="2" charset="-122"/>
                <a:ea typeface="SimSun" panose="02010600030101010101" pitchFamily="2" charset="-122"/>
              </a:rPr>
              <a:t>  </a:t>
            </a:r>
          </a:p>
        </p:txBody>
      </p:sp>
      <p:sp>
        <p:nvSpPr>
          <p:cNvPr id="6" name="Rectangle à coins arrondis 5"/>
          <p:cNvSpPr/>
          <p:nvPr/>
        </p:nvSpPr>
        <p:spPr>
          <a:xfrm>
            <a:off x="218660" y="6194425"/>
            <a:ext cx="8468140" cy="5707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SimSun" panose="02010600030101010101" pitchFamily="2" charset="-122"/>
                <a:ea typeface="SimSun" panose="02010600030101010101" pitchFamily="2" charset="-122"/>
                <a:hlinkClick r:id="rId3"/>
              </a:rPr>
              <a:t>本表格说明，耐腐蚀能力也取决于表面处理</a:t>
            </a:r>
            <a:r>
              <a:rPr lang="en-US" dirty="0">
                <a:solidFill>
                  <a:srgbClr val="FF0000"/>
                </a:solidFill>
                <a:latin typeface="SimSun" panose="02010600030101010101" pitchFamily="2" charset="-122"/>
                <a:ea typeface="SimSun" panose="02010600030101010101" pitchFamily="2" charset="-122"/>
                <a:hlinkClick r:id="rId3"/>
              </a:rPr>
              <a:t>。</a:t>
            </a:r>
          </a:p>
          <a:p>
            <a:pPr algn="ctr"/>
            <a:r>
              <a:rPr lang="en-US" dirty="0" err="1">
                <a:solidFill>
                  <a:srgbClr val="FF0000"/>
                </a:solidFill>
                <a:latin typeface="SimSun" panose="02010600030101010101" pitchFamily="2" charset="-122"/>
                <a:ea typeface="SimSun" panose="02010600030101010101" pitchFamily="2" charset="-122"/>
                <a:hlinkClick r:id="rId3"/>
              </a:rPr>
              <a:t>若要了解更多现有的表面处理信息，请参阅模块</a:t>
            </a:r>
            <a:r>
              <a:rPr lang="en-GB" dirty="0">
                <a:solidFill>
                  <a:srgbClr val="FF0000"/>
                </a:solidFill>
                <a:latin typeface="SimSun" panose="02010600030101010101" pitchFamily="2" charset="-122"/>
                <a:ea typeface="SimSun" panose="02010600030101010101" pitchFamily="2" charset="-122"/>
                <a:hlinkClick r:id="rId3"/>
              </a:rPr>
              <a:t>8</a:t>
            </a:r>
            <a:r>
              <a:rPr lang="en-US" dirty="0">
                <a:solidFill>
                  <a:srgbClr val="FF0000"/>
                </a:solidFill>
                <a:latin typeface="SimSun" panose="02010600030101010101" pitchFamily="2" charset="-122"/>
                <a:ea typeface="SimSun" panose="02010600030101010101" pitchFamily="2" charset="-122"/>
                <a:hlinkClick r:id="rId3"/>
              </a:rPr>
              <a:t>。</a:t>
            </a:r>
            <a:endParaRPr lang="en-GB" dirty="0">
              <a:solidFill>
                <a:srgbClr val="FF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544410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startAt="5"/>
            </a:pPr>
            <a:r>
              <a:rPr lang="zh-CN" altLang="en-US" dirty="0"/>
              <a:t>维护极化</a:t>
            </a:r>
            <a:endParaRPr lang="nl-B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95178615"/>
              </p:ext>
            </p:extLst>
          </p:nvPr>
        </p:nvGraphicFramePr>
        <p:xfrm>
          <a:off x="457200" y="1600200"/>
          <a:ext cx="8229600" cy="185420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zh-CN" altLang="en-US" dirty="0">
                          <a:latin typeface="NSimSun" panose="02010609030101010101" pitchFamily="49" charset="-122"/>
                          <a:ea typeface="NSimSun" panose="02010609030101010101" pitchFamily="49" charset="-122"/>
                        </a:rPr>
                        <a:t>分数</a:t>
                      </a:r>
                      <a:endParaRPr lang="nl-BE" dirty="0">
                        <a:latin typeface="NSimSun" panose="02010609030101010101" pitchFamily="49" charset="-122"/>
                        <a:ea typeface="NSimSun" panose="02010609030101010101" pitchFamily="49" charset="-122"/>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nl-BE" dirty="0">
                          <a:latin typeface="NSimSun" panose="02010609030101010101" pitchFamily="49" charset="-122"/>
                          <a:ea typeface="NSimSun" panose="02010609030101010101" pitchFamily="49" charset="-122"/>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未清洗</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BE" dirty="0">
                          <a:latin typeface="NSimSun" panose="02010609030101010101" pitchFamily="49" charset="-122"/>
                          <a:ea typeface="NSimSun" panose="02010609030101010101" pitchFamily="49" charset="-122"/>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至少自然清洗过</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latin typeface="NSimSun" panose="02010609030101010101" pitchFamily="49" charset="-122"/>
                          <a:ea typeface="NSimSun" panose="02010609030101010101" pitchFamily="49" charset="-122"/>
                        </a:rPr>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每年清洗</a:t>
                      </a:r>
                      <a:r>
                        <a:rPr lang="en-US" altLang="zh-CN" dirty="0">
                          <a:latin typeface="NSimSun" panose="02010609030101010101" pitchFamily="49" charset="-122"/>
                          <a:ea typeface="NSimSun" panose="02010609030101010101" pitchFamily="49" charset="-122"/>
                        </a:rPr>
                        <a:t>4</a:t>
                      </a:r>
                      <a:r>
                        <a:rPr lang="zh-CN" altLang="en-US" dirty="0">
                          <a:latin typeface="NSimSun" panose="02010609030101010101" pitchFamily="49" charset="-122"/>
                          <a:ea typeface="NSimSun" panose="02010609030101010101" pitchFamily="49" charset="-122"/>
                        </a:rPr>
                        <a:t>次以上</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latin typeface="NSimSun" panose="02010609030101010101" pitchFamily="49" charset="-122"/>
                          <a:ea typeface="NSimSun" panose="02010609030101010101" pitchFamily="49" charset="-122"/>
                        </a:rPr>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NSimSun" panose="02010609030101010101" pitchFamily="49" charset="-122"/>
                          <a:ea typeface="NSimSun" panose="02010609030101010101" pitchFamily="49" charset="-122"/>
                        </a:rPr>
                        <a:t>至少每个月清洗</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latin typeface="NSimSun" panose="02010609030101010101" pitchFamily="49" charset="-122"/>
                <a:ea typeface="NSimSun" panose="02010609030101010101" pitchFamily="49" charset="-122"/>
              </a:rPr>
              <a:pPr/>
              <a:t>54</a:t>
            </a:fld>
            <a:endParaRPr lang="fr-BE">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3674103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不锈钢选择评分系统</a:t>
            </a:r>
            <a:endParaRPr lang="nl-B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6396622"/>
              </p:ext>
            </p:extLst>
          </p:nvPr>
        </p:nvGraphicFramePr>
        <p:xfrm>
          <a:off x="457200" y="1600200"/>
          <a:ext cx="8239189" cy="2494280"/>
        </p:xfrm>
        <a:graphic>
          <a:graphicData uri="http://schemas.openxmlformats.org/drawingml/2006/table">
            <a:tbl>
              <a:tblPr firstRow="1">
                <a:tableStyleId>{D113A9D2-9D6B-4929-AA2D-F23B5EE8CBE7}</a:tableStyleId>
              </a:tblPr>
              <a:tblGrid>
                <a:gridCol w="1259685">
                  <a:extLst>
                    <a:ext uri="{9D8B030D-6E8A-4147-A177-3AD203B41FA5}">
                      <a16:colId xmlns:a16="http://schemas.microsoft.com/office/drawing/2014/main" val="20000"/>
                    </a:ext>
                  </a:extLst>
                </a:gridCol>
                <a:gridCol w="6979504">
                  <a:extLst>
                    <a:ext uri="{9D8B030D-6E8A-4147-A177-3AD203B41FA5}">
                      <a16:colId xmlns:a16="http://schemas.microsoft.com/office/drawing/2014/main" val="20001"/>
                    </a:ext>
                  </a:extLst>
                </a:gridCol>
              </a:tblGrid>
              <a:tr h="370840">
                <a:tc>
                  <a:txBody>
                    <a:bodyPr/>
                    <a:lstStyle/>
                    <a:p>
                      <a:pPr algn="ctr"/>
                      <a:r>
                        <a:rPr lang="zh-CN" altLang="en-US" dirty="0">
                          <a:latin typeface="NSimSun" panose="02010609030101010101" pitchFamily="49" charset="-122"/>
                          <a:ea typeface="NSimSun" panose="02010609030101010101" pitchFamily="49" charset="-122"/>
                        </a:rPr>
                        <a:t>总分</a:t>
                      </a:r>
                      <a:endParaRPr lang="nl-BE" dirty="0">
                        <a:latin typeface="NSimSun" panose="02010609030101010101" pitchFamily="49" charset="-122"/>
                        <a:ea typeface="NSimSun" panose="02010609030101010101" pitchFamily="49" charset="-122"/>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不锈钢选择</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nl-BE" dirty="0">
                          <a:latin typeface="NSimSun" panose="02010609030101010101" pitchFamily="49" charset="-122"/>
                          <a:ea typeface="NSimSun" panose="02010609030101010101" pitchFamily="49" charset="-122"/>
                        </a:rPr>
                        <a:t>0 to 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最经济实惠的是</a:t>
                      </a:r>
                      <a:r>
                        <a:rPr lang="nl-BE" dirty="0">
                          <a:latin typeface="NSimSun" panose="02010609030101010101" pitchFamily="49" charset="-122"/>
                          <a:ea typeface="NSimSun" panose="02010609030101010101" pitchFamily="49" charset="-122"/>
                        </a:rPr>
                        <a:t>304/304L</a:t>
                      </a:r>
                      <a:r>
                        <a:rPr lang="zh-CN" altLang="en-US" dirty="0">
                          <a:latin typeface="NSimSun" panose="02010609030101010101" pitchFamily="49" charset="-122"/>
                          <a:ea typeface="NSimSun" panose="02010609030101010101" pitchFamily="49" charset="-122"/>
                        </a:rPr>
                        <a:t>号钢</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BE" dirty="0">
                          <a:latin typeface="NSimSun" panose="02010609030101010101" pitchFamily="49" charset="-122"/>
                          <a:ea typeface="NSimSun" panose="02010609030101010101" pitchFamily="49" charset="-122"/>
                        </a:rPr>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latin typeface="NSimSun" panose="02010609030101010101" pitchFamily="49" charset="-122"/>
                          <a:ea typeface="NSimSun" panose="02010609030101010101" pitchFamily="49" charset="-122"/>
                        </a:rPr>
                        <a:t>316/316L</a:t>
                      </a:r>
                      <a:r>
                        <a:rPr lang="zh-CN" altLang="en-US" dirty="0">
                          <a:latin typeface="NSimSun" panose="02010609030101010101" pitchFamily="49" charset="-122"/>
                          <a:ea typeface="NSimSun" panose="02010609030101010101" pitchFamily="49" charset="-122"/>
                        </a:rPr>
                        <a:t>或</a:t>
                      </a:r>
                      <a:r>
                        <a:rPr lang="nl-BE" dirty="0">
                          <a:latin typeface="NSimSun" panose="02010609030101010101" pitchFamily="49" charset="-122"/>
                          <a:ea typeface="NSimSun" panose="02010609030101010101" pitchFamily="49" charset="-122"/>
                        </a:rPr>
                        <a:t> 444</a:t>
                      </a:r>
                      <a:r>
                        <a:rPr lang="zh-CN" altLang="en-US" dirty="0">
                          <a:latin typeface="NSimSun" panose="02010609030101010101" pitchFamily="49" charset="-122"/>
                          <a:ea typeface="NSimSun" panose="02010609030101010101" pitchFamily="49" charset="-122"/>
                        </a:rPr>
                        <a:t>号钢是最经济的选择</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latin typeface="NSimSun" panose="02010609030101010101" pitchFamily="49" charset="-122"/>
                          <a:ea typeface="NSimSun" panose="02010609030101010101" pitchFamily="49" charset="-122"/>
                        </a:rPr>
                        <a:t>4</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dirty="0">
                          <a:latin typeface="NSimSun" panose="02010609030101010101" pitchFamily="49" charset="-122"/>
                          <a:ea typeface="NSimSun" panose="02010609030101010101" pitchFamily="49" charset="-122"/>
                        </a:rPr>
                        <a:t>建议使用</a:t>
                      </a:r>
                      <a:r>
                        <a:rPr lang="nl-BE" dirty="0">
                          <a:latin typeface="NSimSun" panose="02010609030101010101" pitchFamily="49" charset="-122"/>
                          <a:ea typeface="NSimSun" panose="02010609030101010101" pitchFamily="49" charset="-122"/>
                        </a:rPr>
                        <a:t>317L</a:t>
                      </a:r>
                      <a:r>
                        <a:rPr lang="zh-CN" altLang="en-US" dirty="0">
                          <a:latin typeface="NSimSun" panose="02010609030101010101" pitchFamily="49" charset="-122"/>
                          <a:ea typeface="NSimSun" panose="02010609030101010101" pitchFamily="49" charset="-122"/>
                        </a:rPr>
                        <a:t>或耐腐蚀能力更强的钢</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latin typeface="NSimSun" panose="02010609030101010101" pitchFamily="49" charset="-122"/>
                          <a:ea typeface="NSimSun" panose="02010609030101010101" pitchFamily="49" charset="-122"/>
                        </a:rPr>
                        <a:t>≥ 5</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NSimSun" panose="02010609030101010101" pitchFamily="49" charset="-122"/>
                          <a:ea typeface="NSimSun" panose="02010609030101010101" pitchFamily="49" charset="-122"/>
                        </a:rPr>
                        <a:t>也许需要耐蚀能力更强的钢，例如</a:t>
                      </a:r>
                      <a:r>
                        <a:rPr lang="nl-BE" dirty="0">
                          <a:latin typeface="NSimSun" panose="02010609030101010101" pitchFamily="49" charset="-122"/>
                          <a:ea typeface="NSimSun" panose="02010609030101010101" pitchFamily="49" charset="-122"/>
                        </a:rPr>
                        <a:t>4462, 317LMN, 904L</a:t>
                      </a:r>
                      <a:r>
                        <a:rPr lang="zh-CN" altLang="en-US" dirty="0">
                          <a:latin typeface="NSimSun" panose="02010609030101010101" pitchFamily="49" charset="-122"/>
                          <a:ea typeface="NSimSun" panose="02010609030101010101" pitchFamily="49" charset="-122"/>
                        </a:rPr>
                        <a:t>，超双相钢</a:t>
                      </a:r>
                      <a:r>
                        <a:rPr lang="zh-CN" altLang="en-US" baseline="0" dirty="0">
                          <a:latin typeface="NSimSun" panose="02010609030101010101" pitchFamily="49" charset="-122"/>
                          <a:ea typeface="NSimSun" panose="02010609030101010101" pitchFamily="49" charset="-122"/>
                        </a:rPr>
                        <a:t>，超级铁素体或含</a:t>
                      </a:r>
                      <a:r>
                        <a:rPr lang="en-US" altLang="zh-CN" baseline="0" dirty="0">
                          <a:latin typeface="NSimSun" panose="02010609030101010101" pitchFamily="49" charset="-122"/>
                          <a:ea typeface="NSimSun" panose="02010609030101010101" pitchFamily="49" charset="-122"/>
                        </a:rPr>
                        <a:t>6%</a:t>
                      </a:r>
                      <a:r>
                        <a:rPr lang="zh-CN" altLang="en-US" baseline="0" dirty="0">
                          <a:latin typeface="NSimSun" panose="02010609030101010101" pitchFamily="49" charset="-122"/>
                          <a:ea typeface="NSimSun" panose="02010609030101010101" pitchFamily="49" charset="-122"/>
                        </a:rPr>
                        <a:t>的超级奥体钢。</a:t>
                      </a:r>
                      <a:endParaRPr lang="nl-BE" dirty="0">
                        <a:latin typeface="NSimSun" panose="02010609030101010101" pitchFamily="49" charset="-122"/>
                        <a:ea typeface="NSimSun" panose="02010609030101010101" pitchFamily="49" charset="-122"/>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gridSpan="2">
                  <a:txBody>
                    <a:bodyPr/>
                    <a:lstStyle/>
                    <a:p>
                      <a:pPr algn="just"/>
                      <a:r>
                        <a:rPr lang="zh-CN" altLang="en-US" dirty="0">
                          <a:solidFill>
                            <a:sysClr val="windowText" lastClr="000000"/>
                          </a:solidFill>
                          <a:latin typeface="NSimSun" panose="02010609030101010101" pitchFamily="49" charset="-122"/>
                          <a:ea typeface="NSimSun" panose="02010609030101010101" pitchFamily="49" charset="-122"/>
                        </a:rPr>
                        <a:t>注：请参阅附录查看</a:t>
                      </a:r>
                      <a:r>
                        <a:rPr lang="en-US" altLang="zh-CN" dirty="0">
                          <a:solidFill>
                            <a:sysClr val="windowText" lastClr="000000"/>
                          </a:solidFill>
                          <a:latin typeface="NSimSun" panose="02010609030101010101" pitchFamily="49" charset="-122"/>
                          <a:ea typeface="NSimSun" panose="02010609030101010101" pitchFamily="49" charset="-122"/>
                        </a:rPr>
                        <a:t>EN</a:t>
                      </a:r>
                      <a:r>
                        <a:rPr lang="zh-CN" altLang="en-US" dirty="0">
                          <a:solidFill>
                            <a:sysClr val="windowText" lastClr="000000"/>
                          </a:solidFill>
                          <a:latin typeface="NSimSun" panose="02010609030101010101" pitchFamily="49" charset="-122"/>
                          <a:ea typeface="NSimSun" panose="02010609030101010101" pitchFamily="49" charset="-122"/>
                        </a:rPr>
                        <a:t>标准名称。</a:t>
                      </a:r>
                      <a:endParaRPr lang="nl-BE" dirty="0">
                        <a:solidFill>
                          <a:sysClr val="windowText" lastClr="000000"/>
                        </a:solidFill>
                        <a:latin typeface="NSimSun" panose="02010609030101010101" pitchFamily="49" charset="-122"/>
                        <a:ea typeface="NSimSun" panose="02010609030101010101" pitchFamily="49" charset="-122"/>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dirty="0">
                        <a:solidFill>
                          <a:sysClr val="windowText" lastClr="000000"/>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55</a:t>
            </a:fld>
            <a:endParaRPr lang="fr-BE"/>
          </a:p>
        </p:txBody>
      </p:sp>
      <p:sp>
        <p:nvSpPr>
          <p:cNvPr id="6" name="Rectangle à coins arrondis 5"/>
          <p:cNvSpPr/>
          <p:nvPr/>
        </p:nvSpPr>
        <p:spPr>
          <a:xfrm>
            <a:off x="228249" y="4731026"/>
            <a:ext cx="8468140" cy="78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SimSun" panose="02010600030101010101" pitchFamily="2" charset="-122"/>
                <a:ea typeface="SimSun" panose="02010600030101010101" pitchFamily="2" charset="-122"/>
                <a:hlinkClick r:id="rId2"/>
              </a:rPr>
              <a:t>选择合适牌号的不锈钢，会延长其服务周期，免于维护，降低生命周期成本，具有良好的可持续性。关于可持续性的更多信息，请参看模块</a:t>
            </a:r>
            <a:r>
              <a:rPr lang="en-GB" dirty="0">
                <a:solidFill>
                  <a:srgbClr val="FF0000"/>
                </a:solidFill>
                <a:latin typeface="SimSun" panose="02010600030101010101" pitchFamily="2" charset="-122"/>
                <a:ea typeface="SimSun" panose="02010600030101010101" pitchFamily="2" charset="-122"/>
                <a:hlinkClick r:id="rId2"/>
              </a:rPr>
              <a:t>11</a:t>
            </a:r>
            <a:r>
              <a:rPr lang="en-US" dirty="0">
                <a:solidFill>
                  <a:srgbClr val="FF0000"/>
                </a:solidFill>
                <a:latin typeface="SimSun" panose="02010600030101010101" pitchFamily="2" charset="-122"/>
                <a:ea typeface="SimSun" panose="02010600030101010101" pitchFamily="2" charset="-122"/>
                <a:hlinkClick r:id="rId2"/>
              </a:rPr>
              <a:t>。</a:t>
            </a:r>
            <a:endParaRPr lang="en-US" dirty="0">
              <a:solidFill>
                <a:srgbClr val="FF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417211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结论</a:t>
            </a:r>
            <a:endParaRPr lang="fr-FR" dirty="0"/>
          </a:p>
        </p:txBody>
      </p:sp>
      <p:sp>
        <p:nvSpPr>
          <p:cNvPr id="3" name="Content Placeholder 2"/>
          <p:cNvSpPr>
            <a:spLocks noGrp="1"/>
          </p:cNvSpPr>
          <p:nvPr>
            <p:ph idx="1"/>
          </p:nvPr>
        </p:nvSpPr>
        <p:spPr/>
        <p:txBody>
          <a:bodyPr/>
          <a:lstStyle/>
          <a:p>
            <a:pPr algn="just"/>
            <a:r>
              <a:rPr lang="zh-CN" altLang="en-US" dirty="0"/>
              <a:t>应该关注为特定应用和环境选择合适等级的不锈钢</a:t>
            </a:r>
            <a:endParaRPr lang="en-US" altLang="zh-CN" dirty="0"/>
          </a:p>
          <a:p>
            <a:pPr algn="just"/>
            <a:endParaRPr lang="fr-FR" dirty="0"/>
          </a:p>
          <a:p>
            <a:pPr algn="just"/>
            <a:endParaRPr lang="fr-FR" dirty="0"/>
          </a:p>
          <a:p>
            <a:pPr algn="just"/>
            <a:r>
              <a:rPr lang="zh-CN" altLang="en-US" dirty="0"/>
              <a:t>一旦做好选择，不锈钢将无限会提供无限的使用寿命，并且毋需维护。</a:t>
            </a:r>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56</a:t>
            </a:fld>
            <a:endParaRPr lang="fr-BE"/>
          </a:p>
        </p:txBody>
      </p:sp>
      <p:sp>
        <p:nvSpPr>
          <p:cNvPr id="5" name="Rectangle à coins arrondis 4"/>
          <p:cNvSpPr/>
          <p:nvPr/>
        </p:nvSpPr>
        <p:spPr>
          <a:xfrm>
            <a:off x="205012" y="5721382"/>
            <a:ext cx="8468140" cy="78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SimSun" panose="02010600030101010101" pitchFamily="2" charset="-122"/>
                <a:ea typeface="SimSun" panose="02010600030101010101" pitchFamily="2" charset="-122"/>
                <a:hlinkClick r:id="rId2"/>
              </a:rPr>
              <a:t>模块</a:t>
            </a:r>
            <a:r>
              <a:rPr lang="en-GB" dirty="0">
                <a:solidFill>
                  <a:srgbClr val="FF0000"/>
                </a:solidFill>
                <a:latin typeface="SimSun" panose="02010600030101010101" pitchFamily="2" charset="-122"/>
                <a:ea typeface="SimSun" panose="02010600030101010101" pitchFamily="2" charset="-122"/>
                <a:hlinkClick r:id="rId2"/>
              </a:rPr>
              <a:t>2</a:t>
            </a:r>
            <a:r>
              <a:rPr lang="en-US" dirty="0" err="1">
                <a:solidFill>
                  <a:srgbClr val="FF0000"/>
                </a:solidFill>
                <a:latin typeface="SimSun" panose="02010600030101010101" pitchFamily="2" charset="-122"/>
                <a:ea typeface="SimSun" panose="02010600030101010101" pitchFamily="2" charset="-122"/>
                <a:hlinkClick r:id="rId2"/>
              </a:rPr>
              <a:t>罗列了不锈钢成功应用的广泛领域</a:t>
            </a:r>
            <a:r>
              <a:rPr lang="en-US" dirty="0">
                <a:solidFill>
                  <a:srgbClr val="FF0000"/>
                </a:solidFill>
                <a:latin typeface="SimSun" panose="02010600030101010101" pitchFamily="2" charset="-122"/>
                <a:ea typeface="SimSun" panose="02010600030101010101" pitchFamily="2" charset="-122"/>
              </a:rPr>
              <a:t>，</a:t>
            </a:r>
          </a:p>
          <a:p>
            <a:pPr algn="ctr"/>
            <a:r>
              <a:rPr lang="en-US" dirty="0" err="1">
                <a:solidFill>
                  <a:srgbClr val="FF0000"/>
                </a:solidFill>
                <a:latin typeface="SimSun" panose="02010600030101010101" pitchFamily="2" charset="-122"/>
                <a:ea typeface="SimSun" panose="02010600030101010101" pitchFamily="2" charset="-122"/>
                <a:hlinkClick r:id="rId3"/>
              </a:rPr>
              <a:t>模块</a:t>
            </a:r>
            <a:r>
              <a:rPr lang="en-GB" dirty="0">
                <a:solidFill>
                  <a:srgbClr val="FF0000"/>
                </a:solidFill>
                <a:latin typeface="SimSun" panose="02010600030101010101" pitchFamily="2" charset="-122"/>
                <a:ea typeface="SimSun" panose="02010600030101010101" pitchFamily="2" charset="-122"/>
                <a:hlinkClick r:id="rId3"/>
              </a:rPr>
              <a:t>1</a:t>
            </a:r>
            <a:r>
              <a:rPr lang="en-US" dirty="0" err="1">
                <a:solidFill>
                  <a:srgbClr val="FF0000"/>
                </a:solidFill>
                <a:latin typeface="SimSun" panose="02010600030101010101" pitchFamily="2" charset="-122"/>
                <a:ea typeface="SimSun" panose="02010600030101010101" pitchFamily="2" charset="-122"/>
                <a:hlinkClick r:id="rId3"/>
              </a:rPr>
              <a:t>中介绍了不锈钢在全球应用中那些永恒的作品</a:t>
            </a:r>
            <a:r>
              <a:rPr lang="en-US" dirty="0">
                <a:solidFill>
                  <a:srgbClr val="FF0000"/>
                </a:solidFill>
                <a:latin typeface="SimSun" panose="02010600030101010101" pitchFamily="2" charset="-122"/>
                <a:ea typeface="SimSun" panose="02010600030101010101" pitchFamily="2" charset="-122"/>
                <a:hlinkClick r:id="rId3"/>
              </a:rPr>
              <a:t>。</a:t>
            </a:r>
            <a:endParaRPr lang="en-GB" dirty="0">
              <a:solidFill>
                <a:srgbClr val="FF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310967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fr-FR" dirty="0"/>
              <a:t>5. </a:t>
            </a:r>
            <a:r>
              <a:rPr lang="zh-CN" altLang="en-US" dirty="0"/>
              <a:t>参考资料</a:t>
            </a:r>
            <a:endParaRPr lang="fr-FR" dirty="0"/>
          </a:p>
        </p:txBody>
      </p:sp>
      <p:sp>
        <p:nvSpPr>
          <p:cNvPr id="3" name="Content Placeholder 2"/>
          <p:cNvSpPr>
            <a:spLocks noGrp="1"/>
          </p:cNvSpPr>
          <p:nvPr>
            <p:ph idx="1"/>
          </p:nvPr>
        </p:nvSpPr>
        <p:spPr>
          <a:xfrm>
            <a:off x="225184" y="1436427"/>
            <a:ext cx="8229600" cy="4961965"/>
          </a:xfrm>
        </p:spPr>
        <p:txBody>
          <a:bodyPr>
            <a:noAutofit/>
          </a:bodyPr>
          <a:lstStyle/>
          <a:p>
            <a:pPr marL="514350" indent="-514350">
              <a:buFont typeface="+mj-lt"/>
              <a:buAutoNum type="arabicPeriod"/>
            </a:pPr>
            <a:r>
              <a:rPr lang="zh-CN" altLang="en-US" sz="1100" dirty="0"/>
              <a:t>很好的腐蚀课程。请参看第</a:t>
            </a:r>
            <a:r>
              <a:rPr lang="en-US" altLang="zh-CN" sz="1100" dirty="0"/>
              <a:t>7</a:t>
            </a:r>
            <a:r>
              <a:rPr lang="zh-CN" altLang="en-US" sz="1100" dirty="0"/>
              <a:t>章（电偶腐蚀）；第</a:t>
            </a:r>
            <a:r>
              <a:rPr lang="en-US" altLang="zh-CN" sz="1100" dirty="0"/>
              <a:t>8</a:t>
            </a:r>
            <a:r>
              <a:rPr lang="zh-CN" altLang="en-US" sz="1100" dirty="0"/>
              <a:t>章（晶间腐蚀）， 第</a:t>
            </a:r>
            <a:r>
              <a:rPr lang="en-US" altLang="zh-CN" sz="1100" dirty="0"/>
              <a:t>11</a:t>
            </a:r>
            <a:r>
              <a:rPr lang="zh-CN" altLang="en-US" sz="1100" dirty="0"/>
              <a:t>章（缝隙腐蚀），第</a:t>
            </a:r>
            <a:r>
              <a:rPr lang="en-US" altLang="zh-CN" sz="1100" dirty="0"/>
              <a:t>12</a:t>
            </a:r>
            <a:r>
              <a:rPr lang="zh-CN" altLang="en-US" sz="1100" dirty="0"/>
              <a:t>章（点蚀），第</a:t>
            </a:r>
            <a:r>
              <a:rPr lang="en-US" altLang="zh-CN" sz="1100" dirty="0"/>
              <a:t>14</a:t>
            </a:r>
            <a:r>
              <a:rPr lang="zh-CN" altLang="en-US" sz="1100" dirty="0"/>
              <a:t>章（应力腐蚀开裂）和第</a:t>
            </a:r>
            <a:r>
              <a:rPr lang="en-US" altLang="zh-CN" sz="1100" dirty="0"/>
              <a:t>15</a:t>
            </a:r>
            <a:r>
              <a:rPr lang="zh-CN" altLang="en-US" sz="1100" dirty="0"/>
              <a:t>章（不锈钢的应力腐蚀开裂） 资料最初来源：</a:t>
            </a:r>
            <a:r>
              <a:rPr lang="fr-FR" sz="1100" dirty="0">
                <a:hlinkClick r:id="rId2"/>
              </a:rPr>
              <a:t>http://corrosion.kaist.ac.kr</a:t>
            </a:r>
            <a:r>
              <a:rPr lang="fr-FR" sz="1100" dirty="0"/>
              <a:t>  </a:t>
            </a:r>
            <a:r>
              <a:rPr lang="zh-CN" altLang="fr-FR" sz="1100" dirty="0"/>
              <a:t>可以</a:t>
            </a:r>
            <a:r>
              <a:rPr lang="zh-CN" altLang="en-US" sz="1100" dirty="0"/>
              <a:t>这个网址下载：</a:t>
            </a:r>
            <a:r>
              <a:rPr lang="fr-FR" sz="1100" dirty="0"/>
              <a:t> </a:t>
            </a:r>
            <a:r>
              <a:rPr lang="en-GB" sz="1100" u="sng" dirty="0">
                <a:hlinkClick r:id="rId3"/>
              </a:rPr>
              <a:t>http://www.worldstainless.org/Files/issf/Education_references/Zrefs_on_corrosion.zip</a:t>
            </a:r>
            <a:endParaRPr lang="fr-FR" sz="1100" dirty="0"/>
          </a:p>
          <a:p>
            <a:pPr marL="514350" indent="-514350">
              <a:buFont typeface="+mj-lt"/>
              <a:buAutoNum type="arabicPeriod"/>
            </a:pPr>
            <a:r>
              <a:rPr lang="fr-BE" sz="1100" dirty="0"/>
              <a:t>NACE</a:t>
            </a:r>
            <a:r>
              <a:rPr lang="zh-CN" altLang="fr-BE" sz="1100" dirty="0"/>
              <a:t>有关</a:t>
            </a:r>
            <a:r>
              <a:rPr lang="zh-CN" altLang="en-US" sz="1100" dirty="0"/>
              <a:t>腐蚀的基本知识</a:t>
            </a:r>
            <a:r>
              <a:rPr lang="fr-BE" sz="1100" dirty="0"/>
              <a:t>  </a:t>
            </a:r>
            <a:r>
              <a:rPr lang="fr-BE" sz="1100" dirty="0">
                <a:hlinkClick r:id="rId4"/>
              </a:rPr>
              <a:t>http://corrosion-doctors.org/Corrosion-History/Course.htm#Scope</a:t>
            </a:r>
            <a:r>
              <a:rPr lang="fr-BE" sz="1100" dirty="0"/>
              <a:t>  </a:t>
            </a:r>
          </a:p>
          <a:p>
            <a:pPr marL="514350" indent="-514350">
              <a:buFont typeface="+mj-lt"/>
              <a:buAutoNum type="arabicPeriod"/>
            </a:pPr>
            <a:r>
              <a:rPr lang="zh-CN" altLang="fr-FR" sz="1100" dirty="0"/>
              <a:t>腐蚀</a:t>
            </a:r>
            <a:r>
              <a:rPr lang="zh-CN" altLang="en-US" sz="1100" dirty="0"/>
              <a:t>在线课程</a:t>
            </a:r>
            <a:r>
              <a:rPr lang="fr-FR" sz="1100" dirty="0"/>
              <a:t>n </a:t>
            </a:r>
            <a:r>
              <a:rPr lang="fr-FR" sz="1100" dirty="0">
                <a:hlinkClick r:id="rId5"/>
              </a:rPr>
              <a:t>http://www.corrosionclinic.com/corrosion_online_lectures/ME303L10.HTM#top</a:t>
            </a:r>
            <a:r>
              <a:rPr lang="fr-FR" sz="1100" dirty="0"/>
              <a:t> </a:t>
            </a:r>
          </a:p>
          <a:p>
            <a:pPr marL="514350" indent="-514350">
              <a:buFont typeface="+mj-lt"/>
              <a:buAutoNum type="arabicPeriod"/>
            </a:pPr>
            <a:r>
              <a:rPr lang="zh-CN" altLang="fr-FR" sz="1100" dirty="0"/>
              <a:t>电化学</a:t>
            </a:r>
            <a:r>
              <a:rPr lang="zh-CN" altLang="en-US" sz="1100" dirty="0"/>
              <a:t>测试资料 </a:t>
            </a:r>
            <a:r>
              <a:rPr lang="fr-FR" sz="1100" dirty="0">
                <a:hlinkClick r:id="rId6"/>
              </a:rPr>
              <a:t>http://mee-inc.com/esca.html</a:t>
            </a:r>
            <a:r>
              <a:rPr lang="fr-FR" sz="1100" dirty="0"/>
              <a:t>     </a:t>
            </a:r>
          </a:p>
          <a:p>
            <a:pPr marL="514350" indent="-514350">
              <a:buFont typeface="+mj-lt"/>
              <a:buAutoNum type="arabicPeriod"/>
            </a:pPr>
            <a:r>
              <a:rPr lang="zh-CN" altLang="en-US" sz="1100" dirty="0"/>
              <a:t>优劲特公司（</a:t>
            </a:r>
            <a:r>
              <a:rPr lang="fr-FR" sz="1100" dirty="0" err="1"/>
              <a:t>Ugitech</a:t>
            </a:r>
            <a:r>
              <a:rPr lang="zh-CN" altLang="en-US" sz="1100" dirty="0"/>
              <a:t>）：私人通讯</a:t>
            </a:r>
            <a:endParaRPr lang="fr-FR" sz="1100" dirty="0"/>
          </a:p>
          <a:p>
            <a:pPr marL="514350" indent="-514350">
              <a:buFont typeface="+mj-lt"/>
              <a:buAutoNum type="arabicPeriod"/>
            </a:pPr>
            <a:r>
              <a:rPr lang="fi-FI" sz="1100" dirty="0"/>
              <a:t>BSSA</a:t>
            </a:r>
            <a:r>
              <a:rPr lang="zh-CN" altLang="en-US" sz="1100" dirty="0"/>
              <a:t>（英国不锈钢协会）网站</a:t>
            </a:r>
            <a:r>
              <a:rPr lang="en-US" altLang="zh-CN" sz="1100" dirty="0"/>
              <a:t>《</a:t>
            </a:r>
            <a:r>
              <a:rPr lang="zh-CN" altLang="en-US" sz="1100" dirty="0"/>
              <a:t>如何计算抗点蚀当量（</a:t>
            </a:r>
            <a:r>
              <a:rPr lang="en-US" altLang="zh-CN" sz="1100" dirty="0"/>
              <a:t>PREN</a:t>
            </a:r>
            <a:r>
              <a:rPr lang="zh-CN" altLang="en-US" sz="1100" dirty="0"/>
              <a:t>）</a:t>
            </a:r>
            <a:r>
              <a:rPr lang="en-US" altLang="zh-CN" sz="1100" dirty="0"/>
              <a:t>》</a:t>
            </a:r>
            <a:r>
              <a:rPr lang="en-GB" sz="1100" dirty="0"/>
              <a:t>  </a:t>
            </a:r>
            <a:r>
              <a:rPr lang="en-GB" sz="1100" dirty="0">
                <a:hlinkClick r:id="rId7"/>
              </a:rPr>
              <a:t>http://www.bssa.org.uk/topics.php?article=111</a:t>
            </a:r>
            <a:r>
              <a:rPr lang="en-GB" sz="1100" dirty="0"/>
              <a:t>  </a:t>
            </a:r>
          </a:p>
          <a:p>
            <a:pPr marL="514350" indent="-514350">
              <a:buFont typeface="+mj-lt"/>
              <a:buAutoNum type="arabicPeriod"/>
            </a:pPr>
            <a:r>
              <a:rPr lang="zh-CN" altLang="fr-FR" sz="1100" dirty="0"/>
              <a:t>关于</a:t>
            </a:r>
            <a:r>
              <a:rPr lang="zh-CN" altLang="en-US" sz="1100" dirty="0"/>
              <a:t>点蚀：</a:t>
            </a:r>
            <a:r>
              <a:rPr lang="fr-FR" sz="1100" dirty="0">
                <a:hlinkClick r:id="rId8"/>
              </a:rPr>
              <a:t>https://kb.osu.edu/dspace/bitstream/handle/1811/45442/FrankelG_JournalElectrochemicalSociety_1998_v145n6_p2186-2198.pdf?sequence=1</a:t>
            </a:r>
            <a:endParaRPr lang="fr-FR" sz="1100" dirty="0"/>
          </a:p>
          <a:p>
            <a:pPr marL="514350" indent="-514350">
              <a:buFont typeface="+mj-lt"/>
              <a:buAutoNum type="arabicPeriod"/>
            </a:pPr>
            <a:r>
              <a:rPr lang="fr-FR" sz="1100" dirty="0">
                <a:hlinkClick r:id="rId9"/>
              </a:rPr>
              <a:t>http://www.imoa.info/download_files/stainless-steel/Duplex_Stainless_Steel_3rd_Edition.pdf</a:t>
            </a:r>
            <a:r>
              <a:rPr lang="fr-FR" sz="1100" dirty="0"/>
              <a:t> </a:t>
            </a:r>
          </a:p>
          <a:p>
            <a:pPr marL="514350" indent="-514350">
              <a:buFont typeface="+mj-lt"/>
              <a:buAutoNum type="arabicPeriod"/>
            </a:pPr>
            <a:r>
              <a:rPr lang="fr-FR" sz="1100" dirty="0">
                <a:hlinkClick r:id="rId10"/>
              </a:rPr>
              <a:t>http://www.imoa.info/molybdenum-uses/molybdenum-grade-stainless-steels/steel-grades.php</a:t>
            </a:r>
            <a:r>
              <a:rPr lang="fr-FR" sz="1100" b="1" dirty="0">
                <a:solidFill>
                  <a:srgbClr val="FF0000"/>
                </a:solidFill>
              </a:rPr>
              <a:t> </a:t>
            </a:r>
          </a:p>
          <a:p>
            <a:pPr marL="514350" indent="-514350">
              <a:buFont typeface="+mj-lt"/>
              <a:buAutoNum type="arabicPeriod"/>
            </a:pPr>
            <a:r>
              <a:rPr lang="fr-FR" sz="1100" dirty="0">
                <a:hlinkClick r:id="rId11"/>
              </a:rPr>
              <a:t>http://www.imoa.info/download_files/stainless-steel/IMOA_Houska-Selecting_Stainless_Steel_for_Optimum_Perormance.pdf</a:t>
            </a:r>
            <a:r>
              <a:rPr lang="fr-FR" sz="1100" dirty="0"/>
              <a:t> </a:t>
            </a:r>
          </a:p>
          <a:p>
            <a:pPr marL="514350" indent="-514350">
              <a:buFont typeface="+mj-lt"/>
              <a:buAutoNum type="arabicPeriod"/>
            </a:pPr>
            <a:r>
              <a:rPr lang="fr-FR" sz="1100" dirty="0">
                <a:hlinkClick r:id="rId12"/>
              </a:rPr>
              <a:t>http://en.wikipedia.org/wiki/Galvanic_corrosion</a:t>
            </a:r>
            <a:endParaRPr lang="fr-FR" sz="1100" dirty="0"/>
          </a:p>
          <a:p>
            <a:pPr marL="514350" indent="-514350">
              <a:buFont typeface="+mj-lt"/>
              <a:buAutoNum type="arabicPeriod"/>
            </a:pPr>
            <a:r>
              <a:rPr lang="fr-FR" sz="1100" dirty="0">
                <a:hlinkClick r:id="rId13"/>
              </a:rPr>
              <a:t>http://www.bssa.org.uk/topics.php?article=668</a:t>
            </a:r>
            <a:r>
              <a:rPr lang="fr-FR" sz="1100" dirty="0"/>
              <a:t> </a:t>
            </a:r>
          </a:p>
          <a:p>
            <a:pPr marL="514350" indent="-514350">
              <a:buFont typeface="+mj-lt"/>
              <a:buAutoNum type="arabicPeriod"/>
            </a:pPr>
            <a:r>
              <a:rPr lang="fr-FR" sz="1100" dirty="0">
                <a:hlinkClick r:id="rId14"/>
              </a:rPr>
              <a:t>http://www.stainless-steel-world.net/pdf/SSW_0812_duplex.pdf</a:t>
            </a:r>
            <a:r>
              <a:rPr lang="fr-FR" sz="1100" dirty="0"/>
              <a:t> </a:t>
            </a:r>
          </a:p>
          <a:p>
            <a:pPr marL="514350" indent="-514350">
              <a:buFont typeface="+mj-lt"/>
              <a:buAutoNum type="arabicPeriod"/>
            </a:pPr>
            <a:r>
              <a:rPr lang="fr-FR" sz="1100" dirty="0">
                <a:hlinkClick r:id="rId15"/>
              </a:rPr>
              <a:t>http://www.outokumpu.com/en/stainless-steel/grades/duplex/Pages/default.aspx</a:t>
            </a:r>
            <a:r>
              <a:rPr lang="fr-FR" sz="1100" dirty="0"/>
              <a:t> </a:t>
            </a:r>
          </a:p>
          <a:p>
            <a:pPr marL="514350" indent="-514350">
              <a:buFont typeface="+mj-lt"/>
              <a:buAutoNum type="arabicPeriod"/>
            </a:pPr>
            <a:r>
              <a:rPr lang="fr-FR" sz="1100" dirty="0">
                <a:hlinkClick r:id="rId16"/>
              </a:rPr>
              <a:t>http://www.aperam.com/uploads/stainlesseurope/TechnicalPublications/Duplex_Maastricht_EN-22p-7064Ko.pdf</a:t>
            </a:r>
            <a:r>
              <a:rPr lang="fr-FR" sz="1100" dirty="0"/>
              <a:t> </a:t>
            </a:r>
          </a:p>
          <a:p>
            <a:pPr marL="514350" indent="-514350">
              <a:buFont typeface="+mj-lt"/>
              <a:buAutoNum type="arabicPeriod"/>
            </a:pPr>
            <a:r>
              <a:rPr lang="fr-FR" sz="1100" dirty="0">
                <a:hlinkClick r:id="rId17"/>
              </a:rPr>
              <a:t>http://www.bssa.org.uk/topics.php?article=606</a:t>
            </a:r>
            <a:endParaRPr lang="fr-FR" sz="1100" dirty="0"/>
          </a:p>
          <a:p>
            <a:pPr marL="514350" indent="-514350">
              <a:buFont typeface="+mj-lt"/>
              <a:buAutoNum type="arabicPeriod"/>
            </a:pPr>
            <a:r>
              <a:rPr lang="en-GB" sz="1100" dirty="0"/>
              <a:t>a) </a:t>
            </a:r>
            <a:r>
              <a:rPr lang="en-US" sz="1100" dirty="0" err="1"/>
              <a:t>通用不锈钢板材</a:t>
            </a:r>
            <a:r>
              <a:rPr lang="en-GB" sz="1100" dirty="0"/>
              <a:t>EN 10088-2</a:t>
            </a:r>
            <a:r>
              <a:rPr lang="en-US" sz="1100" dirty="0" err="1"/>
              <a:t>的化学组成</a:t>
            </a:r>
            <a:r>
              <a:rPr lang="en-GB" sz="1100" dirty="0"/>
              <a:t>: </a:t>
            </a:r>
            <a:r>
              <a:rPr lang="en-GB" sz="1100" u="sng" dirty="0">
                <a:hlinkClick r:id="rId18"/>
              </a:rPr>
              <a:t>http://www.bssa.org.uk/topics.php?article=44</a:t>
            </a:r>
            <a:r>
              <a:rPr lang="en-GB" sz="1100" u="sng" dirty="0"/>
              <a:t> </a:t>
            </a:r>
            <a:r>
              <a:rPr lang="en-GB" sz="1100" dirty="0"/>
              <a:t>b) </a:t>
            </a:r>
            <a:r>
              <a:rPr lang="en-US" sz="1100" dirty="0" err="1"/>
              <a:t>通用不锈钢长材</a:t>
            </a:r>
            <a:r>
              <a:rPr lang="en-GB" sz="1100" dirty="0"/>
              <a:t>EN 10088-3</a:t>
            </a:r>
            <a:r>
              <a:rPr lang="en-US" sz="1100" dirty="0" err="1"/>
              <a:t>的化学成分</a:t>
            </a:r>
            <a:r>
              <a:rPr lang="en-GB" sz="1100" dirty="0"/>
              <a:t>: </a:t>
            </a:r>
            <a:r>
              <a:rPr lang="en-GB" sz="1100" u="sng" dirty="0">
                <a:hlinkClick r:id="rId19"/>
              </a:rPr>
              <a:t>http://www.bssa.org.uk/topics.php?article=46</a:t>
            </a:r>
            <a:endParaRPr lang="en-GB" sz="1100"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57</a:t>
            </a:fld>
            <a:endParaRPr lang="fr-BE"/>
          </a:p>
        </p:txBody>
      </p:sp>
    </p:spTree>
    <p:extLst>
      <p:ext uri="{BB962C8B-B14F-4D97-AF65-F5344CB8AC3E}">
        <p14:creationId xmlns:p14="http://schemas.microsoft.com/office/powerpoint/2010/main" val="3421208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附录：名称</a:t>
            </a:r>
            <a:r>
              <a:rPr lang="fr-FR" baseline="50000" dirty="0"/>
              <a:t>17</a:t>
            </a:r>
          </a:p>
        </p:txBody>
      </p:sp>
      <p:sp>
        <p:nvSpPr>
          <p:cNvPr id="4" name="Slide Number Placeholder 3"/>
          <p:cNvSpPr>
            <a:spLocks noGrp="1"/>
          </p:cNvSpPr>
          <p:nvPr>
            <p:ph type="sldNum" sz="quarter" idx="12"/>
          </p:nvPr>
        </p:nvSpPr>
        <p:spPr/>
        <p:txBody>
          <a:bodyPr/>
          <a:lstStyle/>
          <a:p>
            <a:fld id="{16EEAD88-7AB7-4352-89B4-BF917C658D05}" type="slidenum">
              <a:rPr lang="fr-BE" smtClean="0"/>
              <a:pPr/>
              <a:t>58</a:t>
            </a:fld>
            <a:endParaRPr lang="fr-BE"/>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799" y="1471710"/>
            <a:ext cx="4455885" cy="437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86064" y="1468437"/>
            <a:ext cx="4264471"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799" y="6051176"/>
            <a:ext cx="4185025" cy="615553"/>
          </a:xfrm>
          <a:prstGeom prst="rect">
            <a:avLst/>
          </a:prstGeom>
          <a:noFill/>
        </p:spPr>
        <p:txBody>
          <a:bodyPr wrap="square" rtlCol="0">
            <a:spAutoFit/>
          </a:bodyPr>
          <a:lstStyle/>
          <a:p>
            <a:r>
              <a:rPr lang="zh-CN" altLang="en-US" dirty="0">
                <a:latin typeface="NSimSun" panose="02010609030101010101" pitchFamily="49" charset="-122"/>
                <a:ea typeface="NSimSun" panose="02010609030101010101" pitchFamily="49" charset="-122"/>
              </a:rPr>
              <a:t>注：这是一个简化的表格。针对具体等级，请参看附件</a:t>
            </a:r>
            <a:r>
              <a:rPr lang="fr-FR" dirty="0">
                <a:latin typeface="NSimSun" panose="02010609030101010101" pitchFamily="49" charset="-122"/>
                <a:ea typeface="NSimSun" panose="02010609030101010101" pitchFamily="49" charset="-122"/>
              </a:rPr>
              <a:t> 17</a:t>
            </a:r>
            <a:r>
              <a:rPr lang="zh-CN" altLang="en-US" dirty="0">
                <a:latin typeface="NSimSun" panose="02010609030101010101" pitchFamily="49" charset="-122"/>
                <a:ea typeface="NSimSun" panose="02010609030101010101" pitchFamily="49" charset="-122"/>
              </a:rPr>
              <a:t>。</a:t>
            </a:r>
            <a:endParaRPr lang="fr-FR" dirty="0">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2423225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ltLang="en-US" dirty="0"/>
              <a:t>谢谢！</a:t>
            </a:r>
            <a:endParaRPr lang="fr-FR" dirty="0"/>
          </a:p>
        </p:txBody>
      </p:sp>
      <p:sp>
        <p:nvSpPr>
          <p:cNvPr id="3" name="Slide Number Placeholder 2"/>
          <p:cNvSpPr>
            <a:spLocks noGrp="1"/>
          </p:cNvSpPr>
          <p:nvPr>
            <p:ph type="sldNum" sz="quarter" idx="12"/>
          </p:nvPr>
        </p:nvSpPr>
        <p:spPr/>
        <p:txBody>
          <a:bodyPr/>
          <a:lstStyle/>
          <a:p>
            <a:fld id="{16EEAD88-7AB7-4352-89B4-BF917C658D05}" type="slidenum">
              <a:rPr lang="fr-BE" smtClean="0"/>
              <a:pPr/>
              <a:t>59</a:t>
            </a:fld>
            <a:endParaRPr lang="fr-BE"/>
          </a:p>
        </p:txBody>
      </p:sp>
    </p:spTree>
    <p:extLst>
      <p:ext uri="{BB962C8B-B14F-4D97-AF65-F5344CB8AC3E}">
        <p14:creationId xmlns:p14="http://schemas.microsoft.com/office/powerpoint/2010/main" val="75445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大多材料随时间推移而腐败</a:t>
            </a:r>
            <a:endParaRPr lang="fr-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6914136"/>
              </p:ext>
            </p:extLst>
          </p:nvPr>
        </p:nvGraphicFramePr>
        <p:xfrm>
          <a:off x="457200" y="1600200"/>
          <a:ext cx="8229600" cy="4813888"/>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rPr lang="zh-CN" altLang="en-US" b="0" dirty="0">
                          <a:latin typeface="SimSun" panose="02010600030101010101" pitchFamily="2" charset="-122"/>
                          <a:ea typeface="SimSun" panose="02010600030101010101" pitchFamily="2" charset="-122"/>
                        </a:rPr>
                        <a:t>材料</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铝</a:t>
                      </a:r>
                      <a:r>
                        <a:rPr lang="fr-BE" b="0" dirty="0">
                          <a:latin typeface="SimSun" panose="02010600030101010101" pitchFamily="2" charset="-122"/>
                          <a:ea typeface="SimSun" panose="02010600030101010101" pitchFamily="2" charset="-122"/>
                        </a:rPr>
                        <a:t>*</a:t>
                      </a:r>
                    </a:p>
                  </a:txBody>
                  <a:tcPr/>
                </a:tc>
                <a:tc>
                  <a:txBody>
                    <a:bodyPr/>
                    <a:lstStyle/>
                    <a:p>
                      <a:r>
                        <a:rPr lang="zh-CN" altLang="en-US" b="0" dirty="0">
                          <a:latin typeface="SimSun" panose="02010600030101010101" pitchFamily="2" charset="-122"/>
                          <a:ea typeface="SimSun" panose="02010600030101010101" pitchFamily="2" charset="-122"/>
                        </a:rPr>
                        <a:t>铜</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不锈钢</a:t>
                      </a:r>
                      <a:endParaRPr lang="fr-BE"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0"/>
                  </a:ext>
                </a:extLst>
              </a:tr>
              <a:tr h="440772">
                <a:tc>
                  <a:txBody>
                    <a:bodyPr/>
                    <a:lstStyle/>
                    <a:p>
                      <a:endParaRPr lang="fr-BE" b="0" dirty="0">
                        <a:solidFill>
                          <a:schemeClr val="bg1"/>
                        </a:solidFill>
                        <a:latin typeface="SimSun" panose="02010600030101010101" pitchFamily="2" charset="-122"/>
                        <a:ea typeface="SimSun" panose="02010600030101010101" pitchFamily="2" charset="-122"/>
                      </a:endParaRPr>
                    </a:p>
                  </a:txBody>
                  <a:tcPr/>
                </a:tc>
                <a:tc>
                  <a:txBody>
                    <a:bodyPr/>
                    <a:lstStyle/>
                    <a:p>
                      <a:endParaRPr lang="fr-BE" b="0" dirty="0">
                        <a:latin typeface="SimSun" panose="02010600030101010101" pitchFamily="2" charset="-122"/>
                        <a:ea typeface="SimSun" panose="02010600030101010101" pitchFamily="2" charset="-122"/>
                      </a:endParaRPr>
                    </a:p>
                    <a:p>
                      <a:endParaRPr lang="fr-BE" b="0" dirty="0">
                        <a:latin typeface="SimSun" panose="02010600030101010101" pitchFamily="2" charset="-122"/>
                        <a:ea typeface="SimSun" panose="02010600030101010101" pitchFamily="2" charset="-122"/>
                      </a:endParaRPr>
                    </a:p>
                    <a:p>
                      <a:endParaRPr lang="fr-BE" b="0" dirty="0">
                        <a:latin typeface="SimSun" panose="02010600030101010101" pitchFamily="2" charset="-122"/>
                        <a:ea typeface="SimSun" panose="02010600030101010101" pitchFamily="2" charset="-122"/>
                      </a:endParaRPr>
                    </a:p>
                    <a:p>
                      <a:endParaRPr lang="fr-BE" b="0" dirty="0">
                        <a:latin typeface="SimSun" panose="02010600030101010101" pitchFamily="2" charset="-122"/>
                        <a:ea typeface="SimSun" panose="02010600030101010101" pitchFamily="2" charset="-122"/>
                      </a:endParaRPr>
                    </a:p>
                    <a:p>
                      <a:endParaRPr lang="fr-BE" b="0" dirty="0">
                        <a:latin typeface="SimSun" panose="02010600030101010101" pitchFamily="2" charset="-122"/>
                        <a:ea typeface="SimSun" panose="02010600030101010101" pitchFamily="2" charset="-122"/>
                      </a:endParaRPr>
                    </a:p>
                  </a:txBody>
                  <a:tcPr/>
                </a:tc>
                <a:tc>
                  <a:txBody>
                    <a:bodyPr/>
                    <a:lstStyle/>
                    <a:p>
                      <a:endParaRPr lang="fr-BE" b="0" dirty="0">
                        <a:latin typeface="SimSun" panose="02010600030101010101" pitchFamily="2" charset="-122"/>
                        <a:ea typeface="SimSun" panose="02010600030101010101" pitchFamily="2" charset="-122"/>
                      </a:endParaRPr>
                    </a:p>
                  </a:txBody>
                  <a:tcPr/>
                </a:tc>
                <a:tc>
                  <a:txBody>
                    <a:bodyPr/>
                    <a:lstStyle/>
                    <a:p>
                      <a:endParaRPr lang="fr-BE"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1"/>
                  </a:ext>
                </a:extLst>
              </a:tr>
              <a:tr h="1086836">
                <a:tc>
                  <a:txBody>
                    <a:bodyPr/>
                    <a:lstStyle/>
                    <a:p>
                      <a:r>
                        <a:rPr lang="zh-CN" altLang="en-US" b="0" dirty="0">
                          <a:latin typeface="SimSun" panose="02010600030101010101" pitchFamily="2" charset="-122"/>
                          <a:ea typeface="SimSun" panose="02010600030101010101" pitchFamily="2" charset="-122"/>
                        </a:rPr>
                        <a:t>腐败类型</a:t>
                      </a:r>
                      <a:endParaRPr lang="fr-BE" b="0" dirty="0">
                        <a:solidFill>
                          <a:schemeClr val="bg1"/>
                        </a:solidFill>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随时间产生点蚀，可能产生电偶腐蚀</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随时间流逝会产生铜绿</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无腐败</a:t>
                      </a:r>
                      <a:endParaRPr lang="fr-BE"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2"/>
                  </a:ext>
                </a:extLst>
              </a:tr>
              <a:tr h="911620">
                <a:tc>
                  <a:txBody>
                    <a:bodyPr/>
                    <a:lstStyle/>
                    <a:p>
                      <a:r>
                        <a:rPr lang="zh-CN" altLang="en-US" b="0" dirty="0">
                          <a:latin typeface="SimSun" panose="02010600030101010101" pitchFamily="2" charset="-122"/>
                          <a:ea typeface="SimSun" panose="02010600030101010101" pitchFamily="2" charset="-122"/>
                        </a:rPr>
                        <a:t>缓解措施</a:t>
                      </a:r>
                      <a:endParaRPr lang="fr-BE" b="0" dirty="0">
                        <a:solidFill>
                          <a:schemeClr val="bg1"/>
                        </a:solidFill>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可以避免电偶腐蚀</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无措施</a:t>
                      </a:r>
                      <a:endParaRPr lang="fr-BE" b="0" dirty="0">
                        <a:latin typeface="SimSun" panose="02010600030101010101" pitchFamily="2" charset="-122"/>
                        <a:ea typeface="SimSun" panose="02010600030101010101" pitchFamily="2" charset="-122"/>
                      </a:endParaRPr>
                    </a:p>
                  </a:txBody>
                  <a:tcPr/>
                </a:tc>
                <a:tc>
                  <a:txBody>
                    <a:bodyPr/>
                    <a:lstStyle/>
                    <a:p>
                      <a:r>
                        <a:rPr lang="zh-CN" altLang="en-US" b="0" dirty="0">
                          <a:latin typeface="SimSun" panose="02010600030101010101" pitchFamily="2" charset="-122"/>
                          <a:ea typeface="SimSun" panose="02010600030101010101" pitchFamily="2" charset="-122"/>
                        </a:rPr>
                        <a:t>不需要</a:t>
                      </a:r>
                      <a:endParaRPr lang="fr-BE" b="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3"/>
                  </a:ext>
                </a:extLst>
              </a:tr>
              <a:tr h="911620">
                <a:tc gridSpan="4">
                  <a:txBody>
                    <a:bodyPr/>
                    <a:lstStyle/>
                    <a:p>
                      <a:r>
                        <a:rPr lang="fr-BE" sz="1400" b="0" dirty="0">
                          <a:solidFill>
                            <a:srgbClr val="0070C0"/>
                          </a:solidFill>
                          <a:latin typeface="SimSun" panose="02010600030101010101" pitchFamily="2" charset="-122"/>
                          <a:ea typeface="SimSun" panose="02010600030101010101" pitchFamily="2" charset="-122"/>
                        </a:rPr>
                        <a:t>* </a:t>
                      </a:r>
                      <a:r>
                        <a:rPr lang="zh-CN" altLang="en-US" sz="1400" b="0" dirty="0">
                          <a:solidFill>
                            <a:srgbClr val="0070C0"/>
                          </a:solidFill>
                          <a:latin typeface="SimSun" panose="02010600030101010101" pitchFamily="2" charset="-122"/>
                          <a:ea typeface="SimSun" panose="02010600030101010101" pitchFamily="2" charset="-122"/>
                        </a:rPr>
                        <a:t>和不锈钢一样，铝也能产生很薄的氧化保护层，但铝氧化层的抗腐蚀性很低。</a:t>
                      </a:r>
                      <a:endParaRPr lang="fr-BE" sz="1400" b="0" dirty="0">
                        <a:solidFill>
                          <a:srgbClr val="0070C0"/>
                        </a:solidFill>
                        <a:latin typeface="SimSun" panose="02010600030101010101" pitchFamily="2" charset="-122"/>
                        <a:ea typeface="SimSun"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fr-BE" dirty="0"/>
                    </a:p>
                  </a:txBody>
                  <a:tcPr>
                    <a:solidFill>
                      <a:schemeClr val="bg1"/>
                    </a:solidFill>
                  </a:tcPr>
                </a:tc>
                <a:tc hMerge="1">
                  <a:txBody>
                    <a:bodyPr/>
                    <a:lstStyle/>
                    <a:p>
                      <a:endParaRPr lang="fr-BE" dirty="0"/>
                    </a:p>
                  </a:txBody>
                  <a:tcPr>
                    <a:solidFill>
                      <a:schemeClr val="bg1"/>
                    </a:solidFill>
                  </a:tcPr>
                </a:tc>
                <a:tc hMerge="1">
                  <a:txBody>
                    <a:bodyPr/>
                    <a:lstStyle/>
                    <a:p>
                      <a:endParaRPr lang="fr-BE" dirty="0"/>
                    </a:p>
                  </a:txBody>
                  <a:tcPr>
                    <a:solidFill>
                      <a:schemeClr val="bg1"/>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16EEAD88-7AB7-4352-89B4-BF917C658D05}" type="slidenum">
              <a:rPr lang="fr-BE" smtClean="0"/>
              <a:pPr/>
              <a:t>6</a:t>
            </a:fld>
            <a:endParaRPr lang="fr-BE"/>
          </a:p>
        </p:txBody>
      </p:sp>
      <p:pic>
        <p:nvPicPr>
          <p:cNvPr id="7" name="Picture 6" descr="http://rnr-marine.com/images/Pitting-advanced1_500x2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029" y="2146154"/>
            <a:ext cx="1800000" cy="1015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http://s3.amazonaws.com/stainlessreflections/assets/27/chrysler_building_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026" y="2146154"/>
            <a:ext cx="811200" cy="10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04745" y="2152361"/>
            <a:ext cx="1800000" cy="1008993"/>
          </a:xfrm>
          <a:prstGeom prst="rect">
            <a:avLst/>
          </a:prstGeom>
          <a:ln>
            <a:solidFill>
              <a:schemeClr val="tx1"/>
            </a:solidFill>
          </a:ln>
        </p:spPr>
      </p:pic>
    </p:spTree>
    <p:extLst>
      <p:ext uri="{BB962C8B-B14F-4D97-AF65-F5344CB8AC3E}">
        <p14:creationId xmlns:p14="http://schemas.microsoft.com/office/powerpoint/2010/main" val="8210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100" dirty="0"/>
              <a:t>水泥中的腐蚀</a:t>
            </a:r>
            <a:br>
              <a:rPr lang="en-US" altLang="zh-CN" sz="3100" dirty="0"/>
            </a:br>
            <a:r>
              <a:rPr lang="zh-CN" altLang="zh-CN" sz="2700" dirty="0"/>
              <a:t>（</a:t>
            </a:r>
            <a:r>
              <a:rPr lang="zh-CN" altLang="en-US" sz="2700" dirty="0"/>
              <a:t>腐蚀不仅仅发生在表面！）</a:t>
            </a:r>
            <a:endParaRPr lang="en-GB" sz="2700" dirty="0"/>
          </a:p>
        </p:txBody>
      </p:sp>
      <p:sp>
        <p:nvSpPr>
          <p:cNvPr id="6" name="Content Placeholder 5"/>
          <p:cNvSpPr>
            <a:spLocks noGrp="1"/>
          </p:cNvSpPr>
          <p:nvPr>
            <p:ph sz="half" idx="1"/>
          </p:nvPr>
        </p:nvSpPr>
        <p:spPr>
          <a:xfrm>
            <a:off x="2302390" y="4070238"/>
            <a:ext cx="2305291" cy="2592000"/>
          </a:xfrm>
          <a:ln>
            <a:solidFill>
              <a:schemeClr val="tx1"/>
            </a:solidFill>
          </a:ln>
        </p:spPr>
        <p:txBody>
          <a:bodyPr>
            <a:normAutofit/>
          </a:bodyPr>
          <a:lstStyle/>
          <a:p>
            <a:pPr marL="0" indent="0">
              <a:lnSpc>
                <a:spcPct val="150000"/>
              </a:lnSpc>
              <a:buNone/>
            </a:pPr>
            <a:r>
              <a:rPr lang="zh-CN" altLang="en-US" sz="1600" dirty="0">
                <a:solidFill>
                  <a:srgbClr val="11852D"/>
                </a:solidFill>
                <a:latin typeface="Calibri" pitchFamily="34" charset="0"/>
              </a:rPr>
              <a:t>不锈钢用在水泥内部不仅提高强度，还能提高耐蚀能力，使得建筑结构的使用寿命更长，而且毋需维护。</a:t>
            </a:r>
            <a:endParaRPr lang="en-GB" sz="1600" dirty="0">
              <a:solidFill>
                <a:srgbClr val="11852D"/>
              </a:solidFill>
            </a:endParaRPr>
          </a:p>
        </p:txBody>
      </p:sp>
      <p:sp>
        <p:nvSpPr>
          <p:cNvPr id="7" name="Content Placeholder 6"/>
          <p:cNvSpPr>
            <a:spLocks noGrp="1"/>
          </p:cNvSpPr>
          <p:nvPr>
            <p:ph sz="half" idx="2"/>
          </p:nvPr>
        </p:nvSpPr>
        <p:spPr>
          <a:xfrm>
            <a:off x="4648200" y="1600200"/>
            <a:ext cx="4038600" cy="5168348"/>
          </a:xfrm>
        </p:spPr>
        <p:txBody>
          <a:bodyPr>
            <a:noAutofit/>
          </a:bodyPr>
          <a:lstStyle/>
          <a:p>
            <a:pPr marL="285750" indent="-285750" algn="just"/>
            <a:r>
              <a:rPr lang="zh-CN" altLang="en-US" sz="1900" dirty="0">
                <a:latin typeface="Calibri" pitchFamily="34" charset="0"/>
              </a:rPr>
              <a:t>由于环境（海洋</a:t>
            </a:r>
            <a:r>
              <a:rPr lang="en-US" altLang="zh-CN" sz="1900" dirty="0">
                <a:latin typeface="Calibri" pitchFamily="34" charset="0"/>
              </a:rPr>
              <a:t>/</a:t>
            </a:r>
            <a:r>
              <a:rPr lang="zh-CN" altLang="en-US" sz="1900" dirty="0">
                <a:latin typeface="Calibri" pitchFamily="34" charset="0"/>
              </a:rPr>
              <a:t>除冰盐）中的氯化物在混凝土中会扩散，因此没有保护层的碳钢内部的钢筋混凝土结构也会出现腐蚀。</a:t>
            </a:r>
            <a:endParaRPr lang="en-US" altLang="zh-CN" sz="1900" dirty="0">
              <a:latin typeface="Calibri" pitchFamily="34" charset="0"/>
            </a:endParaRPr>
          </a:p>
          <a:p>
            <a:pPr marL="285750" indent="-285750" algn="just"/>
            <a:endParaRPr lang="en-US" sz="1900" dirty="0">
              <a:latin typeface="Calibri" pitchFamily="34" charset="0"/>
            </a:endParaRPr>
          </a:p>
          <a:p>
            <a:pPr marL="285750" indent="-285750" algn="just"/>
            <a:r>
              <a:rPr lang="zh-CN" altLang="en-US" sz="1900" dirty="0">
                <a:latin typeface="Calibri" pitchFamily="34" charset="0"/>
              </a:rPr>
              <a:t>腐蚀产物（铁锈）的体积大于金属体积，因此会产生内部张力，使得混凝土外层剥落。</a:t>
            </a:r>
            <a:endParaRPr lang="en-US" altLang="zh-CN" sz="1900" dirty="0">
              <a:latin typeface="Calibri" pitchFamily="34" charset="0"/>
            </a:endParaRPr>
          </a:p>
          <a:p>
            <a:pPr marL="285750" indent="-285750" algn="just"/>
            <a:endParaRPr lang="en-US" sz="1900" dirty="0">
              <a:latin typeface="Calibri" pitchFamily="34" charset="0"/>
            </a:endParaRPr>
          </a:p>
          <a:p>
            <a:pPr marL="285750" indent="-285750" algn="just"/>
            <a:r>
              <a:rPr lang="zh-CN" altLang="en-US" sz="1900" dirty="0">
                <a:latin typeface="Calibri" pitchFamily="34" charset="0"/>
              </a:rPr>
              <a:t>因此必须减少混凝土钢筋的腐蚀。</a:t>
            </a:r>
            <a:endParaRPr lang="en-US" sz="1900" dirty="0">
              <a:latin typeface="Calibri" pitchFamily="34" charset="0"/>
            </a:endParaRPr>
          </a:p>
          <a:p>
            <a:pPr marL="285750" indent="-285750" algn="just"/>
            <a:r>
              <a:rPr lang="zh-CN" altLang="en-US" sz="1900" dirty="0">
                <a:latin typeface="Calibri" pitchFamily="34" charset="0"/>
              </a:rPr>
              <a:t>为此采用了各种方法：增厚混凝土层；阴极保护；覆膜；环氧树脂涂层</a:t>
            </a:r>
            <a:r>
              <a:rPr lang="en-US" altLang="zh-CN" sz="1900" dirty="0">
                <a:latin typeface="Calibri" pitchFamily="34" charset="0"/>
              </a:rPr>
              <a:t>……</a:t>
            </a:r>
            <a:r>
              <a:rPr lang="zh-CN" altLang="en-US" sz="1900" dirty="0">
                <a:latin typeface="Calibri" pitchFamily="34" charset="0"/>
              </a:rPr>
              <a:t>使用不锈钢，而非碳钢。</a:t>
            </a:r>
            <a:endParaRPr lang="en-GB" sz="1900" dirty="0">
              <a:latin typeface="Calibri"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6010" y="4076588"/>
            <a:ext cx="1856380" cy="2592000"/>
          </a:xfrm>
          <a:prstGeom prst="rect">
            <a:avLst/>
          </a:prstGeom>
          <a:ln>
            <a:solidFill>
              <a:schemeClr val="tx1"/>
            </a:solidFill>
          </a:ln>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46010" y="1591808"/>
            <a:ext cx="4161671" cy="241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16EEAD88-7AB7-4352-89B4-BF917C658D05}" type="slidenum">
              <a:rPr lang="fr-BE" smtClean="0"/>
              <a:pPr/>
              <a:t>7</a:t>
            </a:fld>
            <a:endParaRPr lang="fr-BE"/>
          </a:p>
        </p:txBody>
      </p:sp>
    </p:spTree>
    <p:extLst>
      <p:ext uri="{BB962C8B-B14F-4D97-AF65-F5344CB8AC3E}">
        <p14:creationId xmlns:p14="http://schemas.microsoft.com/office/powerpoint/2010/main" val="85409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57500"/>
            <a:ext cx="8229600" cy="1143000"/>
          </a:xfrm>
        </p:spPr>
        <p:txBody>
          <a:bodyPr>
            <a:normAutofit/>
          </a:bodyPr>
          <a:lstStyle/>
          <a:p>
            <a:r>
              <a:rPr lang="fr-FR" dirty="0"/>
              <a:t>2. </a:t>
            </a:r>
            <a:r>
              <a:rPr lang="zh-CN" altLang="en-US" dirty="0"/>
              <a:t>为什么不锈钢会耐腐蚀</a:t>
            </a:r>
            <a:endParaRPr lang="fr-FR" dirty="0"/>
          </a:p>
        </p:txBody>
      </p:sp>
      <p:sp>
        <p:nvSpPr>
          <p:cNvPr id="5" name="Slide Number Placeholder 4"/>
          <p:cNvSpPr>
            <a:spLocks noGrp="1"/>
          </p:cNvSpPr>
          <p:nvPr>
            <p:ph type="sldNum" sz="quarter" idx="12"/>
          </p:nvPr>
        </p:nvSpPr>
        <p:spPr/>
        <p:txBody>
          <a:bodyPr/>
          <a:lstStyle/>
          <a:p>
            <a:fld id="{16EEAD88-7AB7-4352-89B4-BF917C658D05}" type="slidenum">
              <a:rPr lang="fr-BE" smtClean="0"/>
              <a:pPr/>
              <a:t>8</a:t>
            </a:fld>
            <a:endParaRPr lang="fr-BE"/>
          </a:p>
        </p:txBody>
      </p:sp>
    </p:spTree>
    <p:extLst>
      <p:ext uri="{BB962C8B-B14F-4D97-AF65-F5344CB8AC3E}">
        <p14:creationId xmlns:p14="http://schemas.microsoft.com/office/powerpoint/2010/main" val="81835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292" y="2095188"/>
            <a:ext cx="3811588" cy="143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65706" y="122238"/>
            <a:ext cx="8229600" cy="728662"/>
          </a:xfrm>
        </p:spPr>
        <p:txBody>
          <a:bodyPr>
            <a:normAutofit fontScale="90000"/>
          </a:bodyPr>
          <a:lstStyle/>
          <a:p>
            <a:r>
              <a:rPr lang="zh-CN" altLang="en-US" dirty="0"/>
              <a:t>钝化层对比涂层</a:t>
            </a:r>
            <a:endParaRPr lang="en-GB" dirty="0"/>
          </a:p>
        </p:txBody>
      </p:sp>
      <p:sp>
        <p:nvSpPr>
          <p:cNvPr id="10" name="Rectangle 25"/>
          <p:cNvSpPr>
            <a:spLocks noChangeArrowheads="1"/>
          </p:cNvSpPr>
          <p:nvPr/>
        </p:nvSpPr>
        <p:spPr bwMode="auto">
          <a:xfrm>
            <a:off x="2744229" y="1366027"/>
            <a:ext cx="2500685"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zh-CN" altLang="en-US" sz="1900" dirty="0">
                <a:latin typeface="SimSun" panose="02010600030101010101" pitchFamily="2" charset="-122"/>
                <a:ea typeface="SimSun" panose="02010600030101010101" pitchFamily="2" charset="-122"/>
              </a:rPr>
              <a:t>不锈钢表面的钝化膜：</a:t>
            </a:r>
            <a:endParaRPr lang="en-GB" dirty="0">
              <a:latin typeface="SimSun" panose="02010600030101010101" pitchFamily="2" charset="-122"/>
              <a:ea typeface="SimSun" panose="02010600030101010101" pitchFamily="2" charset="-122"/>
            </a:endParaRPr>
          </a:p>
        </p:txBody>
      </p:sp>
      <p:sp>
        <p:nvSpPr>
          <p:cNvPr id="11" name="Rectangle 26"/>
          <p:cNvSpPr>
            <a:spLocks noChangeArrowheads="1"/>
          </p:cNvSpPr>
          <p:nvPr/>
        </p:nvSpPr>
        <p:spPr bwMode="auto">
          <a:xfrm>
            <a:off x="2723591" y="1647014"/>
            <a:ext cx="2832507"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zh-CN" altLang="en-US" sz="1900" dirty="0">
                <a:latin typeface="SimSun" panose="02010600030101010101" pitchFamily="2" charset="-122"/>
                <a:ea typeface="SimSun" panose="02010600030101010101" pitchFamily="2" charset="-122"/>
              </a:rPr>
              <a:t>铁和铬的氧化物</a:t>
            </a:r>
            <a:r>
              <a:rPr lang="en-US" altLang="zh-CN" sz="1900" dirty="0">
                <a:latin typeface="SimSun" panose="02010600030101010101" pitchFamily="2" charset="-122"/>
                <a:ea typeface="SimSun" panose="02010600030101010101" pitchFamily="2" charset="-122"/>
              </a:rPr>
              <a:t>-</a:t>
            </a:r>
            <a:r>
              <a:rPr lang="zh-CN" altLang="en-US" sz="1900" dirty="0">
                <a:latin typeface="SimSun" panose="02010600030101010101" pitchFamily="2" charset="-122"/>
                <a:ea typeface="SimSun" panose="02010600030101010101" pitchFamily="2" charset="-122"/>
              </a:rPr>
              <a:t>氢氧化物</a:t>
            </a:r>
            <a:endParaRPr lang="en-GB" dirty="0">
              <a:latin typeface="SimSun" panose="02010600030101010101" pitchFamily="2" charset="-122"/>
              <a:ea typeface="SimSun" panose="02010600030101010101" pitchFamily="2" charset="-122"/>
            </a:endParaRPr>
          </a:p>
        </p:txBody>
      </p:sp>
      <p:sp>
        <p:nvSpPr>
          <p:cNvPr id="12" name="Line 27"/>
          <p:cNvSpPr>
            <a:spLocks noChangeShapeType="1"/>
          </p:cNvSpPr>
          <p:nvPr/>
        </p:nvSpPr>
        <p:spPr bwMode="auto">
          <a:xfrm>
            <a:off x="6525654" y="2066114"/>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13" name="Freeform 28"/>
          <p:cNvSpPr>
            <a:spLocks/>
          </p:cNvSpPr>
          <p:nvPr/>
        </p:nvSpPr>
        <p:spPr bwMode="auto">
          <a:xfrm>
            <a:off x="6465329" y="2275664"/>
            <a:ext cx="122237" cy="244475"/>
          </a:xfrm>
          <a:custGeom>
            <a:avLst/>
            <a:gdLst>
              <a:gd name="T0" fmla="*/ 2147483647 w 154"/>
              <a:gd name="T1" fmla="*/ 0 h 307"/>
              <a:gd name="T2" fmla="*/ 2147483647 w 154"/>
              <a:gd name="T3" fmla="*/ 2147483647 h 307"/>
              <a:gd name="T4" fmla="*/ 0 w 154"/>
              <a:gd name="T5" fmla="*/ 0 h 307"/>
              <a:gd name="T6" fmla="*/ 2147483647 w 154"/>
              <a:gd name="T7" fmla="*/ 0 h 307"/>
              <a:gd name="T8" fmla="*/ 0 60000 65536"/>
              <a:gd name="T9" fmla="*/ 0 60000 65536"/>
              <a:gd name="T10" fmla="*/ 0 60000 65536"/>
              <a:gd name="T11" fmla="*/ 0 60000 65536"/>
              <a:gd name="T12" fmla="*/ 0 w 154"/>
              <a:gd name="T13" fmla="*/ 0 h 307"/>
              <a:gd name="T14" fmla="*/ 154 w 154"/>
              <a:gd name="T15" fmla="*/ 307 h 307"/>
            </a:gdLst>
            <a:ahLst/>
            <a:cxnLst>
              <a:cxn ang="T8">
                <a:pos x="T0" y="T1"/>
              </a:cxn>
              <a:cxn ang="T9">
                <a:pos x="T2" y="T3"/>
              </a:cxn>
              <a:cxn ang="T10">
                <a:pos x="T4" y="T5"/>
              </a:cxn>
              <a:cxn ang="T11">
                <a:pos x="T6" y="T7"/>
              </a:cxn>
            </a:cxnLst>
            <a:rect l="T12" t="T13" r="T14" b="T15"/>
            <a:pathLst>
              <a:path w="154" h="307">
                <a:moveTo>
                  <a:pt x="154" y="0"/>
                </a:moveTo>
                <a:lnTo>
                  <a:pt x="77" y="307"/>
                </a:lnTo>
                <a:lnTo>
                  <a:pt x="0" y="0"/>
                </a:lnTo>
                <a:lnTo>
                  <a:pt x="154" y="0"/>
                </a:lnTo>
                <a:close/>
              </a:path>
            </a:pathLst>
          </a:custGeom>
          <a:solidFill>
            <a:srgbClr val="FFFFFF"/>
          </a:solidFill>
          <a:ln w="20638">
            <a:solidFill>
              <a:srgbClr val="000000"/>
            </a:solidFill>
            <a:prstDash val="solid"/>
            <a:round/>
            <a:headEnd/>
            <a:tailEnd/>
          </a:ln>
        </p:spPr>
        <p:txBody>
          <a:bodyPr/>
          <a:lstStyle/>
          <a:p>
            <a:endParaRPr lang="en-GB">
              <a:latin typeface="SimSun" panose="02010600030101010101" pitchFamily="2" charset="-122"/>
              <a:ea typeface="SimSun" panose="02010600030101010101" pitchFamily="2" charset="-122"/>
            </a:endParaRPr>
          </a:p>
        </p:txBody>
      </p:sp>
      <p:sp>
        <p:nvSpPr>
          <p:cNvPr id="14" name="Line 29"/>
          <p:cNvSpPr>
            <a:spLocks noChangeShapeType="1"/>
          </p:cNvSpPr>
          <p:nvPr/>
        </p:nvSpPr>
        <p:spPr bwMode="auto">
          <a:xfrm flipV="1">
            <a:off x="6525654" y="2675714"/>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15" name="Freeform 30"/>
          <p:cNvSpPr>
            <a:spLocks/>
          </p:cNvSpPr>
          <p:nvPr/>
        </p:nvSpPr>
        <p:spPr bwMode="auto">
          <a:xfrm>
            <a:off x="6465329" y="2648727"/>
            <a:ext cx="122237" cy="242887"/>
          </a:xfrm>
          <a:custGeom>
            <a:avLst/>
            <a:gdLst>
              <a:gd name="T0" fmla="*/ 0 w 154"/>
              <a:gd name="T1" fmla="*/ 2147483647 h 308"/>
              <a:gd name="T2" fmla="*/ 2147483647 w 154"/>
              <a:gd name="T3" fmla="*/ 0 h 308"/>
              <a:gd name="T4" fmla="*/ 2147483647 w 154"/>
              <a:gd name="T5" fmla="*/ 2147483647 h 308"/>
              <a:gd name="T6" fmla="*/ 0 w 154"/>
              <a:gd name="T7" fmla="*/ 2147483647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0" y="308"/>
                </a:moveTo>
                <a:lnTo>
                  <a:pt x="77" y="0"/>
                </a:lnTo>
                <a:lnTo>
                  <a:pt x="154" y="308"/>
                </a:lnTo>
                <a:lnTo>
                  <a:pt x="0" y="308"/>
                </a:lnTo>
                <a:close/>
              </a:path>
            </a:pathLst>
          </a:custGeom>
          <a:solidFill>
            <a:srgbClr val="FFFFFF"/>
          </a:solidFill>
          <a:ln w="20638">
            <a:solidFill>
              <a:srgbClr val="000000"/>
            </a:solidFill>
            <a:prstDash val="solid"/>
            <a:round/>
            <a:headEnd/>
            <a:tailEnd/>
          </a:ln>
        </p:spPr>
        <p:txBody>
          <a:bodyPr/>
          <a:lstStyle/>
          <a:p>
            <a:endParaRPr lang="en-GB">
              <a:latin typeface="SimSun" panose="02010600030101010101" pitchFamily="2" charset="-122"/>
              <a:ea typeface="SimSun" panose="02010600030101010101" pitchFamily="2" charset="-122"/>
            </a:endParaRPr>
          </a:p>
        </p:txBody>
      </p:sp>
      <p:sp>
        <p:nvSpPr>
          <p:cNvPr id="16" name="Rectangle 31"/>
          <p:cNvSpPr>
            <a:spLocks noChangeArrowheads="1"/>
          </p:cNvSpPr>
          <p:nvPr/>
        </p:nvSpPr>
        <p:spPr bwMode="auto">
          <a:xfrm>
            <a:off x="6712493" y="2385201"/>
            <a:ext cx="1744067" cy="15696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BE" dirty="0">
                <a:latin typeface="SimSun" panose="02010600030101010101" pitchFamily="2" charset="-122"/>
                <a:ea typeface="SimSun" panose="02010600030101010101" pitchFamily="2" charset="-122"/>
              </a:rPr>
              <a:t>2-3 </a:t>
            </a:r>
            <a:r>
              <a:rPr lang="zh-CN" altLang="en-US" dirty="0">
                <a:latin typeface="SimSun" panose="02010600030101010101" pitchFamily="2" charset="-122"/>
                <a:ea typeface="SimSun" panose="02010600030101010101" pitchFamily="2" charset="-122"/>
              </a:rPr>
              <a:t>纳米厚</a:t>
            </a:r>
            <a:r>
              <a:rPr lang="fr-BE" dirty="0">
                <a:latin typeface="SimSun" panose="02010600030101010101" pitchFamily="2" charset="-122"/>
                <a:ea typeface="SimSun" panose="02010600030101010101" pitchFamily="2" charset="-122"/>
              </a:rPr>
              <a:t> </a:t>
            </a:r>
          </a:p>
          <a:p>
            <a:pPr eaLnBrk="0" hangingPunct="0"/>
            <a:r>
              <a:rPr lang="fr-BE" dirty="0">
                <a:latin typeface="SimSun" panose="02010600030101010101" pitchFamily="2" charset="-122"/>
                <a:ea typeface="SimSun" panose="02010600030101010101" pitchFamily="2" charset="-122"/>
              </a:rPr>
              <a:t>(0,002-0,003 µm)</a:t>
            </a:r>
          </a:p>
          <a:p>
            <a:pPr eaLnBrk="0" hangingPunct="0"/>
            <a:endParaRPr lang="fr-BE" dirty="0">
              <a:latin typeface="SimSun" panose="02010600030101010101" pitchFamily="2" charset="-122"/>
              <a:ea typeface="SimSun" panose="02010600030101010101" pitchFamily="2" charset="-122"/>
            </a:endParaRPr>
          </a:p>
          <a:p>
            <a:pPr eaLnBrk="0" hangingPunct="0"/>
            <a:r>
              <a:rPr lang="zh-CN" altLang="en-US" dirty="0">
                <a:latin typeface="SimSun" panose="02010600030101010101" pitchFamily="2" charset="-122"/>
                <a:ea typeface="SimSun" panose="02010600030101010101" pitchFamily="2" charset="-122"/>
              </a:rPr>
              <a:t>透明</a:t>
            </a:r>
            <a:endParaRPr lang="fr-BE" dirty="0">
              <a:latin typeface="SimSun" panose="02010600030101010101" pitchFamily="2" charset="-122"/>
              <a:ea typeface="SimSun" panose="02010600030101010101" pitchFamily="2" charset="-122"/>
            </a:endParaRPr>
          </a:p>
          <a:p>
            <a:pPr eaLnBrk="0" hangingPunct="0"/>
            <a:r>
              <a:rPr lang="zh-CN" altLang="en-US" dirty="0">
                <a:latin typeface="SimSun" panose="02010600030101010101" pitchFamily="2" charset="-122"/>
                <a:ea typeface="SimSun" panose="02010600030101010101" pitchFamily="2" charset="-122"/>
              </a:rPr>
              <a:t>黏着</a:t>
            </a:r>
          </a:p>
          <a:p>
            <a:pPr eaLnBrk="0" hangingPunct="0"/>
            <a:r>
              <a:rPr lang="zh-CN" altLang="en-US" dirty="0">
                <a:latin typeface="SimSun" panose="02010600030101010101" pitchFamily="2" charset="-122"/>
                <a:ea typeface="SimSun" panose="02010600030101010101" pitchFamily="2" charset="-122"/>
              </a:rPr>
              <a:t>自修复</a:t>
            </a:r>
            <a:endParaRPr lang="fr-BE" dirty="0">
              <a:latin typeface="SimSun" panose="02010600030101010101" pitchFamily="2" charset="-122"/>
              <a:ea typeface="SimSun" panose="02010600030101010101" pitchFamily="2" charset="-122"/>
            </a:endParaRPr>
          </a:p>
        </p:txBody>
      </p:sp>
      <p:grpSp>
        <p:nvGrpSpPr>
          <p:cNvPr id="17" name="Group 16"/>
          <p:cNvGrpSpPr/>
          <p:nvPr/>
        </p:nvGrpSpPr>
        <p:grpSpPr>
          <a:xfrm>
            <a:off x="729191" y="4310560"/>
            <a:ext cx="8046509" cy="2311400"/>
            <a:chOff x="1109083" y="3733800"/>
            <a:chExt cx="8197218" cy="2311400"/>
          </a:xfrm>
        </p:grpSpPr>
        <p:sp>
          <p:nvSpPr>
            <p:cNvPr id="18" name="Rectangle 3"/>
            <p:cNvSpPr>
              <a:spLocks noChangeArrowheads="1"/>
            </p:cNvSpPr>
            <p:nvPr/>
          </p:nvSpPr>
          <p:spPr bwMode="auto">
            <a:xfrm>
              <a:off x="2987675" y="4603750"/>
              <a:ext cx="3811588" cy="1441450"/>
            </a:xfrm>
            <a:prstGeom prst="rect">
              <a:avLst/>
            </a:prstGeom>
            <a:solidFill>
              <a:schemeClr val="folHlink"/>
            </a:solidFill>
            <a:ln w="9525">
              <a:solidFill>
                <a:srgbClr val="C0C0C0"/>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19" name="Rectangle 4"/>
            <p:cNvSpPr>
              <a:spLocks noChangeArrowheads="1"/>
            </p:cNvSpPr>
            <p:nvPr/>
          </p:nvSpPr>
          <p:spPr bwMode="auto">
            <a:xfrm>
              <a:off x="2987675" y="4598988"/>
              <a:ext cx="3811588" cy="220662"/>
            </a:xfrm>
            <a:prstGeom prst="rect">
              <a:avLst/>
            </a:prstGeom>
            <a:solidFill>
              <a:srgbClr val="FFFF00"/>
            </a:solidFill>
            <a:ln w="9525">
              <a:solidFill>
                <a:srgbClr val="FFFF00"/>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20" name="Rectangle 5"/>
            <p:cNvSpPr>
              <a:spLocks noChangeArrowheads="1"/>
            </p:cNvSpPr>
            <p:nvPr/>
          </p:nvSpPr>
          <p:spPr bwMode="auto">
            <a:xfrm>
              <a:off x="2987675" y="4397375"/>
              <a:ext cx="3811588" cy="220663"/>
            </a:xfrm>
            <a:prstGeom prst="rect">
              <a:avLst/>
            </a:prstGeom>
            <a:solidFill>
              <a:srgbClr val="FF0000"/>
            </a:solidFill>
            <a:ln w="9525">
              <a:solidFill>
                <a:srgbClr val="FF0000"/>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21" name="Rectangle 6"/>
            <p:cNvSpPr>
              <a:spLocks noChangeArrowheads="1"/>
            </p:cNvSpPr>
            <p:nvPr/>
          </p:nvSpPr>
          <p:spPr bwMode="auto">
            <a:xfrm>
              <a:off x="2987675" y="4195763"/>
              <a:ext cx="3811588" cy="220662"/>
            </a:xfrm>
            <a:prstGeom prst="rect">
              <a:avLst/>
            </a:prstGeom>
            <a:solidFill>
              <a:srgbClr val="00EFEF"/>
            </a:solidFill>
            <a:ln w="9525">
              <a:solidFill>
                <a:srgbClr val="00EFEF"/>
              </a:solidFill>
              <a:miter lim="800000"/>
              <a:headEnd/>
              <a:tailEnd/>
            </a:ln>
          </p:spPr>
          <p:txBody>
            <a:bodyPr/>
            <a:lstStyle/>
            <a:p>
              <a:endParaRPr lang="en-US">
                <a:latin typeface="SimSun" panose="02010600030101010101" pitchFamily="2" charset="-122"/>
                <a:ea typeface="SimSun" panose="02010600030101010101" pitchFamily="2" charset="-122"/>
              </a:endParaRPr>
            </a:p>
          </p:txBody>
        </p:sp>
        <p:sp>
          <p:nvSpPr>
            <p:cNvPr id="22" name="Rectangle 7"/>
            <p:cNvSpPr>
              <a:spLocks noChangeArrowheads="1"/>
            </p:cNvSpPr>
            <p:nvPr/>
          </p:nvSpPr>
          <p:spPr bwMode="auto">
            <a:xfrm>
              <a:off x="4438317" y="5334000"/>
              <a:ext cx="7642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zh-CN" altLang="en-US" sz="1900" dirty="0">
                  <a:latin typeface="SimSun" panose="02010600030101010101" pitchFamily="2" charset="-122"/>
                  <a:ea typeface="SimSun" panose="02010600030101010101" pitchFamily="2" charset="-122"/>
                </a:rPr>
                <a:t>低碳钢</a:t>
              </a:r>
              <a:endParaRPr lang="en-GB" dirty="0">
                <a:latin typeface="SimSun" panose="02010600030101010101" pitchFamily="2" charset="-122"/>
                <a:ea typeface="SimSun" panose="02010600030101010101" pitchFamily="2" charset="-122"/>
              </a:endParaRPr>
            </a:p>
          </p:txBody>
        </p:sp>
        <p:sp>
          <p:nvSpPr>
            <p:cNvPr id="23" name="Rectangle 8"/>
            <p:cNvSpPr>
              <a:spLocks noChangeArrowheads="1"/>
            </p:cNvSpPr>
            <p:nvPr/>
          </p:nvSpPr>
          <p:spPr bwMode="auto">
            <a:xfrm>
              <a:off x="1152138" y="4416425"/>
              <a:ext cx="483377"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zh-CN" altLang="en-US" sz="1800" dirty="0">
                  <a:latin typeface="SimSun" panose="02010600030101010101" pitchFamily="2" charset="-122"/>
                  <a:ea typeface="SimSun" panose="02010600030101010101" pitchFamily="2" charset="-122"/>
                </a:rPr>
                <a:t>涂层</a:t>
              </a:r>
              <a:endParaRPr lang="en-GB" sz="1800" dirty="0">
                <a:latin typeface="SimSun" panose="02010600030101010101" pitchFamily="2" charset="-122"/>
                <a:ea typeface="SimSun" panose="02010600030101010101" pitchFamily="2" charset="-122"/>
              </a:endParaRPr>
            </a:p>
          </p:txBody>
        </p:sp>
        <p:sp>
          <p:nvSpPr>
            <p:cNvPr id="24" name="Rectangle 9"/>
            <p:cNvSpPr>
              <a:spLocks noChangeArrowheads="1"/>
            </p:cNvSpPr>
            <p:nvPr/>
          </p:nvSpPr>
          <p:spPr bwMode="auto">
            <a:xfrm>
              <a:off x="1109083" y="3963988"/>
              <a:ext cx="725064"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zh-CN" altLang="en-US" sz="1800" dirty="0">
                  <a:latin typeface="SimSun" panose="02010600030101010101" pitchFamily="2" charset="-122"/>
                  <a:ea typeface="SimSun" panose="02010600030101010101" pitchFamily="2" charset="-122"/>
                </a:rPr>
                <a:t>外涂层</a:t>
              </a:r>
              <a:endParaRPr lang="en-GB" sz="1800" dirty="0">
                <a:latin typeface="SimSun" panose="02010600030101010101" pitchFamily="2" charset="-122"/>
                <a:ea typeface="SimSun" panose="02010600030101010101" pitchFamily="2" charset="-122"/>
              </a:endParaRPr>
            </a:p>
          </p:txBody>
        </p:sp>
        <p:sp>
          <p:nvSpPr>
            <p:cNvPr id="25" name="Rectangle 10"/>
            <p:cNvSpPr>
              <a:spLocks noChangeArrowheads="1"/>
            </p:cNvSpPr>
            <p:nvPr/>
          </p:nvSpPr>
          <p:spPr bwMode="auto">
            <a:xfrm>
              <a:off x="1288276" y="4845050"/>
              <a:ext cx="966753"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zh-CN" altLang="en-US" sz="1800" dirty="0">
                  <a:latin typeface="SimSun" panose="02010600030101010101" pitchFamily="2" charset="-122"/>
                  <a:ea typeface="SimSun" panose="02010600030101010101" pitchFamily="2" charset="-122"/>
                </a:rPr>
                <a:t>底层涂料</a:t>
              </a:r>
              <a:endParaRPr lang="en-GB" sz="1800" dirty="0">
                <a:latin typeface="SimSun" panose="02010600030101010101" pitchFamily="2" charset="-122"/>
                <a:ea typeface="SimSun" panose="02010600030101010101" pitchFamily="2" charset="-122"/>
              </a:endParaRPr>
            </a:p>
          </p:txBody>
        </p:sp>
        <p:sp>
          <p:nvSpPr>
            <p:cNvPr id="26" name="Line 11"/>
            <p:cNvSpPr>
              <a:spLocks noChangeShapeType="1"/>
            </p:cNvSpPr>
            <p:nvPr/>
          </p:nvSpPr>
          <p:spPr bwMode="auto">
            <a:xfrm>
              <a:off x="2014538" y="4111625"/>
              <a:ext cx="901700" cy="180975"/>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27" name="Line 12"/>
            <p:cNvSpPr>
              <a:spLocks noChangeShapeType="1"/>
            </p:cNvSpPr>
            <p:nvPr/>
          </p:nvSpPr>
          <p:spPr bwMode="auto">
            <a:xfrm>
              <a:off x="1906588" y="4551363"/>
              <a:ext cx="1004887"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28" name="Line 13"/>
            <p:cNvSpPr>
              <a:spLocks noChangeShapeType="1"/>
            </p:cNvSpPr>
            <p:nvPr/>
          </p:nvSpPr>
          <p:spPr bwMode="auto">
            <a:xfrm flipV="1">
              <a:off x="2598738" y="4738688"/>
              <a:ext cx="336550" cy="1793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29" name="Rectangle 14"/>
            <p:cNvSpPr>
              <a:spLocks noChangeArrowheads="1"/>
            </p:cNvSpPr>
            <p:nvPr/>
          </p:nvSpPr>
          <p:spPr bwMode="auto">
            <a:xfrm>
              <a:off x="2987675" y="3836988"/>
              <a:ext cx="1019009"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zh-CN" altLang="en-US" sz="1900" dirty="0">
                  <a:latin typeface="SimSun" panose="02010600030101010101" pitchFamily="2" charset="-122"/>
                  <a:ea typeface="SimSun" panose="02010600030101010101" pitchFamily="2" charset="-122"/>
                </a:rPr>
                <a:t>多层涂层</a:t>
              </a:r>
              <a:endParaRPr lang="en-GB" dirty="0">
                <a:latin typeface="SimSun" panose="02010600030101010101" pitchFamily="2" charset="-122"/>
                <a:ea typeface="SimSun" panose="02010600030101010101" pitchFamily="2" charset="-122"/>
              </a:endParaRPr>
            </a:p>
          </p:txBody>
        </p:sp>
        <p:sp>
          <p:nvSpPr>
            <p:cNvPr id="30" name="Rectangle 16"/>
            <p:cNvSpPr>
              <a:spLocks noChangeArrowheads="1"/>
            </p:cNvSpPr>
            <p:nvPr/>
          </p:nvSpPr>
          <p:spPr bwMode="auto">
            <a:xfrm>
              <a:off x="7268734" y="4271963"/>
              <a:ext cx="679339"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zh-CN" altLang="en-US" dirty="0">
                  <a:latin typeface="SimSun" panose="02010600030101010101" pitchFamily="2" charset="-122"/>
                  <a:ea typeface="SimSun" panose="02010600030101010101" pitchFamily="2" charset="-122"/>
                </a:rPr>
                <a:t>通常是</a:t>
              </a:r>
              <a:endParaRPr lang="en-GB" dirty="0">
                <a:latin typeface="SimSun" panose="02010600030101010101" pitchFamily="2" charset="-122"/>
                <a:ea typeface="SimSun" panose="02010600030101010101" pitchFamily="2" charset="-122"/>
              </a:endParaRPr>
            </a:p>
          </p:txBody>
        </p:sp>
        <p:sp>
          <p:nvSpPr>
            <p:cNvPr id="31" name="Rectangle 17"/>
            <p:cNvSpPr>
              <a:spLocks noChangeArrowheads="1"/>
            </p:cNvSpPr>
            <p:nvPr/>
          </p:nvSpPr>
          <p:spPr bwMode="auto">
            <a:xfrm>
              <a:off x="7090877" y="4592638"/>
              <a:ext cx="2215424" cy="877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GB" sz="1900" dirty="0">
                  <a:latin typeface="SimSun" panose="02010600030101010101" pitchFamily="2" charset="-122"/>
                  <a:ea typeface="SimSun" panose="02010600030101010101" pitchFamily="2" charset="-122"/>
                </a:rPr>
                <a:t>20-200 µm</a:t>
              </a:r>
              <a:r>
                <a:rPr lang="zh-CN" altLang="en-US" sz="1900" dirty="0">
                  <a:latin typeface="SimSun" panose="02010600030101010101" pitchFamily="2" charset="-122"/>
                  <a:ea typeface="SimSun" panose="02010600030101010101" pitchFamily="2" charset="-122"/>
                </a:rPr>
                <a:t>厚</a:t>
              </a:r>
              <a:endParaRPr lang="en-GB" sz="1900" dirty="0">
                <a:latin typeface="SimSun" panose="02010600030101010101" pitchFamily="2" charset="-122"/>
                <a:ea typeface="SimSun" panose="02010600030101010101" pitchFamily="2" charset="-122"/>
              </a:endParaRPr>
            </a:p>
            <a:p>
              <a:pPr eaLnBrk="0" hangingPunct="0"/>
              <a:r>
                <a:rPr lang="zh-CN" altLang="en-US" sz="1900" dirty="0">
                  <a:latin typeface="SimSun" panose="02010600030101010101" pitchFamily="2" charset="-122"/>
                  <a:ea typeface="SimSun" panose="02010600030101010101" pitchFamily="2" charset="-122"/>
                </a:rPr>
                <a:t>可能脱落</a:t>
              </a:r>
              <a:endParaRPr lang="en-GB" sz="1900" dirty="0">
                <a:latin typeface="SimSun" panose="02010600030101010101" pitchFamily="2" charset="-122"/>
                <a:ea typeface="SimSun" panose="02010600030101010101" pitchFamily="2" charset="-122"/>
              </a:endParaRPr>
            </a:p>
            <a:p>
              <a:pPr eaLnBrk="0" hangingPunct="0"/>
              <a:r>
                <a:rPr lang="zh-CN" altLang="en-US" sz="1900" dirty="0">
                  <a:latin typeface="SimSun" panose="02010600030101010101" pitchFamily="2" charset="-122"/>
                  <a:ea typeface="SimSun" panose="02010600030101010101" pitchFamily="2" charset="-122"/>
                </a:rPr>
                <a:t>不能自修复</a:t>
              </a:r>
              <a:endParaRPr lang="en-GB" dirty="0">
                <a:latin typeface="SimSun" panose="02010600030101010101" pitchFamily="2" charset="-122"/>
                <a:ea typeface="SimSun" panose="02010600030101010101" pitchFamily="2" charset="-122"/>
              </a:endParaRPr>
            </a:p>
          </p:txBody>
        </p:sp>
        <p:sp>
          <p:nvSpPr>
            <p:cNvPr id="32" name="Line 18"/>
            <p:cNvSpPr>
              <a:spLocks noChangeShapeType="1"/>
            </p:cNvSpPr>
            <p:nvPr/>
          </p:nvSpPr>
          <p:spPr bwMode="auto">
            <a:xfrm flipV="1">
              <a:off x="6942138" y="4911725"/>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33" name="Freeform 19"/>
            <p:cNvSpPr>
              <a:spLocks/>
            </p:cNvSpPr>
            <p:nvPr/>
          </p:nvSpPr>
          <p:spPr bwMode="auto">
            <a:xfrm>
              <a:off x="6881813" y="4870450"/>
              <a:ext cx="122237" cy="244475"/>
            </a:xfrm>
            <a:custGeom>
              <a:avLst/>
              <a:gdLst>
                <a:gd name="T0" fmla="*/ 0 w 154"/>
                <a:gd name="T1" fmla="*/ 2147483647 h 308"/>
                <a:gd name="T2" fmla="*/ 2147483647 w 154"/>
                <a:gd name="T3" fmla="*/ 0 h 308"/>
                <a:gd name="T4" fmla="*/ 2147483647 w 154"/>
                <a:gd name="T5" fmla="*/ 2147483647 h 308"/>
                <a:gd name="T6" fmla="*/ 0 w 154"/>
                <a:gd name="T7" fmla="*/ 2147483647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0" y="308"/>
                  </a:moveTo>
                  <a:lnTo>
                    <a:pt x="77" y="0"/>
                  </a:lnTo>
                  <a:lnTo>
                    <a:pt x="154" y="308"/>
                  </a:lnTo>
                  <a:lnTo>
                    <a:pt x="0" y="308"/>
                  </a:lnTo>
                  <a:close/>
                </a:path>
              </a:pathLst>
            </a:custGeom>
            <a:solidFill>
              <a:srgbClr val="FFFFFF"/>
            </a:solidFill>
            <a:ln w="20638">
              <a:solidFill>
                <a:srgbClr val="000000"/>
              </a:solidFill>
              <a:prstDash val="solid"/>
              <a:round/>
              <a:headEnd/>
              <a:tailEnd/>
            </a:ln>
          </p:spPr>
          <p:txBody>
            <a:bodyPr/>
            <a:lstStyle/>
            <a:p>
              <a:endParaRPr lang="en-GB">
                <a:latin typeface="SimSun" panose="02010600030101010101" pitchFamily="2" charset="-122"/>
                <a:ea typeface="SimSun" panose="02010600030101010101" pitchFamily="2" charset="-122"/>
              </a:endParaRPr>
            </a:p>
          </p:txBody>
        </p:sp>
        <p:sp>
          <p:nvSpPr>
            <p:cNvPr id="34" name="Line 20"/>
            <p:cNvSpPr>
              <a:spLocks noChangeShapeType="1"/>
            </p:cNvSpPr>
            <p:nvPr/>
          </p:nvSpPr>
          <p:spPr bwMode="auto">
            <a:xfrm>
              <a:off x="6942138" y="3733800"/>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SimSun" panose="02010600030101010101" pitchFamily="2" charset="-122"/>
                <a:ea typeface="SimSun" panose="02010600030101010101" pitchFamily="2" charset="-122"/>
              </a:endParaRPr>
            </a:p>
          </p:txBody>
        </p:sp>
        <p:sp>
          <p:nvSpPr>
            <p:cNvPr id="35" name="Freeform 21"/>
            <p:cNvSpPr>
              <a:spLocks/>
            </p:cNvSpPr>
            <p:nvPr/>
          </p:nvSpPr>
          <p:spPr bwMode="auto">
            <a:xfrm>
              <a:off x="6881813" y="3943350"/>
              <a:ext cx="122237" cy="244475"/>
            </a:xfrm>
            <a:custGeom>
              <a:avLst/>
              <a:gdLst>
                <a:gd name="T0" fmla="*/ 2147483647 w 154"/>
                <a:gd name="T1" fmla="*/ 0 h 308"/>
                <a:gd name="T2" fmla="*/ 2147483647 w 154"/>
                <a:gd name="T3" fmla="*/ 2147483647 h 308"/>
                <a:gd name="T4" fmla="*/ 0 w 154"/>
                <a:gd name="T5" fmla="*/ 0 h 308"/>
                <a:gd name="T6" fmla="*/ 2147483647 w 154"/>
                <a:gd name="T7" fmla="*/ 0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154" y="0"/>
                  </a:moveTo>
                  <a:lnTo>
                    <a:pt x="77" y="308"/>
                  </a:lnTo>
                  <a:lnTo>
                    <a:pt x="0" y="0"/>
                  </a:lnTo>
                  <a:lnTo>
                    <a:pt x="154" y="0"/>
                  </a:lnTo>
                  <a:close/>
                </a:path>
              </a:pathLst>
            </a:custGeom>
            <a:solidFill>
              <a:srgbClr val="FFFFFF"/>
            </a:solidFill>
            <a:ln w="20638">
              <a:solidFill>
                <a:srgbClr val="000000"/>
              </a:solidFill>
              <a:prstDash val="solid"/>
              <a:round/>
              <a:headEnd/>
              <a:tailEnd/>
            </a:ln>
          </p:spPr>
          <p:txBody>
            <a:bodyPr/>
            <a:lstStyle/>
            <a:p>
              <a:endParaRPr lang="en-GB">
                <a:latin typeface="SimSun" panose="02010600030101010101" pitchFamily="2" charset="-122"/>
                <a:ea typeface="SimSun" panose="02010600030101010101" pitchFamily="2" charset="-122"/>
              </a:endParaRPr>
            </a:p>
          </p:txBody>
        </p:sp>
      </p:grpSp>
      <p:sp>
        <p:nvSpPr>
          <p:cNvPr id="3" name="Slide Number Placeholder 2"/>
          <p:cNvSpPr>
            <a:spLocks noGrp="1"/>
          </p:cNvSpPr>
          <p:nvPr>
            <p:ph type="sldNum" sz="quarter" idx="12"/>
          </p:nvPr>
        </p:nvSpPr>
        <p:spPr/>
        <p:txBody>
          <a:bodyPr/>
          <a:lstStyle/>
          <a:p>
            <a:fld id="{16EEAD88-7AB7-4352-89B4-BF917C658D05}" type="slidenum">
              <a:rPr lang="fr-BE" smtClean="0"/>
              <a:pPr/>
              <a:t>9</a:t>
            </a:fld>
            <a:endParaRPr lang="fr-BE" dirty="0"/>
          </a:p>
        </p:txBody>
      </p:sp>
      <p:cxnSp>
        <p:nvCxnSpPr>
          <p:cNvPr id="5" name="Straight Arrow Connector 4"/>
          <p:cNvCxnSpPr/>
          <p:nvPr/>
        </p:nvCxnSpPr>
        <p:spPr>
          <a:xfrm>
            <a:off x="1892300" y="2372502"/>
            <a:ext cx="965200" cy="253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9"/>
          <p:cNvSpPr>
            <a:spLocks noChangeArrowheads="1"/>
          </p:cNvSpPr>
          <p:nvPr/>
        </p:nvSpPr>
        <p:spPr bwMode="auto">
          <a:xfrm>
            <a:off x="1101553" y="2251835"/>
            <a:ext cx="692497"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zh-CN" altLang="en-US" sz="1800" dirty="0">
                <a:latin typeface="SimSun" panose="02010600030101010101" pitchFamily="2" charset="-122"/>
                <a:ea typeface="SimSun" panose="02010600030101010101" pitchFamily="2" charset="-122"/>
              </a:rPr>
              <a:t>氧气气</a:t>
            </a:r>
            <a:endParaRPr lang="en-GB" sz="18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934554237"/>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5700</TotalTime>
  <Words>5969</Words>
  <Application>Microsoft Office PowerPoint</Application>
  <PresentationFormat>On-screen Show (4:3)</PresentationFormat>
  <Paragraphs>757</Paragraphs>
  <Slides>59</Slides>
  <Notes>40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59</vt:i4>
      </vt:variant>
    </vt:vector>
  </HeadingPairs>
  <TitlesOfParts>
    <vt:vector size="71" baseType="lpstr">
      <vt:lpstr>Adobe Fangsong Std R</vt:lpstr>
      <vt:lpstr>NSimSun</vt:lpstr>
      <vt:lpstr>SimSun</vt:lpstr>
      <vt:lpstr>Arial</vt:lpstr>
      <vt:lpstr>Calibri</vt:lpstr>
      <vt:lpstr>Gotham Book</vt:lpstr>
      <vt:lpstr>Wingdings</vt:lpstr>
      <vt:lpstr>2_Custom Design</vt:lpstr>
      <vt:lpstr>3_Custom Design</vt:lpstr>
      <vt:lpstr>4_Custom Design</vt:lpstr>
      <vt:lpstr>Graphique Microsoft Excel</vt:lpstr>
      <vt:lpstr>Paint Shop Pro Image</vt:lpstr>
      <vt:lpstr>建筑／土木工程发言稿讲义</vt:lpstr>
      <vt:lpstr>内容</vt:lpstr>
      <vt:lpstr>1. 大多材料随着时间推移而腐败</vt:lpstr>
      <vt:lpstr>大多材料随时间推移而腐败</vt:lpstr>
      <vt:lpstr>大多材料随时间推移而腐败</vt:lpstr>
      <vt:lpstr>大多材料随时间推移而腐败</vt:lpstr>
      <vt:lpstr>水泥中的腐蚀 （腐蚀不仅仅发生在表面！）</vt:lpstr>
      <vt:lpstr>2. 为什么不锈钢会耐腐蚀</vt:lpstr>
      <vt:lpstr>钝化层对比涂层</vt:lpstr>
      <vt:lpstr>对保护层的破坏</vt:lpstr>
      <vt:lpstr>3. 不锈钢腐蚀的类型</vt:lpstr>
      <vt:lpstr>铬含量对耐大气腐蚀的影响（均匀腐蚀）</vt:lpstr>
      <vt:lpstr>没选用合适等级的不锈钢，将会产生腐蚀</vt:lpstr>
      <vt:lpstr>不锈钢的腐蚀类型</vt:lpstr>
      <vt:lpstr>a) 什么是均匀腐蚀？</vt:lpstr>
      <vt:lpstr>b) 什么是点蚀1,2,3,7?</vt:lpstr>
      <vt:lpstr>点蚀的腐蚀机理</vt:lpstr>
      <vt:lpstr>点蚀可以在电化学电池里复制l4</vt:lpstr>
      <vt:lpstr>影响点蚀的主要因素1 (一般用点蚀电位Epit 作为点蚀标准)</vt:lpstr>
      <vt:lpstr>影响点蚀的主要因素1 （一般用点蚀电位Epit 作为点蚀标准)</vt:lpstr>
      <vt:lpstr>影响点蚀的主要因素5 （一般用点蚀电位Epit 作为点蚀标准)</vt:lpstr>
      <vt:lpstr>耐点蚀当量数（PREN）6</vt:lpstr>
      <vt:lpstr>几种常见等级钢的PREN值9</vt:lpstr>
      <vt:lpstr>c) 什么是缝隙腐蚀1？</vt:lpstr>
      <vt:lpstr>缝隙腐蚀的机理</vt:lpstr>
      <vt:lpstr>临界点蚀温度(CPT) 各种奥体钢和双相钢8 的临界缝隙腐蚀温度 (CCT) </vt:lpstr>
      <vt:lpstr>如何避免缝隙腐蚀</vt:lpstr>
      <vt:lpstr>d) 什么是电化腐蚀1? （也被称为双金属腐蚀）</vt:lpstr>
      <vt:lpstr>电偶腐蚀的机理</vt:lpstr>
      <vt:lpstr>流动海水中金属的电势序列。</vt:lpstr>
      <vt:lpstr>如何避免电偶腐蚀的基本规则</vt:lpstr>
      <vt:lpstr>e) 什么时晶间腐蚀1？</vt:lpstr>
      <vt:lpstr>晶界贫铬示意图</vt:lpstr>
      <vt:lpstr>什么时候会发生晶间腐蚀？</vt:lpstr>
      <vt:lpstr>如何避免晶间腐蚀？</vt:lpstr>
      <vt:lpstr>f) 什么时应力腐蚀开裂1 (SCC)？</vt:lpstr>
      <vt:lpstr>应力腐蚀开裂的机理（SCC）</vt:lpstr>
      <vt:lpstr>避免SCC – 两种选择</vt:lpstr>
      <vt:lpstr>4. 如何选择具有足够耐腐蚀性的不锈钢</vt:lpstr>
      <vt:lpstr> 4 - 1 结构应用</vt:lpstr>
      <vt:lpstr>该流程如何运作</vt:lpstr>
      <vt:lpstr>PowerPoint Presentation</vt:lpstr>
      <vt:lpstr>PowerPoint Presentation</vt:lpstr>
      <vt:lpstr>匹配表</vt:lpstr>
      <vt:lpstr>不锈钢的耐腐蚀类别</vt:lpstr>
      <vt:lpstr> 4 -2 其它应用</vt:lpstr>
      <vt:lpstr>建筑用钢级别选择指南10</vt:lpstr>
      <vt:lpstr>工作流程</vt:lpstr>
      <vt:lpstr>环境污染</vt:lpstr>
      <vt:lpstr>A) 沿海环境暴露</vt:lpstr>
      <vt:lpstr>B) 除冰盐暴露</vt:lpstr>
      <vt:lpstr>当地天气模式</vt:lpstr>
      <vt:lpstr>设计考虑</vt:lpstr>
      <vt:lpstr>维护极化</vt:lpstr>
      <vt:lpstr>不锈钢选择评分系统</vt:lpstr>
      <vt:lpstr>结论</vt:lpstr>
      <vt:lpstr>5. 参考资料</vt:lpstr>
      <vt:lpstr>附录：名称17</vt:lpstr>
      <vt:lpstr>谢谢！</vt:lpstr>
    </vt:vector>
  </TitlesOfParts>
  <Company>Outokumpu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不锈钢的耐腐蚀性</dc:title>
  <dc:creator>Arto Rousu</dc:creator>
  <cp:keywords>建筑与土木工程, 教授, 不锈钢</cp:keywords>
  <cp:lastModifiedBy>Jo Claes</cp:lastModifiedBy>
  <cp:revision>575</cp:revision>
  <cp:lastPrinted>2015-04-09T12:49:41Z</cp:lastPrinted>
  <dcterms:created xsi:type="dcterms:W3CDTF">2013-07-31T06:42:37Z</dcterms:created>
  <dcterms:modified xsi:type="dcterms:W3CDTF">2020-01-28T20:16:05Z</dcterms:modified>
</cp:coreProperties>
</file>