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21"/>
  </p:notesMasterIdLst>
  <p:handoutMasterIdLst>
    <p:handoutMasterId r:id="rId22"/>
  </p:handoutMasterIdLst>
  <p:sldIdLst>
    <p:sldId id="256" r:id="rId6"/>
    <p:sldId id="285" r:id="rId7"/>
    <p:sldId id="264" r:id="rId8"/>
    <p:sldId id="265" r:id="rId9"/>
    <p:sldId id="278" r:id="rId10"/>
    <p:sldId id="266" r:id="rId11"/>
    <p:sldId id="279" r:id="rId12"/>
    <p:sldId id="280" r:id="rId13"/>
    <p:sldId id="269" r:id="rId14"/>
    <p:sldId id="282" r:id="rId15"/>
    <p:sldId id="271" r:id="rId16"/>
    <p:sldId id="284" r:id="rId17"/>
    <p:sldId id="287" r:id="rId18"/>
    <p:sldId id="283" r:id="rId19"/>
    <p:sldId id="277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3333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BB6BE-C9CB-45A4-BB6D-6571CC4CBD4E}" v="4" dt="2020-01-31T09:53:44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400" autoAdjust="0"/>
  </p:normalViewPr>
  <p:slideViewPr>
    <p:cSldViewPr>
      <p:cViewPr varScale="1">
        <p:scale>
          <a:sx n="82" d="100"/>
          <a:sy n="82" d="100"/>
        </p:scale>
        <p:origin x="140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C6D86FFE-AC19-4689-96BB-9614F8A8C80C}"/>
    <pc:docChg chg="modSld">
      <pc:chgData name="Jo Claes" userId="d64208f3-0076-4064-b6ac-7d8ee9dc279f" providerId="ADAL" clId="{C6D86FFE-AC19-4689-96BB-9614F8A8C80C}" dt="2020-01-07T14:20:04.681" v="0"/>
      <pc:docMkLst>
        <pc:docMk/>
      </pc:docMkLst>
      <pc:sldChg chg="modSp">
        <pc:chgData name="Jo Claes" userId="d64208f3-0076-4064-b6ac-7d8ee9dc279f" providerId="ADAL" clId="{C6D86FFE-AC19-4689-96BB-9614F8A8C80C}" dt="2020-01-07T14:20:04.681" v="0"/>
        <pc:sldMkLst>
          <pc:docMk/>
          <pc:sldMk cId="2870994262" sldId="271"/>
        </pc:sldMkLst>
        <pc:spChg chg="mod">
          <ac:chgData name="Jo Claes" userId="d64208f3-0076-4064-b6ac-7d8ee9dc279f" providerId="ADAL" clId="{C6D86FFE-AC19-4689-96BB-9614F8A8C80C}" dt="2020-01-07T14:20:04.681" v="0"/>
          <ac:spMkLst>
            <pc:docMk/>
            <pc:sldMk cId="2870994262" sldId="271"/>
            <ac:spMk id="3" creationId="{00000000-0000-0000-0000-000000000000}"/>
          </ac:spMkLst>
        </pc:spChg>
      </pc:sldChg>
    </pc:docChg>
  </pc:docChgLst>
  <pc:docChgLst>
    <pc:chgData name="Jo Claes" userId="d64208f3-0076-4064-b6ac-7d8ee9dc279f" providerId="ADAL" clId="{739BB6BE-C9CB-45A4-BB6D-6571CC4CBD4E}"/>
    <pc:docChg chg="modSld">
      <pc:chgData name="Jo Claes" userId="d64208f3-0076-4064-b6ac-7d8ee9dc279f" providerId="ADAL" clId="{739BB6BE-C9CB-45A4-BB6D-6571CC4CBD4E}" dt="2020-01-31T09:53:47.253" v="6" actId="6549"/>
      <pc:docMkLst>
        <pc:docMk/>
      </pc:docMkLst>
      <pc:sldChg chg="modSp">
        <pc:chgData name="Jo Claes" userId="d64208f3-0076-4064-b6ac-7d8ee9dc279f" providerId="ADAL" clId="{739BB6BE-C9CB-45A4-BB6D-6571CC4CBD4E}" dt="2020-01-31T09:53:18.370" v="3" actId="20577"/>
        <pc:sldMkLst>
          <pc:docMk/>
          <pc:sldMk cId="2870994262" sldId="271"/>
        </pc:sldMkLst>
        <pc:spChg chg="mod">
          <ac:chgData name="Jo Claes" userId="d64208f3-0076-4064-b6ac-7d8ee9dc279f" providerId="ADAL" clId="{739BB6BE-C9CB-45A4-BB6D-6571CC4CBD4E}" dt="2020-01-31T09:53:18.370" v="3" actId="20577"/>
          <ac:spMkLst>
            <pc:docMk/>
            <pc:sldMk cId="2870994262" sldId="271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739BB6BE-C9CB-45A4-BB6D-6571CC4CBD4E}" dt="2020-01-31T09:53:47.253" v="6" actId="6549"/>
        <pc:sldMkLst>
          <pc:docMk/>
          <pc:sldMk cId="1681057816" sldId="283"/>
        </pc:sldMkLst>
        <pc:spChg chg="mod">
          <ac:chgData name="Jo Claes" userId="d64208f3-0076-4064-b6ac-7d8ee9dc279f" providerId="ADAL" clId="{739BB6BE-C9CB-45A4-BB6D-6571CC4CBD4E}" dt="2020-01-31T09:53:47.253" v="6" actId="6549"/>
          <ac:spMkLst>
            <pc:docMk/>
            <pc:sldMk cId="1681057816" sldId="28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11031-23F1-49BB-9F75-241B337D1EC7}" type="datetimeFigureOut">
              <a:rPr lang="nl-BE" smtClean="0"/>
              <a:t>31/01/2020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BBD9A-8137-4F91-BCD0-82505381713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8434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3FC1B-1360-4953-A911-6C5EDFE56089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D31F2-D280-4941-9FB1-46DCA8BCB0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1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o.de/fileadmin/upload/dokumente/en/broschueren/Structural_Bonding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hyssenkrupp-nirosta.de/en/news/news-archive/show/browse/2/article/first-use-of-adhesive-bonding-to-attach-stainless-steel-facade-panels-to-outer-building-walls/76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72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dirty="0">
                <a:solidFill>
                  <a:srgbClr val="0070C0"/>
                </a:solidFill>
                <a:hlinkClick r:id="rId3"/>
              </a:rPr>
              <a:t>http://www.delo.de/fileadmin/upload/dokumente/en/broschueren/Structural_Bonding.pdf</a:t>
            </a:r>
            <a:endParaRPr lang="fr-FR" sz="1200" i="1" dirty="0">
              <a:solidFill>
                <a:srgbClr val="0070C0"/>
              </a:solidFill>
            </a:endParaRPr>
          </a:p>
          <a:p>
            <a:r>
              <a:rPr lang="fr-FR" sz="1200" i="1" dirty="0">
                <a:solidFill>
                  <a:srgbClr val="0070C0"/>
                </a:solidFill>
                <a:hlinkClick r:id="rId4"/>
              </a:rPr>
              <a:t>http://www.thyssenkrupp-nirosta.de/en/news/news-archive/show/browse/2/article/first-use-of-adhesive-bonding-to-attach-stainless-steel-facade-panels-to-outer-building-walls/76/</a:t>
            </a:r>
            <a:r>
              <a:rPr lang="fr-FR" sz="1200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16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Adhesive Bonding of Stainless Steels. 1st. Ed. 2013. Materials and Applications Series, volume 21. Euro </a:t>
            </a:r>
            <a:r>
              <a:rPr lang="en-US" sz="1200" dirty="0" err="1"/>
              <a:t>Inox</a:t>
            </a:r>
            <a:r>
              <a:rPr lang="en-US" sz="1200" dirty="0"/>
              <a:t> 2013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[11]</a:t>
            </a:r>
            <a:r>
              <a:rPr lang="de-DE" baseline="0" dirty="0"/>
              <a:t> Selection de collage structural, loctite, www.360bonding.com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28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56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fr-FR" sz="1600" b="0" dirty="0" err="1">
                <a:solidFill>
                  <a:schemeClr val="bg1"/>
                </a:solidFill>
              </a:rPr>
              <a:t>Unión</a:t>
            </a:r>
            <a:r>
              <a:rPr lang="fr-FR" sz="1600" b="0" dirty="0">
                <a:solidFill>
                  <a:schemeClr val="bg1"/>
                </a:solidFill>
              </a:rPr>
              <a:t> y </a:t>
            </a:r>
            <a:r>
              <a:rPr lang="fr-FR" sz="1600" b="0" dirty="0" err="1">
                <a:solidFill>
                  <a:schemeClr val="bg1"/>
                </a:solidFill>
              </a:rPr>
              <a:t>Fabricación</a:t>
            </a:r>
            <a:r>
              <a:rPr lang="fr-FR" sz="1600" b="0" dirty="0">
                <a:solidFill>
                  <a:schemeClr val="bg1"/>
                </a:solidFill>
              </a:rPr>
              <a:t> de  </a:t>
            </a:r>
            <a:r>
              <a:rPr lang="fr-FR" sz="1600" b="0" dirty="0" err="1">
                <a:solidFill>
                  <a:schemeClr val="bg1"/>
                </a:solidFill>
              </a:rPr>
              <a:t>Aceros</a:t>
            </a:r>
            <a:r>
              <a:rPr lang="fr-FR" sz="1600" b="0" dirty="0">
                <a:solidFill>
                  <a:schemeClr val="bg1"/>
                </a:solidFill>
              </a:rPr>
              <a:t> </a:t>
            </a:r>
            <a:r>
              <a:rPr lang="fr-FR" sz="1600" b="0" dirty="0" err="1">
                <a:solidFill>
                  <a:schemeClr val="bg1"/>
                </a:solidFill>
              </a:rPr>
              <a:t>Inoxidables</a:t>
            </a:r>
            <a:endParaRPr lang="fr-FR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BACC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BACC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BACC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hura.shu.ac.uk/3115/" TargetMode="External"/><Relationship Id="rId3" Type="http://schemas.openxmlformats.org/officeDocument/2006/relationships/hyperlink" Target="http://www.jm-metaljoining.com/pdfs-uploaded/Joining%20Stainless%20Steel.pdf" TargetMode="External"/><Relationship Id="rId7" Type="http://schemas.openxmlformats.org/officeDocument/2006/relationships/hyperlink" Target="http://www.worldstainless.org/Files/issf/non-image-files/PDF/Euro_Inox/Adhesive_bonding_EN.pdf" TargetMode="External"/><Relationship Id="rId12" Type="http://schemas.openxmlformats.org/officeDocument/2006/relationships/hyperlink" Target="http://www.sciencedirect.com/science/book/9781845694357" TargetMode="External"/><Relationship Id="rId2" Type="http://schemas.openxmlformats.org/officeDocument/2006/relationships/hyperlink" Target="http://www.worldstainless.org/Files/issf/animations/WeldedFabrication/start_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prove.it/metro/file.php?file=/1/Papers/Metallurgy_of_Welding_Processes/Joint_properties.pdf" TargetMode="External"/><Relationship Id="rId11" Type="http://schemas.openxmlformats.org/officeDocument/2006/relationships/hyperlink" Target="https://www.ellsworth.com/globalassets/literature-library/manufacturer/ellsworth-adhesives/ellsworth-adhesives-white-paper-structural-bonding.pdf" TargetMode="External"/><Relationship Id="rId5" Type="http://schemas.openxmlformats.org/officeDocument/2006/relationships/hyperlink" Target="http://www.edelstahl-rostfrei.de/page.asp?pageID=1590" TargetMode="External"/><Relationship Id="rId10" Type="http://schemas.openxmlformats.org/officeDocument/2006/relationships/hyperlink" Target="http://www.delo.de/fileadmin/upload/dokumente/en/broschueren/Structural_Bonding.pdf" TargetMode="External"/><Relationship Id="rId4" Type="http://schemas.openxmlformats.org/officeDocument/2006/relationships/hyperlink" Target="http://www.nickelinstitute.org/~/Media/Files/TechnicalLiterature/WeldingofStainlesssSteelandotherJoiningMethods_9002_.pdf" TargetMode="External"/><Relationship Id="rId9" Type="http://schemas.openxmlformats.org/officeDocument/2006/relationships/hyperlink" Target="http://www.worldstainless.org/Files/issf/non-image-files/PDF/ISSF_Stainless_Steel_for_Designers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4XD5mZoM_0" TargetMode="External"/><Relationship Id="rId3" Type="http://schemas.openxmlformats.org/officeDocument/2006/relationships/hyperlink" Target="https://www.youtube.com/watch?v=VMu7_W0QE3Y" TargetMode="External"/><Relationship Id="rId7" Type="http://schemas.openxmlformats.org/officeDocument/2006/relationships/hyperlink" Target="https://www.youtube.com/watch?v=SwY-RT4DBxY" TargetMode="External"/><Relationship Id="rId2" Type="http://schemas.openxmlformats.org/officeDocument/2006/relationships/hyperlink" Target="https://www.youtube.com/watch?v=5zwgI-pQ6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DoSDiiZx6U" TargetMode="External"/><Relationship Id="rId5" Type="http://schemas.openxmlformats.org/officeDocument/2006/relationships/hyperlink" Target="https://www.youtube.com/watch?v=n-ht_5Ysurc" TargetMode="External"/><Relationship Id="rId4" Type="http://schemas.openxmlformats.org/officeDocument/2006/relationships/hyperlink" Target="http://www.sastainless.com/videos/index.html" TargetMode="External"/><Relationship Id="rId9" Type="http://schemas.openxmlformats.org/officeDocument/2006/relationships/hyperlink" Target="https://www.youtube.com/watch?v=LDxNDWObTy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oa.info/download_files/stainless-steel/Austenitics.pdf" TargetMode="External"/><Relationship Id="rId2" Type="http://schemas.openxmlformats.org/officeDocument/2006/relationships/hyperlink" Target="http://www.issftrainin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rldstainless.org/Files/issf/non-image-files/PDF/ISSF_The_Ferritic_Solution_Spanish.pdf" TargetMode="External"/><Relationship Id="rId4" Type="http://schemas.openxmlformats.org/officeDocument/2006/relationships/hyperlink" Target="http://www.imoa.info/download_files/stainless-steel/Duplex_Stainless_Steel_3rd_Edition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O5pVLOAmD4" TargetMode="External"/><Relationship Id="rId7" Type="http://schemas.openxmlformats.org/officeDocument/2006/relationships/hyperlink" Target="http://www.youtube.com/watch?v=fKw5C_c1UVk" TargetMode="External"/><Relationship Id="rId2" Type="http://schemas.openxmlformats.org/officeDocument/2006/relationships/hyperlink" Target="https://www.youtube.com/watch?v=twUAa5LWUv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structables.com/id/Soldering-Brass-to-Stainless-Steel-plus-How-To-Mak/" TargetMode="External"/><Relationship Id="rId5" Type="http://schemas.openxmlformats.org/officeDocument/2006/relationships/hyperlink" Target="https://www.youtube.com/watch?v=PmXMTt_JPb8" TargetMode="External"/><Relationship Id="rId4" Type="http://schemas.openxmlformats.org/officeDocument/2006/relationships/hyperlink" Target="http://www.youtube.com/watch?v=VSR22YMmv5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HOrTnSor7K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err="1"/>
              <a:t>didáctico</a:t>
            </a:r>
            <a:r>
              <a:rPr lang="fr-FR" dirty="0"/>
              <a:t> para </a:t>
            </a:r>
            <a:r>
              <a:rPr lang="fr-FR" dirty="0" err="1"/>
              <a:t>docentes</a:t>
            </a:r>
            <a:r>
              <a:rPr lang="fr-FR" dirty="0"/>
              <a:t> en  </a:t>
            </a:r>
            <a:r>
              <a:rPr lang="fr-FR" dirty="0" err="1"/>
              <a:t>Arquitectura</a:t>
            </a:r>
            <a:r>
              <a:rPr lang="fr-FR" dirty="0"/>
              <a:t> o </a:t>
            </a:r>
            <a:r>
              <a:rPr lang="fr-FR" dirty="0" err="1"/>
              <a:t>Ingenieria</a:t>
            </a:r>
            <a:r>
              <a:rPr lang="fr-FR" dirty="0"/>
              <a:t> Civil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4000" b="1" dirty="0" err="1">
                <a:solidFill>
                  <a:srgbClr val="4BACC6"/>
                </a:solidFill>
              </a:rPr>
              <a:t>Capítulo</a:t>
            </a:r>
            <a:r>
              <a:rPr lang="fr-FR" sz="4000" b="1" dirty="0">
                <a:solidFill>
                  <a:srgbClr val="4BACC6"/>
                </a:solidFill>
              </a:rPr>
              <a:t> 09</a:t>
            </a:r>
          </a:p>
          <a:p>
            <a:r>
              <a:rPr lang="fr-FR" sz="4000" b="1" dirty="0" err="1">
                <a:solidFill>
                  <a:srgbClr val="4BACC6"/>
                </a:solidFill>
              </a:rPr>
              <a:t>Unión</a:t>
            </a:r>
            <a:r>
              <a:rPr lang="fr-FR" sz="4000" b="1" dirty="0">
                <a:solidFill>
                  <a:srgbClr val="4BACC6"/>
                </a:solidFill>
              </a:rPr>
              <a:t> y </a:t>
            </a:r>
            <a:r>
              <a:rPr lang="fr-FR" sz="4000" b="1" dirty="0" err="1">
                <a:solidFill>
                  <a:srgbClr val="4BACC6"/>
                </a:solidFill>
              </a:rPr>
              <a:t>Fabricación</a:t>
            </a:r>
            <a:r>
              <a:rPr lang="fr-FR" sz="4000" b="1" dirty="0">
                <a:solidFill>
                  <a:srgbClr val="4BACC6"/>
                </a:solidFill>
              </a:rPr>
              <a:t> de     </a:t>
            </a:r>
            <a:r>
              <a:rPr lang="fr-FR" sz="4000" b="1" dirty="0" err="1">
                <a:solidFill>
                  <a:srgbClr val="4BACC6"/>
                </a:solidFill>
              </a:rPr>
              <a:t>Aceros</a:t>
            </a:r>
            <a:r>
              <a:rPr lang="fr-FR" sz="4000" b="1" dirty="0">
                <a:solidFill>
                  <a:srgbClr val="4BACC6"/>
                </a:solidFill>
              </a:rPr>
              <a:t> </a:t>
            </a:r>
            <a:r>
              <a:rPr lang="fr-FR" sz="4000" b="1" dirty="0" err="1">
                <a:solidFill>
                  <a:srgbClr val="4BACC6"/>
                </a:solidFill>
              </a:rPr>
              <a:t>Inoxidables</a:t>
            </a:r>
            <a:endParaRPr lang="fr-FR" sz="4000" b="1" dirty="0">
              <a:solidFill>
                <a:srgbClr val="4BAC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61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10</a:t>
            </a:fld>
            <a:endParaRPr lang="fr-BE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2904"/>
            <a:ext cx="6027717" cy="3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404330" y="260648"/>
            <a:ext cx="2231277" cy="2845085"/>
            <a:chOff x="6404330" y="137690"/>
            <a:chExt cx="2231277" cy="284508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" t="2167" r="1183" b="2153"/>
            <a:stretch/>
          </p:blipFill>
          <p:spPr bwMode="auto">
            <a:xfrm>
              <a:off x="6404330" y="137690"/>
              <a:ext cx="2231277" cy="15216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404330" y="1659336"/>
              <a:ext cx="223127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dirty="0"/>
                <a:t>Los </a:t>
              </a:r>
              <a:r>
                <a:rPr lang="fr-BE" sz="2000" dirty="0" err="1"/>
                <a:t>adhesivos</a:t>
              </a:r>
              <a:r>
                <a:rPr lang="fr-BE" sz="2000" dirty="0"/>
                <a:t> se </a:t>
              </a:r>
              <a:r>
                <a:rPr lang="fr-BE" sz="2000" dirty="0" err="1"/>
                <a:t>emplean</a:t>
              </a:r>
              <a:r>
                <a:rPr lang="fr-BE" sz="2000" dirty="0"/>
                <a:t> para el </a:t>
              </a:r>
              <a:r>
                <a:rPr lang="fr-BE" sz="2000" dirty="0" err="1"/>
                <a:t>emsamblaje</a:t>
              </a:r>
              <a:r>
                <a:rPr lang="fr-BE" sz="2000" dirty="0"/>
                <a:t> de manillas de </a:t>
              </a:r>
              <a:r>
                <a:rPr lang="fr-BE" sz="2000" dirty="0" err="1"/>
                <a:t>puertas</a:t>
              </a:r>
              <a:r>
                <a:rPr lang="fr-BE" sz="2000" dirty="0"/>
                <a:t> 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75397" b="3033"/>
          <a:stretch/>
        </p:blipFill>
        <p:spPr bwMode="auto">
          <a:xfrm>
            <a:off x="179512" y="3996632"/>
            <a:ext cx="1767878" cy="257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6" t="2422" r="48466" b="2422"/>
          <a:stretch/>
        </p:blipFill>
        <p:spPr bwMode="auto">
          <a:xfrm>
            <a:off x="2051720" y="3996632"/>
            <a:ext cx="1710813" cy="257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6" t="2422" r="20781" b="2422"/>
          <a:stretch/>
        </p:blipFill>
        <p:spPr bwMode="auto">
          <a:xfrm>
            <a:off x="3851920" y="3996632"/>
            <a:ext cx="1730478" cy="257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48711" y="3996632"/>
            <a:ext cx="2986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Los </a:t>
            </a:r>
            <a:r>
              <a:rPr lang="fr-BE" sz="2000" dirty="0" err="1"/>
              <a:t>adhesivos</a:t>
            </a:r>
            <a:r>
              <a:rPr lang="fr-BE" sz="2000" dirty="0"/>
              <a:t> son </a:t>
            </a:r>
            <a:r>
              <a:rPr lang="fr-BE" sz="2000" dirty="0" err="1"/>
              <a:t>una</a:t>
            </a:r>
            <a:r>
              <a:rPr lang="fr-BE" sz="2000" dirty="0"/>
              <a:t> </a:t>
            </a:r>
            <a:r>
              <a:rPr lang="fr-BE" sz="2000" dirty="0" err="1"/>
              <a:t>solución</a:t>
            </a:r>
            <a:r>
              <a:rPr lang="fr-BE" sz="2000" dirty="0"/>
              <a:t> </a:t>
            </a:r>
            <a:r>
              <a:rPr lang="fr-BE" sz="2000" dirty="0" err="1"/>
              <a:t>práctica</a:t>
            </a:r>
            <a:r>
              <a:rPr lang="fr-BE" sz="2000" dirty="0"/>
              <a:t> en </a:t>
            </a:r>
            <a:r>
              <a:rPr lang="fr-BE" sz="2000" dirty="0" err="1"/>
              <a:t>aplicaciones</a:t>
            </a:r>
            <a:r>
              <a:rPr lang="fr-BE" sz="2000" dirty="0"/>
              <a:t> de </a:t>
            </a:r>
            <a:r>
              <a:rPr lang="fr-BE" sz="2000" dirty="0" err="1"/>
              <a:t>construcción</a:t>
            </a:r>
            <a:r>
              <a:rPr lang="fr-BE" sz="2000" dirty="0"/>
              <a:t> </a:t>
            </a:r>
            <a:r>
              <a:rPr lang="fr-BE" sz="2000" dirty="0" err="1"/>
              <a:t>cuando</a:t>
            </a:r>
            <a:r>
              <a:rPr lang="fr-BE" sz="2000" dirty="0"/>
              <a:t> </a:t>
            </a:r>
            <a:r>
              <a:rPr lang="fr-BE" sz="2000" dirty="0" err="1"/>
              <a:t>deben</a:t>
            </a:r>
            <a:r>
              <a:rPr lang="fr-BE" sz="2000" dirty="0"/>
              <a:t> </a:t>
            </a:r>
            <a:r>
              <a:rPr lang="fr-BE" sz="2000" dirty="0" err="1"/>
              <a:t>aplicados</a:t>
            </a:r>
            <a:r>
              <a:rPr lang="fr-BE" sz="2000" dirty="0"/>
              <a:t> a </a:t>
            </a:r>
            <a:r>
              <a:rPr lang="fr-BE" sz="2000" dirty="0" err="1"/>
              <a:t>piedra</a:t>
            </a:r>
            <a:r>
              <a:rPr lang="fr-BE" sz="2000" dirty="0"/>
              <a:t> o </a:t>
            </a:r>
            <a:r>
              <a:rPr lang="fr-BE" sz="2000" dirty="0" err="1"/>
              <a:t>ladrillo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640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Referencias</a:t>
            </a:r>
            <a:r>
              <a:rPr lang="fr-FR" sz="3600" dirty="0"/>
              <a:t> </a:t>
            </a:r>
            <a:r>
              <a:rPr lang="fr-FR" sz="3600" dirty="0" err="1"/>
              <a:t>bibliográficas</a:t>
            </a:r>
            <a:r>
              <a:rPr lang="fr-FR" sz="3600" dirty="0"/>
              <a:t> sobre </a:t>
            </a:r>
            <a:r>
              <a:rPr lang="fr-FR" sz="3600" dirty="0" err="1"/>
              <a:t>unión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1600" dirty="0">
                <a:solidFill>
                  <a:srgbClr val="C00000"/>
                </a:solidFill>
                <a:hlinkClick r:id="rId2"/>
              </a:rPr>
              <a:t>http://www.worldstainless.org/Files/issf/animations/WeldedFabrication/start_1.html</a:t>
            </a:r>
            <a:endParaRPr lang="fr-FR" sz="16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3"/>
              </a:rPr>
              <a:t>http://www.wikihow.com/Weld-Stainless-Steel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4"/>
              </a:rPr>
              <a:t>http://www.nickelinstitute.org/~/Media/Files/TechnicalLiterature/WeldingofStainlesssSteelandotherJoiningMethods_9002_.pdf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5"/>
              </a:rPr>
              <a:t>http://www.edelstahl-rostfrei.de/page.asp?pageID=1590</a:t>
            </a:r>
            <a:r>
              <a:rPr lang="fr-FR" sz="1600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6"/>
              </a:rPr>
              <a:t>http://www.improve.it/metro/file.php?file=/1/Papers/Metallurgy_of_Welding_Processes/Joint_properties.pdf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7"/>
              </a:rPr>
              <a:t>https://www.worldstainless.org/Files/issf/non-image-files/PDF/Euro_Inox/Adhesive_bonding_EN.pdf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8"/>
              </a:rPr>
              <a:t>http://shura.shu.ac.uk/3115/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9"/>
              </a:rPr>
              <a:t>https://www.worldstainless.org/Files/issf/non-image-files/PDF/ISSF_Stainless_Steel_for_Designers.pdf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0"/>
              </a:rPr>
              <a:t>http://www.delo.de/fileadmin/upload/dokumente/en/broschueren/Structural_Bonding.pdf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1"/>
              </a:rPr>
              <a:t>https://www.ellsworth.com/globalassets/literature-library/manufacturer/ellsworth-adhesives/ellsworth-adhesives-white-paper-structural-bonding.pdf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2"/>
              </a:rPr>
              <a:t>http://www.sciencedirect.com/science/book/9781845694357</a:t>
            </a:r>
            <a:r>
              <a:rPr lang="fr-FR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99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2 - </a:t>
            </a:r>
            <a:r>
              <a:rPr lang="fr-FR" sz="3600" dirty="0" err="1"/>
              <a:t>Fabricación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dirty="0"/>
              <a:t>Hay </a:t>
            </a:r>
            <a:r>
              <a:rPr lang="fr-FR" dirty="0" err="1"/>
              <a:t>muchos</a:t>
            </a:r>
            <a:r>
              <a:rPr lang="fr-FR" dirty="0"/>
              <a:t> </a:t>
            </a:r>
            <a:r>
              <a:rPr lang="fr-FR" dirty="0" err="1"/>
              <a:t>documentos</a:t>
            </a:r>
            <a:r>
              <a:rPr lang="fr-FR" dirty="0"/>
              <a:t> </a:t>
            </a:r>
            <a:r>
              <a:rPr lang="fr-FR" dirty="0" err="1"/>
              <a:t>muy</a:t>
            </a:r>
            <a:r>
              <a:rPr lang="fr-FR" dirty="0"/>
              <a:t> </a:t>
            </a:r>
            <a:r>
              <a:rPr lang="fr-FR" dirty="0" err="1"/>
              <a:t>completos</a:t>
            </a:r>
            <a:r>
              <a:rPr lang="fr-FR" dirty="0"/>
              <a:t> disponibles, ver la lista de </a:t>
            </a:r>
            <a:r>
              <a:rPr lang="fr-FR" dirty="0" err="1"/>
              <a:t>referencias</a:t>
            </a:r>
            <a:r>
              <a:rPr lang="fr-FR" dirty="0"/>
              <a:t> </a:t>
            </a:r>
            <a:r>
              <a:rPr lang="fr-FR" dirty="0" err="1"/>
              <a:t>bibliográficas</a:t>
            </a:r>
            <a:endParaRPr lang="fr-FR" dirty="0"/>
          </a:p>
          <a:p>
            <a:pPr algn="just"/>
            <a:endParaRPr lang="fr-FR" dirty="0"/>
          </a:p>
          <a:p>
            <a:pPr marL="0" indent="0" algn="just">
              <a:buNone/>
            </a:pPr>
            <a:r>
              <a:rPr lang="fr-FR" dirty="0" err="1"/>
              <a:t>Ref</a:t>
            </a:r>
            <a:r>
              <a:rPr lang="fr-FR" dirty="0"/>
              <a:t> 1 es un </a:t>
            </a:r>
            <a:r>
              <a:rPr lang="fr-FR" dirty="0" err="1"/>
              <a:t>curso</a:t>
            </a:r>
            <a:r>
              <a:rPr lang="fr-FR" dirty="0"/>
              <a:t> </a:t>
            </a:r>
            <a:r>
              <a:rPr lang="fr-FR" dirty="0" err="1"/>
              <a:t>dedicado</a:t>
            </a:r>
            <a:r>
              <a:rPr lang="fr-FR" dirty="0"/>
              <a:t> a la </a:t>
            </a:r>
            <a:r>
              <a:rPr lang="fr-FR" dirty="0" err="1"/>
              <a:t>fabricación</a:t>
            </a:r>
            <a:r>
              <a:rPr lang="fr-FR" dirty="0"/>
              <a:t> de </a:t>
            </a:r>
            <a:r>
              <a:rPr lang="fr-FR" dirty="0" err="1"/>
              <a:t>aceros</a:t>
            </a:r>
            <a:r>
              <a:rPr lang="fr-FR" dirty="0"/>
              <a:t> </a:t>
            </a:r>
            <a:r>
              <a:rPr lang="fr-FR" dirty="0" err="1"/>
              <a:t>inoxidables</a:t>
            </a:r>
            <a:endParaRPr lang="fr-FR" dirty="0"/>
          </a:p>
          <a:p>
            <a:pPr algn="just"/>
            <a:endParaRPr lang="fr-FR" dirty="0"/>
          </a:p>
          <a:p>
            <a:pPr marL="0" indent="0" algn="just">
              <a:buNone/>
            </a:pPr>
            <a:r>
              <a:rPr lang="fr-FR" dirty="0"/>
              <a:t>El </a:t>
            </a:r>
            <a:r>
              <a:rPr lang="fr-FR" dirty="0" err="1"/>
              <a:t>capítulo</a:t>
            </a:r>
            <a:r>
              <a:rPr lang="fr-FR" dirty="0"/>
              <a:t> 10 lista un </a:t>
            </a:r>
            <a:r>
              <a:rPr lang="fr-FR" dirty="0" err="1"/>
              <a:t>número</a:t>
            </a:r>
            <a:r>
              <a:rPr lang="fr-FR" dirty="0"/>
              <a:t> de </a:t>
            </a:r>
            <a:r>
              <a:rPr lang="fr-FR" dirty="0" err="1"/>
              <a:t>aplicaciones</a:t>
            </a:r>
            <a:r>
              <a:rPr lang="fr-FR" dirty="0"/>
              <a:t> en </a:t>
            </a:r>
            <a:r>
              <a:rPr lang="fr-FR" dirty="0" err="1"/>
              <a:t>arquitectura</a:t>
            </a:r>
            <a:r>
              <a:rPr lang="fr-FR" dirty="0"/>
              <a:t> y </a:t>
            </a:r>
            <a:r>
              <a:rPr lang="fr-FR" dirty="0" err="1"/>
              <a:t>construcción</a:t>
            </a:r>
            <a:r>
              <a:rPr lang="fr-FR" dirty="0"/>
              <a:t>: La </a:t>
            </a:r>
            <a:r>
              <a:rPr lang="fr-FR" dirty="0" err="1"/>
              <a:t>fabricacion</a:t>
            </a:r>
            <a:r>
              <a:rPr lang="fr-FR" dirty="0"/>
              <a:t> de </a:t>
            </a:r>
            <a:r>
              <a:rPr lang="fr-FR" dirty="0" err="1"/>
              <a:t>todo</a:t>
            </a:r>
            <a:r>
              <a:rPr lang="fr-FR" dirty="0"/>
              <a:t> </a:t>
            </a:r>
            <a:r>
              <a:rPr lang="fr-FR" dirty="0" err="1"/>
              <a:t>tipo</a:t>
            </a:r>
            <a:r>
              <a:rPr lang="fr-FR" dirty="0"/>
              <a:t> de </a:t>
            </a:r>
            <a:r>
              <a:rPr lang="fr-FR" dirty="0" err="1"/>
              <a:t>espesores</a:t>
            </a:r>
            <a:r>
              <a:rPr lang="fr-FR" dirty="0"/>
              <a:t> y formas se </a:t>
            </a:r>
            <a:r>
              <a:rPr lang="fr-FR" dirty="0" err="1"/>
              <a:t>consigue</a:t>
            </a:r>
            <a:r>
              <a:rPr lang="fr-FR" dirty="0"/>
              <a:t> </a:t>
            </a:r>
            <a:r>
              <a:rPr lang="fr-FR" dirty="0" err="1"/>
              <a:t>hoy</a:t>
            </a:r>
            <a:r>
              <a:rPr lang="fr-FR" dirty="0"/>
              <a:t> en dia de forma </a:t>
            </a:r>
            <a:r>
              <a:rPr lang="fr-FR" dirty="0" err="1"/>
              <a:t>rutinaria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641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Videos</a:t>
            </a:r>
            <a:r>
              <a:rPr lang="fr-FR" sz="3600" dirty="0"/>
              <a:t> de </a:t>
            </a:r>
            <a:r>
              <a:rPr lang="fr-FR" sz="3600" dirty="0" err="1"/>
              <a:t>procesos</a:t>
            </a:r>
            <a:endParaRPr lang="nl-BE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268375"/>
              </p:ext>
            </p:extLst>
          </p:nvPr>
        </p:nvGraphicFramePr>
        <p:xfrm>
          <a:off x="457200" y="1600200"/>
          <a:ext cx="8219256" cy="3916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41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7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Aceria</a:t>
                      </a:r>
                      <a:r>
                        <a:rPr lang="nl-BE" sz="1600" baseline="0" dirty="0"/>
                        <a:t> y laminación de aceros inoxidables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2"/>
                        </a:rPr>
                        <a:t>https://www.youtube.com/watch?v=5zwgI-pQ6kE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Corte</a:t>
                      </a:r>
                      <a:r>
                        <a:rPr lang="nl-BE" sz="1600" baseline="0" dirty="0"/>
                        <a:t> y doblado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3"/>
                        </a:rPr>
                        <a:t>https://www.youtube.com/watch?v=VMu7_W0QE3Y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Corte</a:t>
                      </a:r>
                      <a:r>
                        <a:rPr lang="nl-BE" sz="1600" baseline="0" dirty="0"/>
                        <a:t> por chorro de agua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http://www.sastainless.com/videos/index.html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Comformado</a:t>
                      </a:r>
                      <a:r>
                        <a:rPr lang="nl-BE" sz="1600" baseline="0" dirty="0"/>
                        <a:t> profundo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5"/>
                        </a:rPr>
                        <a:t>https://www.youtube.com/watch?v=n-ht_5Ysurc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Maquina</a:t>
                      </a:r>
                      <a:r>
                        <a:rPr lang="nl-BE" sz="1600" baseline="0" dirty="0"/>
                        <a:t> de doblado de alambre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6"/>
                        </a:rPr>
                        <a:t>https://www.youtube.com/watch?v=kDoSDiiZx6U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Maquina</a:t>
                      </a:r>
                      <a:r>
                        <a:rPr lang="nl-BE" sz="1600" baseline="0" dirty="0"/>
                        <a:t> de conformado de muelles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7"/>
                        </a:rPr>
                        <a:t>https://www.youtube.com/watch?v=SwY-RT4DBxY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Roll Forming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8"/>
                        </a:rPr>
                        <a:t>https://www.youtube.com/watch?v=44XD5mZoM_0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Mecanizado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9"/>
                        </a:rPr>
                        <a:t>https://www.youtube.com/watch?v=LDxNDWObTyg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nl-BE" sz="1600" dirty="0"/>
                        <a:t>Existen</a:t>
                      </a:r>
                      <a:r>
                        <a:rPr lang="nl-BE" sz="1600" baseline="0" dirty="0"/>
                        <a:t> más videos disponibles en la red</a:t>
                      </a:r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54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Referencias</a:t>
            </a:r>
            <a:r>
              <a:rPr lang="fr-FR" sz="3600" dirty="0"/>
              <a:t> </a:t>
            </a:r>
            <a:r>
              <a:rPr lang="fr-FR" sz="3600" dirty="0" err="1"/>
              <a:t>bibliográficas</a:t>
            </a:r>
            <a:r>
              <a:rPr lang="fr-FR" sz="3600" dirty="0"/>
              <a:t> sobre </a:t>
            </a:r>
            <a:r>
              <a:rPr lang="fr-FR" sz="3600" dirty="0" err="1"/>
              <a:t>fabricación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2"/>
              </a:rPr>
              <a:t>http://www.issftraining.org/</a:t>
            </a:r>
            <a:r>
              <a:rPr lang="fr-FR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3"/>
              </a:rPr>
              <a:t>http://www.imoa.info/download_files/stainless-steel/Austenitics.pdf</a:t>
            </a:r>
            <a:r>
              <a:rPr lang="fr-FR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4"/>
              </a:rPr>
              <a:t>http://www.imoa.info/download_files/stainless-steel/Duplex_Stainless_Steel_3rd_Edition.pdf</a:t>
            </a:r>
            <a:r>
              <a:rPr lang="fr-FR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5"/>
              </a:rPr>
              <a:t>http://www.worldstainless.org/Files/issf/non-image-files/PDF/ISSF_The_Ferritic_Solution_Spanish.pdf</a:t>
            </a:r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1057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://www.thyssenkrupp-nirosta.de/uploads/RTEmagicC_Eingang_Hannover_01.jpg.jpg"/>
          <p:cNvSpPr>
            <a:spLocks noGrp="1" noChangeAspec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Gracias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855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Contenido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err="1"/>
              <a:t>Unión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err="1"/>
              <a:t>Fabricación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084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1 - </a:t>
            </a:r>
            <a:r>
              <a:rPr lang="fr-FR" sz="3200" dirty="0" err="1"/>
              <a:t>Unión</a:t>
            </a:r>
            <a:br>
              <a:rPr lang="fr-FR" sz="3200" dirty="0"/>
            </a:br>
            <a:r>
              <a:rPr lang="fr-FR" sz="3200" dirty="0" err="1"/>
              <a:t>Procesos</a:t>
            </a:r>
            <a:r>
              <a:rPr lang="fr-FR" sz="3200" dirty="0"/>
              <a:t> de </a:t>
            </a:r>
            <a:r>
              <a:rPr lang="fr-FR" sz="3200" dirty="0" err="1"/>
              <a:t>unión</a:t>
            </a:r>
            <a:r>
              <a:rPr lang="fr-FR" sz="3200" dirty="0"/>
              <a:t> </a:t>
            </a:r>
            <a:r>
              <a:rPr lang="fr-FR" sz="3200" dirty="0" err="1"/>
              <a:t>aplicables</a:t>
            </a:r>
            <a:r>
              <a:rPr lang="fr-FR" sz="3200" dirty="0"/>
              <a:t>: </a:t>
            </a:r>
            <a:r>
              <a:rPr lang="fr-FR" sz="3200" dirty="0" err="1"/>
              <a:t>Todos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3</a:t>
            </a:fld>
            <a:endParaRPr lang="fr-B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7711"/>
              </p:ext>
            </p:extLst>
          </p:nvPr>
        </p:nvGraphicFramePr>
        <p:xfrm>
          <a:off x="467545" y="1669936"/>
          <a:ext cx="8208911" cy="4667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6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707">
                <a:tc>
                  <a:txBody>
                    <a:bodyPr/>
                    <a:lstStyle/>
                    <a:p>
                      <a:r>
                        <a:rPr lang="fr-FR" sz="1600" dirty="0" err="1"/>
                        <a:t>Proceso</a:t>
                      </a:r>
                      <a:r>
                        <a:rPr lang="fr-FR" sz="1600" dirty="0"/>
                        <a:t> (</a:t>
                      </a:r>
                      <a:r>
                        <a:rPr lang="fr-FR" sz="1600" dirty="0" err="1"/>
                        <a:t>Refs</a:t>
                      </a:r>
                      <a:r>
                        <a:rPr lang="fr-FR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Videos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Proceso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recomendado</a:t>
                      </a:r>
                      <a:r>
                        <a:rPr lang="fr-FR" sz="1600" baseline="0" dirty="0"/>
                        <a:t> para: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437">
                <a:tc>
                  <a:txBody>
                    <a:bodyPr/>
                    <a:lstStyle/>
                    <a:p>
                      <a:r>
                        <a:rPr lang="fr-FR" sz="1600" dirty="0" err="1"/>
                        <a:t>Soldadura</a:t>
                      </a:r>
                      <a:r>
                        <a:rPr lang="fr-FR" sz="1600" dirty="0"/>
                        <a:t>  (1-5)</a:t>
                      </a:r>
                    </a:p>
                    <a:p>
                      <a:r>
                        <a:rPr lang="fr-FR" sz="1600" dirty="0"/>
                        <a:t>(</a:t>
                      </a:r>
                      <a:r>
                        <a:rPr lang="fr-FR" sz="1600" dirty="0" err="1"/>
                        <a:t>ampliamente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utilizado</a:t>
                      </a:r>
                      <a:r>
                        <a:rPr lang="fr-FR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hlinkClick r:id="rId2"/>
                        </a:rPr>
                        <a:t>MIG </a:t>
                      </a:r>
                      <a:r>
                        <a:rPr lang="fr-FR" sz="1600" dirty="0" err="1">
                          <a:hlinkClick r:id="rId2"/>
                        </a:rPr>
                        <a:t>Welding</a:t>
                      </a:r>
                      <a:endParaRPr lang="fr-FR" sz="1600" dirty="0"/>
                    </a:p>
                    <a:p>
                      <a:r>
                        <a:rPr lang="fr-FR" sz="1600" dirty="0">
                          <a:hlinkClick r:id="rId3"/>
                        </a:rPr>
                        <a:t>TIG</a:t>
                      </a:r>
                      <a:r>
                        <a:rPr lang="fr-FR" sz="1600" baseline="0" dirty="0">
                          <a:hlinkClick r:id="rId3"/>
                        </a:rPr>
                        <a:t> </a:t>
                      </a:r>
                      <a:r>
                        <a:rPr lang="fr-FR" sz="1600" baseline="0" dirty="0" err="1">
                          <a:hlinkClick r:id="rId3"/>
                        </a:rPr>
                        <a:t>Welding</a:t>
                      </a:r>
                      <a:endParaRPr lang="fr-FR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>
                          <a:hlinkClick r:id="rId4"/>
                        </a:rPr>
                        <a:t>Welding</a:t>
                      </a:r>
                      <a:r>
                        <a:rPr lang="fr-FR" sz="1600" dirty="0">
                          <a:hlinkClick r:id="rId4"/>
                        </a:rPr>
                        <a:t> robot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Alta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resistencia</a:t>
                      </a:r>
                      <a:r>
                        <a:rPr lang="fr-FR" sz="1600" baseline="0" dirty="0"/>
                        <a:t> de las </a:t>
                      </a:r>
                      <a:r>
                        <a:rPr lang="fr-FR" sz="1600" baseline="0" dirty="0" err="1"/>
                        <a:t>juntas</a:t>
                      </a:r>
                      <a:endParaRPr lang="fr-FR" sz="1600" dirty="0"/>
                    </a:p>
                    <a:p>
                      <a:r>
                        <a:rPr lang="fr-FR" sz="1600" dirty="0"/>
                        <a:t>No se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puede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desmantelar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fr-FR" sz="1600" dirty="0" err="1"/>
                        <a:t>Conectores</a:t>
                      </a:r>
                      <a:endParaRPr lang="fr-FR" sz="1600" dirty="0"/>
                    </a:p>
                    <a:p>
                      <a:r>
                        <a:rPr lang="fr-FR" sz="1600" dirty="0"/>
                        <a:t>(</a:t>
                      </a:r>
                      <a:r>
                        <a:rPr lang="fr-FR" sz="1600" dirty="0" err="1"/>
                        <a:t>ampliamente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utilizados</a:t>
                      </a:r>
                      <a:r>
                        <a:rPr lang="fr-FR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>
                          <a:hlinkClick r:id="rId5"/>
                        </a:rPr>
                        <a:t>Example</a:t>
                      </a:r>
                      <a:r>
                        <a:rPr lang="fr-FR" sz="1600" dirty="0">
                          <a:hlinkClick r:id="rId5"/>
                        </a:rPr>
                        <a:t> 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Facil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montaje</a:t>
                      </a:r>
                      <a:r>
                        <a:rPr lang="fr-FR" sz="1600" baseline="0" dirty="0"/>
                        <a:t> in-situ</a:t>
                      </a:r>
                      <a:r>
                        <a:rPr lang="fr-FR" sz="1600" dirty="0"/>
                        <a:t>  </a:t>
                      </a:r>
                    </a:p>
                    <a:p>
                      <a:r>
                        <a:rPr lang="fr-FR" sz="1600" dirty="0"/>
                        <a:t>Une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diferentes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materiales</a:t>
                      </a:r>
                      <a:r>
                        <a:rPr lang="fr-FR" sz="1600" dirty="0"/>
                        <a:t> (</a:t>
                      </a:r>
                      <a:r>
                        <a:rPr lang="fr-FR" sz="1600" dirty="0" err="1"/>
                        <a:t>madera</a:t>
                      </a:r>
                      <a:r>
                        <a:rPr lang="fr-FR" sz="1600" dirty="0"/>
                        <a:t>, 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vidrio</a:t>
                      </a:r>
                      <a:r>
                        <a:rPr lang="fr-FR" sz="1600" dirty="0"/>
                        <a:t>…)   </a:t>
                      </a:r>
                      <a:r>
                        <a:rPr lang="fr-FR" sz="1600" dirty="0" err="1"/>
                        <a:t>Pueden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desmantelarse</a:t>
                      </a:r>
                      <a:r>
                        <a:rPr lang="fr-FR" sz="1600" baseline="0" dirty="0"/>
                        <a:t> con el </a:t>
                      </a:r>
                      <a:r>
                        <a:rPr lang="fr-FR" sz="1600" baseline="0" dirty="0" err="1"/>
                        <a:t>tiempo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fr-FR" sz="1600" dirty="0" err="1"/>
                        <a:t>Brazing</a:t>
                      </a:r>
                      <a:r>
                        <a:rPr lang="fr-FR" sz="1600" dirty="0"/>
                        <a:t>/</a:t>
                      </a:r>
                      <a:r>
                        <a:rPr lang="fr-FR" sz="1600" dirty="0" err="1"/>
                        <a:t>Soldering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hlinkClick r:id="rId6"/>
                        </a:rPr>
                        <a:t>Soldering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/>
                        <a:t>Estanqueidad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frente</a:t>
                      </a:r>
                      <a:r>
                        <a:rPr lang="fr-FR" sz="1600" baseline="0" dirty="0"/>
                        <a:t> al </a:t>
                      </a:r>
                      <a:r>
                        <a:rPr lang="fr-FR" sz="1600" baseline="0" dirty="0" err="1"/>
                        <a:t>agua</a:t>
                      </a:r>
                      <a:r>
                        <a:rPr lang="fr-FR" sz="1600" dirty="0"/>
                        <a:t>  </a:t>
                      </a:r>
                      <a:r>
                        <a:rPr lang="fr-FR" sz="1600" baseline="0" dirty="0"/>
                        <a:t>(</a:t>
                      </a:r>
                      <a:r>
                        <a:rPr lang="fr-FR" sz="1600" baseline="0" dirty="0" err="1"/>
                        <a:t>empleado</a:t>
                      </a:r>
                      <a:r>
                        <a:rPr lang="fr-FR" sz="1600" baseline="0" dirty="0"/>
                        <a:t> en </a:t>
                      </a:r>
                      <a:r>
                        <a:rPr lang="fr-FR" sz="1600" baseline="0" dirty="0" err="1"/>
                        <a:t>tejados</a:t>
                      </a:r>
                      <a:r>
                        <a:rPr lang="fr-FR" sz="1600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fr-FR" sz="1600" dirty="0" err="1"/>
                        <a:t>Mecanica</a:t>
                      </a:r>
                      <a:endParaRPr lang="fr-FR" sz="16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dirty="0" err="1"/>
                        <a:t>Press-fitting</a:t>
                      </a:r>
                      <a:endParaRPr lang="fr-FR" sz="16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dirty="0" err="1"/>
                        <a:t>Folding</a:t>
                      </a:r>
                      <a:endParaRPr lang="fr-FR" sz="16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dirty="0" err="1"/>
                        <a:t>Otros</a:t>
                      </a:r>
                      <a:r>
                        <a:rPr lang="fr-FR" sz="1600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hlinkClick r:id="rId7"/>
                      </a:endParaRPr>
                    </a:p>
                    <a:p>
                      <a:r>
                        <a:rPr lang="fr-FR" sz="1600" dirty="0" err="1">
                          <a:hlinkClick r:id="rId7"/>
                        </a:rPr>
                        <a:t>Press-fit_example</a:t>
                      </a:r>
                      <a:r>
                        <a:rPr lang="fr-FR" sz="1600" dirty="0"/>
                        <a:t> </a:t>
                      </a:r>
                    </a:p>
                    <a:p>
                      <a:endParaRPr lang="fr-FR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/>
                        <a:t>Union permanente de </a:t>
                      </a:r>
                      <a:r>
                        <a:rPr lang="fr-FR" sz="1600" baseline="0" dirty="0" err="1"/>
                        <a:t>tubos</a:t>
                      </a:r>
                      <a:endParaRPr lang="fr-FR" sz="1600" baseline="0" dirty="0"/>
                    </a:p>
                    <a:p>
                      <a:r>
                        <a:rPr lang="fr-FR" sz="1600" baseline="0" dirty="0" err="1"/>
                        <a:t>Estanqueidad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frente</a:t>
                      </a:r>
                      <a:r>
                        <a:rPr lang="fr-FR" sz="1600" baseline="0" dirty="0"/>
                        <a:t> al </a:t>
                      </a:r>
                      <a:r>
                        <a:rPr lang="fr-FR" sz="1600" baseline="0" dirty="0" err="1"/>
                        <a:t>agua</a:t>
                      </a:r>
                      <a:r>
                        <a:rPr lang="fr-FR" sz="1600" baseline="0" dirty="0"/>
                        <a:t> (</a:t>
                      </a:r>
                      <a:r>
                        <a:rPr lang="fr-FR" sz="1600" baseline="0" dirty="0" err="1"/>
                        <a:t>empleado</a:t>
                      </a:r>
                      <a:r>
                        <a:rPr lang="fr-FR" sz="1600" baseline="0" dirty="0"/>
                        <a:t> en </a:t>
                      </a:r>
                      <a:r>
                        <a:rPr lang="fr-FR" sz="1600" baseline="0" dirty="0" err="1"/>
                        <a:t>tejados</a:t>
                      </a:r>
                      <a:r>
                        <a:rPr lang="fr-FR" sz="1600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7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600" baseline="0" dirty="0" err="1"/>
                        <a:t>Adhesivos</a:t>
                      </a:r>
                      <a:endParaRPr lang="fr-FR" sz="1600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baseline="0" dirty="0"/>
                        <a:t>(no </a:t>
                      </a:r>
                      <a:r>
                        <a:rPr lang="fr-FR" sz="1600" baseline="0" dirty="0" err="1"/>
                        <a:t>muy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comunes</a:t>
                      </a:r>
                      <a:r>
                        <a:rPr lang="fr-FR" sz="1600" baseline="0" dirty="0"/>
                        <a:t>, </a:t>
                      </a:r>
                      <a:r>
                        <a:rPr lang="fr-FR" sz="1600" baseline="0" dirty="0" err="1"/>
                        <a:t>pero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creciendo</a:t>
                      </a:r>
                      <a:r>
                        <a:rPr lang="fr-FR" sz="1600" baseline="0" dirty="0"/>
                        <a:t>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Integridad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superficial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del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material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98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Soldadura</a:t>
            </a:r>
            <a:r>
              <a:rPr lang="fr-FR" sz="3600" dirty="0"/>
              <a:t> con </a:t>
            </a:r>
            <a:r>
              <a:rPr lang="fr-FR" sz="3600" dirty="0" err="1"/>
              <a:t>arco</a:t>
            </a:r>
            <a:r>
              <a:rPr lang="fr-FR" sz="3600" dirty="0"/>
              <a:t> (arc </a:t>
            </a:r>
            <a:r>
              <a:rPr lang="fr-FR" sz="3600" dirty="0" err="1"/>
              <a:t>welding</a:t>
            </a:r>
            <a:r>
              <a:rPr lang="fr-FR" sz="3600" dirty="0"/>
              <a:t>)</a:t>
            </a:r>
            <a:endParaRPr lang="en-GB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Ventajas</a:t>
            </a:r>
            <a:r>
              <a:rPr lang="en-US" dirty="0"/>
              <a:t> 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800" dirty="0" err="1"/>
              <a:t>Propiedades</a:t>
            </a:r>
            <a:r>
              <a:rPr lang="en-US" sz="1800" dirty="0"/>
              <a:t> de la </a:t>
            </a:r>
            <a:r>
              <a:rPr lang="en-US" sz="1800" dirty="0" err="1"/>
              <a:t>soldadura</a:t>
            </a:r>
            <a:r>
              <a:rPr lang="en-US" sz="1800" dirty="0"/>
              <a:t> </a:t>
            </a:r>
            <a:r>
              <a:rPr lang="en-US" sz="1800" dirty="0" err="1"/>
              <a:t>iguales</a:t>
            </a:r>
            <a:r>
              <a:rPr lang="en-US" sz="1800" dirty="0"/>
              <a:t> a las del </a:t>
            </a:r>
            <a:r>
              <a:rPr lang="en-US" sz="1800" dirty="0" err="1"/>
              <a:t>estado</a:t>
            </a:r>
            <a:r>
              <a:rPr lang="en-US" sz="1800" dirty="0"/>
              <a:t> del material </a:t>
            </a:r>
            <a:r>
              <a:rPr lang="en-US" sz="1800" dirty="0" err="1"/>
              <a:t>recocido</a:t>
            </a:r>
            <a:endParaRPr lang="en-US" sz="1800" dirty="0"/>
          </a:p>
          <a:p>
            <a:pPr algn="just"/>
            <a:r>
              <a:rPr lang="en-US" sz="1800" dirty="0" err="1"/>
              <a:t>Proporciona</a:t>
            </a:r>
            <a:r>
              <a:rPr lang="en-US" sz="1800" dirty="0"/>
              <a:t> la </a:t>
            </a:r>
            <a:r>
              <a:rPr lang="en-US" sz="1800" dirty="0" err="1"/>
              <a:t>unión</a:t>
            </a:r>
            <a:r>
              <a:rPr lang="en-US" sz="1800" dirty="0"/>
              <a:t> </a:t>
            </a:r>
            <a:r>
              <a:rPr lang="en-US" sz="1800" dirty="0" err="1"/>
              <a:t>más</a:t>
            </a:r>
            <a:r>
              <a:rPr lang="en-US" sz="1800" dirty="0"/>
              <a:t> </a:t>
            </a:r>
            <a:r>
              <a:rPr lang="en-US" sz="1800" dirty="0" err="1"/>
              <a:t>fuerte</a:t>
            </a:r>
            <a:endParaRPr lang="en-US" sz="1800" dirty="0"/>
          </a:p>
          <a:p>
            <a:pPr algn="just"/>
            <a:r>
              <a:rPr lang="en-US" sz="1800" dirty="0" err="1"/>
              <a:t>Puede</a:t>
            </a:r>
            <a:r>
              <a:rPr lang="en-US" sz="1800" dirty="0"/>
              <a:t> </a:t>
            </a:r>
            <a:r>
              <a:rPr lang="en-US" sz="1800" dirty="0" err="1"/>
              <a:t>hacerse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taller o in-situ</a:t>
            </a:r>
          </a:p>
          <a:p>
            <a:pPr algn="just"/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materiales</a:t>
            </a:r>
            <a:r>
              <a:rPr lang="en-US" sz="1800" dirty="0"/>
              <a:t> de </a:t>
            </a:r>
            <a:r>
              <a:rPr lang="en-US" sz="1800" dirty="0" err="1"/>
              <a:t>diferente</a:t>
            </a:r>
            <a:r>
              <a:rPr lang="en-US" sz="1800" dirty="0"/>
              <a:t> </a:t>
            </a:r>
            <a:r>
              <a:rPr lang="en-US" sz="1800" dirty="0" err="1"/>
              <a:t>espesor</a:t>
            </a:r>
            <a:r>
              <a:rPr lang="en-US" sz="1800" dirty="0"/>
              <a:t> y forma</a:t>
            </a:r>
          </a:p>
          <a:p>
            <a:pPr algn="just"/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metales</a:t>
            </a:r>
            <a:r>
              <a:rPr lang="en-US" sz="1800" dirty="0"/>
              <a:t> </a:t>
            </a:r>
            <a:r>
              <a:rPr lang="en-US" sz="1800" dirty="0" err="1"/>
              <a:t>similares</a:t>
            </a:r>
            <a:r>
              <a:rPr lang="en-US" sz="1800" dirty="0"/>
              <a:t> o </a:t>
            </a:r>
            <a:r>
              <a:rPr lang="en-US" sz="1800" dirty="0" err="1"/>
              <a:t>distintos</a:t>
            </a:r>
            <a:r>
              <a:rPr lang="en-US" sz="1800" dirty="0"/>
              <a:t> (</a:t>
            </a:r>
            <a:r>
              <a:rPr lang="en-US" sz="1800" dirty="0" err="1"/>
              <a:t>generalmente</a:t>
            </a:r>
            <a:r>
              <a:rPr lang="en-US" sz="1800" dirty="0"/>
              <a:t> </a:t>
            </a:r>
            <a:r>
              <a:rPr lang="en-US" sz="1800" dirty="0" err="1"/>
              <a:t>acero</a:t>
            </a:r>
            <a:r>
              <a:rPr lang="en-US" sz="1800" dirty="0"/>
              <a:t> al </a:t>
            </a:r>
            <a:r>
              <a:rPr lang="en-US" sz="1800" dirty="0" err="1"/>
              <a:t>carbono</a:t>
            </a:r>
            <a:r>
              <a:rPr lang="en-US" sz="1800" dirty="0"/>
              <a:t> con el material de </a:t>
            </a:r>
            <a:r>
              <a:rPr lang="en-US" sz="1800" dirty="0" err="1"/>
              <a:t>relleno</a:t>
            </a:r>
            <a:r>
              <a:rPr lang="en-US" sz="1800" dirty="0"/>
              <a:t> </a:t>
            </a:r>
            <a:r>
              <a:rPr lang="en-US" sz="1800" dirty="0" err="1"/>
              <a:t>adecuado</a:t>
            </a:r>
            <a:r>
              <a:rPr lang="en-US" sz="1800" dirty="0"/>
              <a:t>)</a:t>
            </a:r>
          </a:p>
          <a:p>
            <a:pPr algn="just"/>
            <a:r>
              <a:rPr lang="en-US" sz="1800" dirty="0" err="1"/>
              <a:t>Resistente</a:t>
            </a:r>
            <a:r>
              <a:rPr lang="en-US" sz="1800" dirty="0"/>
              <a:t> a la </a:t>
            </a:r>
            <a:r>
              <a:rPr lang="en-US" sz="1800" dirty="0" err="1"/>
              <a:t>fatiga</a:t>
            </a:r>
            <a:r>
              <a:rPr lang="en-US" sz="1800" dirty="0"/>
              <a:t> y </a:t>
            </a:r>
            <a:r>
              <a:rPr lang="en-US" sz="1800" dirty="0" err="1"/>
              <a:t>cargas</a:t>
            </a:r>
            <a:r>
              <a:rPr lang="en-US" sz="1800" dirty="0"/>
              <a:t> </a:t>
            </a:r>
            <a:r>
              <a:rPr lang="en-US" sz="1800" dirty="0" err="1"/>
              <a:t>cíclicas</a:t>
            </a:r>
            <a:endParaRPr lang="en-US" sz="1800" dirty="0"/>
          </a:p>
          <a:p>
            <a:pPr algn="just"/>
            <a:r>
              <a:rPr lang="en-US" sz="1800" dirty="0" err="1"/>
              <a:t>Misma</a:t>
            </a:r>
            <a:r>
              <a:rPr lang="en-US" sz="1800" dirty="0"/>
              <a:t> </a:t>
            </a:r>
            <a:r>
              <a:rPr lang="en-US" sz="1800" dirty="0" err="1"/>
              <a:t>resistencia</a:t>
            </a:r>
            <a:r>
              <a:rPr lang="en-US" sz="1800" dirty="0"/>
              <a:t> a </a:t>
            </a:r>
            <a:r>
              <a:rPr lang="en-US" sz="1800" dirty="0" err="1"/>
              <a:t>corrosión</a:t>
            </a:r>
            <a:r>
              <a:rPr lang="en-US" sz="1800" dirty="0"/>
              <a:t> y a la </a:t>
            </a:r>
            <a:r>
              <a:rPr lang="en-US" sz="1800" dirty="0" err="1"/>
              <a:t>temperatura</a:t>
            </a:r>
            <a:r>
              <a:rPr lang="en-US" sz="1800" dirty="0"/>
              <a:t> que el material base </a:t>
            </a:r>
            <a:r>
              <a:rPr lang="en-US" sz="1800" dirty="0" err="1"/>
              <a:t>recocido</a:t>
            </a:r>
            <a:endParaRPr lang="en-US" sz="1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Limitaciones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/>
              <a:t>No </a:t>
            </a:r>
            <a:r>
              <a:rPr lang="en-US" sz="1800" dirty="0" err="1"/>
              <a:t>es</a:t>
            </a:r>
            <a:r>
              <a:rPr lang="en-US" sz="1800" dirty="0"/>
              <a:t> </a:t>
            </a:r>
            <a:r>
              <a:rPr lang="en-US" sz="1800" dirty="0" err="1"/>
              <a:t>posible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todos</a:t>
            </a:r>
            <a:r>
              <a:rPr lang="en-US" sz="1800" dirty="0"/>
              <a:t>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tipos</a:t>
            </a:r>
            <a:endParaRPr lang="en-US" sz="1800" dirty="0"/>
          </a:p>
          <a:p>
            <a:pPr algn="just"/>
            <a:r>
              <a:rPr lang="en-US" sz="1800" dirty="0" err="1"/>
              <a:t>Requiere</a:t>
            </a:r>
            <a:r>
              <a:rPr lang="en-US" sz="1800" dirty="0"/>
              <a:t> </a:t>
            </a:r>
            <a:r>
              <a:rPr lang="en-US" sz="1800" dirty="0" err="1"/>
              <a:t>trabajadores</a:t>
            </a:r>
            <a:r>
              <a:rPr lang="en-US" sz="1800" dirty="0"/>
              <a:t>  </a:t>
            </a:r>
            <a:r>
              <a:rPr lang="en-US" sz="1800" dirty="0" err="1"/>
              <a:t>cualificados</a:t>
            </a:r>
            <a:r>
              <a:rPr lang="en-US" sz="1800" dirty="0"/>
              <a:t> y </a:t>
            </a:r>
            <a:r>
              <a:rPr lang="en-US" sz="1800" dirty="0" err="1"/>
              <a:t>equipos</a:t>
            </a:r>
            <a:r>
              <a:rPr lang="en-US" sz="1800" dirty="0"/>
              <a:t> </a:t>
            </a:r>
            <a:r>
              <a:rPr lang="en-US" sz="1800" dirty="0" err="1"/>
              <a:t>específicos</a:t>
            </a:r>
            <a:endParaRPr lang="en-US" sz="1800" dirty="0"/>
          </a:p>
          <a:p>
            <a:pPr algn="just"/>
            <a:r>
              <a:rPr lang="en-US" sz="1800" dirty="0" err="1"/>
              <a:t>Puede</a:t>
            </a:r>
            <a:r>
              <a:rPr lang="en-US" sz="1800" dirty="0"/>
              <a:t> </a:t>
            </a:r>
            <a:r>
              <a:rPr lang="en-US" sz="1800" dirty="0" err="1"/>
              <a:t>producir</a:t>
            </a:r>
            <a:r>
              <a:rPr lang="en-US" sz="1800" dirty="0"/>
              <a:t> </a:t>
            </a:r>
            <a:r>
              <a:rPr lang="en-US" sz="1800" dirty="0" err="1"/>
              <a:t>deformaciones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temperatura</a:t>
            </a:r>
            <a:endParaRPr lang="en-US" sz="1800" dirty="0"/>
          </a:p>
          <a:p>
            <a:r>
              <a:rPr lang="en-US" sz="1800" dirty="0"/>
              <a:t>Se </a:t>
            </a:r>
            <a:r>
              <a:rPr lang="en-US" sz="1800" dirty="0" err="1"/>
              <a:t>requiere</a:t>
            </a:r>
            <a:r>
              <a:rPr lang="en-US" sz="1800" dirty="0"/>
              <a:t> </a:t>
            </a:r>
            <a:r>
              <a:rPr lang="en-US" sz="1800" dirty="0" err="1"/>
              <a:t>normalmente</a:t>
            </a:r>
            <a:r>
              <a:rPr lang="en-US" sz="1800" dirty="0"/>
              <a:t> </a:t>
            </a:r>
            <a:r>
              <a:rPr lang="en-US" sz="1800" dirty="0" err="1"/>
              <a:t>tratamiento</a:t>
            </a:r>
            <a:r>
              <a:rPr lang="en-US" sz="1800" dirty="0"/>
              <a:t> superficial de la </a:t>
            </a:r>
            <a:r>
              <a:rPr lang="en-US" sz="1800" dirty="0" err="1"/>
              <a:t>soldadura</a:t>
            </a:r>
            <a:r>
              <a:rPr lang="en-US" sz="1800" dirty="0"/>
              <a:t> para </a:t>
            </a:r>
            <a:r>
              <a:rPr lang="en-US" sz="1800" dirty="0" err="1"/>
              <a:t>obtener</a:t>
            </a:r>
            <a:r>
              <a:rPr lang="en-US" sz="1800" dirty="0"/>
              <a:t> un </a:t>
            </a:r>
            <a:r>
              <a:rPr lang="en-US" sz="1800" dirty="0" err="1"/>
              <a:t>acabado</a:t>
            </a:r>
            <a:r>
              <a:rPr lang="en-US" sz="1800" dirty="0"/>
              <a:t> </a:t>
            </a:r>
            <a:r>
              <a:rPr lang="en-US" sz="1800" dirty="0" err="1"/>
              <a:t>estético</a:t>
            </a:r>
            <a:r>
              <a:rPr lang="en-US" sz="1800" dirty="0"/>
              <a:t>(</a:t>
            </a:r>
            <a:r>
              <a:rPr lang="en-US" sz="1800" dirty="0" err="1"/>
              <a:t>como</a:t>
            </a:r>
            <a:r>
              <a:rPr lang="en-US" sz="1800" dirty="0"/>
              <a:t> un </a:t>
            </a:r>
            <a:r>
              <a:rPr lang="en-US" sz="1800" dirty="0" err="1"/>
              <a:t>granallado</a:t>
            </a:r>
            <a:r>
              <a:rPr lang="en-US" sz="1800" dirty="0"/>
              <a:t>)</a:t>
            </a:r>
          </a:p>
          <a:p>
            <a:pPr algn="just"/>
            <a:r>
              <a:rPr lang="en-US" sz="1800" dirty="0" err="1"/>
              <a:t>Perdida</a:t>
            </a:r>
            <a:r>
              <a:rPr lang="en-US" sz="1800" dirty="0"/>
              <a:t> de </a:t>
            </a:r>
            <a:r>
              <a:rPr lang="en-US" sz="1800" dirty="0" err="1"/>
              <a:t>propiedades</a:t>
            </a:r>
            <a:r>
              <a:rPr lang="en-US" sz="1800" dirty="0"/>
              <a:t> </a:t>
            </a:r>
            <a:r>
              <a:rPr lang="en-US" sz="1800" dirty="0" err="1"/>
              <a:t>mecánicas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materiales</a:t>
            </a:r>
            <a:r>
              <a:rPr lang="en-US" sz="1800" dirty="0"/>
              <a:t> </a:t>
            </a:r>
            <a:r>
              <a:rPr lang="en-US" sz="1800" dirty="0" err="1"/>
              <a:t>endurecidos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frio</a:t>
            </a:r>
            <a:endParaRPr lang="en-US" sz="1800" dirty="0"/>
          </a:p>
          <a:p>
            <a:pPr algn="just"/>
            <a:r>
              <a:rPr lang="en-US" sz="1800" dirty="0" err="1"/>
              <a:t>Precipitación</a:t>
            </a:r>
            <a:r>
              <a:rPr lang="en-US" sz="1800" dirty="0"/>
              <a:t> de </a:t>
            </a:r>
            <a:r>
              <a:rPr lang="en-US" sz="1800" dirty="0" err="1"/>
              <a:t>carburos</a:t>
            </a:r>
            <a:r>
              <a:rPr lang="en-US" sz="1800" dirty="0"/>
              <a:t> de </a:t>
            </a:r>
            <a:r>
              <a:rPr lang="en-US" sz="1800" dirty="0" err="1"/>
              <a:t>cromo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326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 err="1"/>
              <a:t>Soldadura</a:t>
            </a:r>
            <a:r>
              <a:rPr lang="fr-BE" sz="3600" dirty="0"/>
              <a:t> con </a:t>
            </a:r>
            <a:r>
              <a:rPr lang="fr-BE" sz="3600" dirty="0" err="1"/>
              <a:t>arco</a:t>
            </a:r>
            <a:r>
              <a:rPr lang="fr-BE" sz="3600" dirty="0"/>
              <a:t> (Arc </a:t>
            </a:r>
            <a:r>
              <a:rPr lang="fr-BE" sz="3600" dirty="0" err="1"/>
              <a:t>Welding</a:t>
            </a:r>
            <a:r>
              <a:rPr lang="fr-BE" sz="3600" dirty="0"/>
              <a:t>)</a:t>
            </a:r>
            <a:endParaRPr lang="en-GB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>
                <a:hlinkClick r:id="rId2"/>
              </a:rPr>
              <a:t>Video</a:t>
            </a:r>
            <a:r>
              <a:rPr lang="fr-FR" dirty="0">
                <a:hlinkClick r:id="rId2"/>
              </a:rPr>
              <a:t>: </a:t>
            </a:r>
            <a:r>
              <a:rPr lang="fr-FR" dirty="0" err="1">
                <a:hlinkClick r:id="rId2"/>
              </a:rPr>
              <a:t>polishing</a:t>
            </a:r>
            <a:r>
              <a:rPr lang="fr-FR" dirty="0">
                <a:hlinkClick r:id="rId2"/>
              </a:rPr>
              <a:t> a </a:t>
            </a:r>
            <a:r>
              <a:rPr lang="fr-FR" dirty="0" err="1">
                <a:hlinkClick r:id="rId2"/>
              </a:rPr>
              <a:t>weld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9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26" y="2795792"/>
            <a:ext cx="2520000" cy="189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26" y="2795792"/>
            <a:ext cx="2520000" cy="189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0" y="2795792"/>
            <a:ext cx="2520000" cy="189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9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924" y="-27384"/>
            <a:ext cx="4302761" cy="1143000"/>
          </a:xfrm>
        </p:spPr>
        <p:txBody>
          <a:bodyPr>
            <a:normAutofit/>
          </a:bodyPr>
          <a:lstStyle/>
          <a:p>
            <a:pPr algn="l"/>
            <a:r>
              <a:rPr lang="fr-FR" sz="3200" dirty="0" err="1"/>
              <a:t>Anclajes</a:t>
            </a:r>
            <a:r>
              <a:rPr lang="fr-FR" sz="3200" dirty="0"/>
              <a:t> </a:t>
            </a:r>
            <a:r>
              <a:rPr lang="fr-FR" sz="3200" dirty="0" err="1"/>
              <a:t>Mecánicos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620688"/>
            <a:ext cx="4040188" cy="639762"/>
          </a:xfrm>
        </p:spPr>
        <p:txBody>
          <a:bodyPr>
            <a:normAutofit/>
          </a:bodyPr>
          <a:lstStyle/>
          <a:p>
            <a:r>
              <a:rPr lang="en-US" sz="2000" dirty="0" err="1"/>
              <a:t>Ventajas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5536" y="1260450"/>
            <a:ext cx="4040188" cy="1641957"/>
          </a:xfrm>
        </p:spPr>
        <p:txBody>
          <a:bodyPr>
            <a:normAutofit/>
          </a:bodyPr>
          <a:lstStyle/>
          <a:p>
            <a:r>
              <a:rPr lang="en-US" sz="1800" dirty="0" err="1"/>
              <a:t>Puede</a:t>
            </a:r>
            <a:r>
              <a:rPr lang="en-US" sz="1800" dirty="0"/>
              <a:t> </a:t>
            </a:r>
            <a:r>
              <a:rPr lang="en-US" sz="1800" dirty="0" err="1"/>
              <a:t>ser</a:t>
            </a:r>
            <a:r>
              <a:rPr lang="en-US" sz="1800" dirty="0"/>
              <a:t> </a:t>
            </a:r>
            <a:r>
              <a:rPr lang="en-US" sz="1800" dirty="0" err="1"/>
              <a:t>desmantelado</a:t>
            </a:r>
            <a:endParaRPr lang="en-US" sz="1800" dirty="0"/>
          </a:p>
          <a:p>
            <a:r>
              <a:rPr lang="en-US" sz="1800" dirty="0"/>
              <a:t>Ideal para </a:t>
            </a:r>
            <a:r>
              <a:rPr lang="en-US" sz="1800" dirty="0" err="1"/>
              <a:t>montaje</a:t>
            </a:r>
            <a:r>
              <a:rPr lang="en-US" sz="1800" dirty="0"/>
              <a:t> in-situ</a:t>
            </a:r>
          </a:p>
          <a:p>
            <a:r>
              <a:rPr lang="en-US" sz="1800" dirty="0" err="1"/>
              <a:t>Rápido</a:t>
            </a:r>
            <a:endParaRPr lang="en-US" sz="1800" dirty="0"/>
          </a:p>
          <a:p>
            <a:r>
              <a:rPr lang="en-US" sz="1800" dirty="0"/>
              <a:t>No se </a:t>
            </a:r>
            <a:r>
              <a:rPr lang="en-US" sz="1800" dirty="0" err="1"/>
              <a:t>necesitan</a:t>
            </a:r>
            <a:r>
              <a:rPr lang="en-US" sz="1800" dirty="0"/>
              <a:t> </a:t>
            </a:r>
            <a:r>
              <a:rPr lang="en-US" sz="1800" dirty="0" err="1"/>
              <a:t>trabajadores</a:t>
            </a:r>
            <a:r>
              <a:rPr lang="en-US" sz="1800" dirty="0"/>
              <a:t> </a:t>
            </a:r>
            <a:r>
              <a:rPr lang="en-US" sz="1800" dirty="0" err="1"/>
              <a:t>cualificados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95536" y="2874615"/>
            <a:ext cx="4041775" cy="639762"/>
          </a:xfrm>
        </p:spPr>
        <p:txBody>
          <a:bodyPr>
            <a:normAutofit/>
          </a:bodyPr>
          <a:lstStyle/>
          <a:p>
            <a:r>
              <a:rPr lang="en-US" sz="2000" dirty="0" err="1"/>
              <a:t>Limitaciones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95536" y="3522687"/>
            <a:ext cx="4041775" cy="1421734"/>
          </a:xfrm>
        </p:spPr>
        <p:txBody>
          <a:bodyPr>
            <a:normAutofit/>
          </a:bodyPr>
          <a:lstStyle/>
          <a:p>
            <a:r>
              <a:rPr lang="en-US" sz="1800" dirty="0"/>
              <a:t>No tan </a:t>
            </a:r>
            <a:r>
              <a:rPr lang="en-US" sz="1800" dirty="0" err="1"/>
              <a:t>fuerte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la </a:t>
            </a:r>
            <a:r>
              <a:rPr lang="en-US" sz="1800" dirty="0" err="1"/>
              <a:t>soldadura</a:t>
            </a:r>
            <a:endParaRPr lang="en-US" sz="1800" dirty="0"/>
          </a:p>
          <a:p>
            <a:r>
              <a:rPr lang="en-US" sz="1800" dirty="0" err="1"/>
              <a:t>Puede</a:t>
            </a:r>
            <a:r>
              <a:rPr lang="en-US" sz="1800" dirty="0"/>
              <a:t> </a:t>
            </a:r>
            <a:r>
              <a:rPr lang="en-US" sz="1800" dirty="0" err="1"/>
              <a:t>darse</a:t>
            </a:r>
            <a:r>
              <a:rPr lang="en-US" sz="1800" dirty="0"/>
              <a:t> </a:t>
            </a:r>
            <a:r>
              <a:rPr lang="en-US" sz="1800" dirty="0" err="1"/>
              <a:t>corrosión</a:t>
            </a:r>
            <a:r>
              <a:rPr lang="en-US" sz="1800" dirty="0"/>
              <a:t> intergranular (</a:t>
            </a:r>
            <a:r>
              <a:rPr lang="en-US" sz="1800" dirty="0" err="1"/>
              <a:t>ver</a:t>
            </a:r>
            <a:r>
              <a:rPr lang="en-US" sz="1800" dirty="0"/>
              <a:t> </a:t>
            </a:r>
            <a:r>
              <a:rPr lang="en-US" sz="1800" dirty="0" err="1"/>
              <a:t>capítulo</a:t>
            </a:r>
            <a:r>
              <a:rPr lang="en-US" sz="1800" dirty="0"/>
              <a:t> de </a:t>
            </a:r>
            <a:r>
              <a:rPr lang="en-US" sz="1800" dirty="0" err="1"/>
              <a:t>corrosión</a:t>
            </a:r>
            <a:r>
              <a:rPr lang="en-US" sz="1800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23685" y="548680"/>
            <a:ext cx="4089250" cy="5868432"/>
            <a:chOff x="4623685" y="548680"/>
            <a:chExt cx="4089250" cy="5868432"/>
          </a:xfrm>
        </p:grpSpPr>
        <p:pic>
          <p:nvPicPr>
            <p:cNvPr id="24" name="Picture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2935" y="548680"/>
              <a:ext cx="1800000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4116" y="4437112"/>
              <a:ext cx="179881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6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4116" y="2492896"/>
              <a:ext cx="179881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23685" y="548680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" name="Picture 1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2"/>
            <a:stretch/>
          </p:blipFill>
          <p:spPr bwMode="auto">
            <a:xfrm>
              <a:off x="4623685" y="4437112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3" name="Picture 1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23685" y="2492896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6</a:t>
            </a:fld>
            <a:endParaRPr lang="fr-BE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DC194C7-DA2A-482A-934E-7FF5C1BCACA3}"/>
              </a:ext>
            </a:extLst>
          </p:cNvPr>
          <p:cNvSpPr txBox="1">
            <a:spLocks/>
          </p:cNvSpPr>
          <p:nvPr/>
        </p:nvSpPr>
        <p:spPr>
          <a:xfrm>
            <a:off x="308992" y="4527234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Selección de la fijación adecuada:</a:t>
            </a:r>
            <a:endParaRPr lang="en-US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D7BD00FA-6F94-41F8-9FE7-B4936A36900C}"/>
              </a:ext>
            </a:extLst>
          </p:cNvPr>
          <p:cNvSpPr txBox="1">
            <a:spLocks/>
          </p:cNvSpPr>
          <p:nvPr/>
        </p:nvSpPr>
        <p:spPr>
          <a:xfrm>
            <a:off x="286356" y="5225779"/>
            <a:ext cx="4337329" cy="13715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/>
              <a:t>El Instituto Alemán para la Tecnología de la Construcción* ha elaborado recomendaciones para la selección de fijaciones conforme al tipo de ambiente.  Puede leer la Referencia 4, Tabla 1a (categorías de exposición) y Tabla 8 (tipos de acero inoxidable por categoría)</a:t>
            </a:r>
            <a:endParaRPr lang="en-US" sz="2000" dirty="0"/>
          </a:p>
        </p:txBody>
      </p:sp>
      <p:sp>
        <p:nvSpPr>
          <p:cNvPr id="17" name="ZoneTexte 8">
            <a:extLst>
              <a:ext uri="{FF2B5EF4-FFF2-40B4-BE49-F238E27FC236}">
                <a16:creationId xmlns:a16="http://schemas.microsoft.com/office/drawing/2014/main" id="{895BD27B-C13E-480F-856C-BA7B27519503}"/>
              </a:ext>
            </a:extLst>
          </p:cNvPr>
          <p:cNvSpPr txBox="1"/>
          <p:nvPr/>
        </p:nvSpPr>
        <p:spPr>
          <a:xfrm>
            <a:off x="4575038" y="6499690"/>
            <a:ext cx="435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Deutsches Institut 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/>
              <a:t>Bautechnik</a:t>
            </a:r>
            <a:r>
              <a:rPr lang="fr-FR" dirty="0"/>
              <a:t> (</a:t>
            </a:r>
            <a:r>
              <a:rPr lang="fr-FR" dirty="0" err="1"/>
              <a:t>DIBt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A449BECA-5146-4A7D-84D0-A00DA3019EF7}"/>
              </a:ext>
            </a:extLst>
          </p:cNvPr>
          <p:cNvSpPr txBox="1"/>
          <p:nvPr/>
        </p:nvSpPr>
        <p:spPr>
          <a:xfrm rot="565996">
            <a:off x="7191010" y="169536"/>
            <a:ext cx="157503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ACTUALIZADO 2018 ! </a:t>
            </a:r>
          </a:p>
        </p:txBody>
      </p:sp>
    </p:spTree>
    <p:extLst>
      <p:ext uri="{BB962C8B-B14F-4D97-AF65-F5344CB8AC3E}">
        <p14:creationId xmlns:p14="http://schemas.microsoft.com/office/powerpoint/2010/main" val="190355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9912" y="933328"/>
            <a:ext cx="4186808" cy="1143000"/>
          </a:xfrm>
        </p:spPr>
        <p:txBody>
          <a:bodyPr>
            <a:noAutofit/>
          </a:bodyPr>
          <a:lstStyle/>
          <a:p>
            <a:pPr algn="l"/>
            <a:r>
              <a:rPr lang="fr-FR" sz="2800" dirty="0" err="1"/>
              <a:t>Press</a:t>
            </a:r>
            <a:r>
              <a:rPr lang="fr-FR" sz="2800" dirty="0"/>
              <a:t> </a:t>
            </a:r>
            <a:r>
              <a:rPr lang="fr-FR" sz="2800" dirty="0" err="1"/>
              <a:t>fitting</a:t>
            </a:r>
            <a:br>
              <a:rPr lang="fr-FR" sz="2800" dirty="0"/>
            </a:br>
            <a:r>
              <a:rPr lang="fr-FR" sz="2400" dirty="0"/>
              <a:t>(</a:t>
            </a:r>
            <a:r>
              <a:rPr lang="fr-FR" sz="2400" dirty="0" err="1"/>
              <a:t>Proceso</a:t>
            </a:r>
            <a:r>
              <a:rPr lang="fr-FR" sz="2400" dirty="0"/>
              <a:t> solo para </a:t>
            </a:r>
            <a:r>
              <a:rPr lang="fr-FR" sz="2400" dirty="0" err="1"/>
              <a:t>tubos</a:t>
            </a:r>
            <a:r>
              <a:rPr lang="fr-FR" sz="2400" dirty="0"/>
              <a:t>)</a:t>
            </a:r>
            <a:endParaRPr lang="en-GB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99992" y="1937172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 err="1"/>
              <a:t>Ventajas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9992" y="2576934"/>
            <a:ext cx="4040188" cy="197420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Unión perfecta para </a:t>
            </a:r>
            <a:r>
              <a:rPr lang="en-US" sz="2000" dirty="0" err="1"/>
              <a:t>líquidos</a:t>
            </a:r>
            <a:r>
              <a:rPr lang="en-US" sz="2000" dirty="0"/>
              <a:t> y gases</a:t>
            </a:r>
          </a:p>
          <a:p>
            <a:r>
              <a:rPr lang="en-US" sz="2000" dirty="0" err="1"/>
              <a:t>Rápido</a:t>
            </a:r>
            <a:endParaRPr lang="en-US" sz="2000" dirty="0"/>
          </a:p>
          <a:p>
            <a:r>
              <a:rPr lang="en-US" sz="2000" dirty="0"/>
              <a:t>Sin llama</a:t>
            </a:r>
          </a:p>
          <a:p>
            <a:r>
              <a:rPr lang="en-US" sz="2000" dirty="0"/>
              <a:t>Superficies </a:t>
            </a:r>
            <a:r>
              <a:rPr lang="en-US" sz="2000" dirty="0" err="1"/>
              <a:t>perfectamente</a:t>
            </a:r>
            <a:r>
              <a:rPr lang="en-US" sz="2000" dirty="0"/>
              <a:t> </a:t>
            </a:r>
            <a:r>
              <a:rPr lang="en-US" sz="2000" dirty="0" err="1"/>
              <a:t>limpias</a:t>
            </a:r>
            <a:endParaRPr lang="en-US" sz="2000" dirty="0"/>
          </a:p>
          <a:p>
            <a:r>
              <a:rPr lang="en-US" sz="2000" dirty="0"/>
              <a:t>No </a:t>
            </a:r>
            <a:r>
              <a:rPr lang="en-US" sz="2000" dirty="0" err="1"/>
              <a:t>necesita</a:t>
            </a:r>
            <a:r>
              <a:rPr lang="en-US" sz="2000" dirty="0"/>
              <a:t> </a:t>
            </a:r>
            <a:r>
              <a:rPr lang="en-US" sz="2000" dirty="0" err="1"/>
              <a:t>cualificación</a:t>
            </a:r>
            <a:endParaRPr lang="en-GB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9992" y="4631457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 err="1"/>
              <a:t>Limitaciones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99992" y="5271219"/>
            <a:ext cx="4041775" cy="1398141"/>
          </a:xfrm>
        </p:spPr>
        <p:txBody>
          <a:bodyPr>
            <a:normAutofit/>
          </a:bodyPr>
          <a:lstStyle/>
          <a:p>
            <a:r>
              <a:rPr lang="en-US" sz="2000" dirty="0"/>
              <a:t>No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ser</a:t>
            </a:r>
            <a:r>
              <a:rPr lang="en-US" sz="2000" dirty="0"/>
              <a:t> </a:t>
            </a:r>
            <a:r>
              <a:rPr lang="en-US" sz="2000" dirty="0" err="1"/>
              <a:t>desmantelado</a:t>
            </a:r>
            <a:endParaRPr lang="en-US" sz="2000" dirty="0"/>
          </a:p>
          <a:p>
            <a:r>
              <a:rPr lang="en-US" sz="2000" dirty="0" err="1"/>
              <a:t>Requiere</a:t>
            </a:r>
            <a:r>
              <a:rPr lang="en-US" sz="2000" dirty="0"/>
              <a:t> </a:t>
            </a:r>
            <a:r>
              <a:rPr lang="en-US" sz="2000" dirty="0" err="1"/>
              <a:t>conectores</a:t>
            </a:r>
            <a:r>
              <a:rPr lang="en-US" sz="2000" dirty="0"/>
              <a:t> para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sección</a:t>
            </a:r>
            <a:r>
              <a:rPr lang="en-US" sz="2000" dirty="0"/>
              <a:t> de </a:t>
            </a:r>
            <a:r>
              <a:rPr lang="en-US" sz="2000" dirty="0" err="1"/>
              <a:t>tubo</a:t>
            </a:r>
            <a:endParaRPr lang="en-GB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3607201" cy="6858000"/>
            <a:chOff x="0" y="0"/>
            <a:chExt cx="3607201" cy="685800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3607200" cy="20865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076328"/>
              <a:ext cx="2427937" cy="2216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1" y="2076328"/>
              <a:ext cx="1195420" cy="22153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34163"/>
              <a:ext cx="3607200" cy="26238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768"/>
            <a:ext cx="1709426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35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Adhesivos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Ventajas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6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Hace</a:t>
            </a:r>
            <a:r>
              <a:rPr lang="en-US" dirty="0"/>
              <a:t> las un ions invisibles, </a:t>
            </a:r>
            <a:r>
              <a:rPr lang="en-US" dirty="0" err="1"/>
              <a:t>mejorando</a:t>
            </a:r>
            <a:r>
              <a:rPr lang="en-US" dirty="0"/>
              <a:t> la </a:t>
            </a:r>
            <a:r>
              <a:rPr lang="en-US" dirty="0" err="1"/>
              <a:t>apariencia</a:t>
            </a:r>
            <a:r>
              <a:rPr lang="en-US" dirty="0"/>
              <a:t> del material</a:t>
            </a:r>
          </a:p>
          <a:p>
            <a:r>
              <a:rPr lang="en-US" dirty="0" err="1"/>
              <a:t>Proporciona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uniforme</a:t>
            </a:r>
            <a:r>
              <a:rPr lang="en-US" dirty="0"/>
              <a:t> </a:t>
            </a:r>
            <a:r>
              <a:rPr lang="en-US" dirty="0" err="1"/>
              <a:t>distribución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esfuerzos</a:t>
            </a:r>
            <a:r>
              <a:rPr lang="en-US" dirty="0"/>
              <a:t> y </a:t>
            </a:r>
            <a:r>
              <a:rPr lang="en-US" dirty="0" err="1"/>
              <a:t>una</a:t>
            </a:r>
            <a:r>
              <a:rPr lang="en-US" dirty="0"/>
              <a:t> gran </a:t>
            </a:r>
            <a:r>
              <a:rPr lang="en-US" dirty="0" err="1"/>
              <a:t>capacidad</a:t>
            </a:r>
            <a:r>
              <a:rPr lang="en-US" dirty="0"/>
              <a:t> de </a:t>
            </a:r>
            <a:r>
              <a:rPr lang="en-US" dirty="0" err="1"/>
              <a:t>soporte</a:t>
            </a:r>
            <a:r>
              <a:rPr lang="en-US" dirty="0"/>
              <a:t> de </a:t>
            </a:r>
            <a:r>
              <a:rPr lang="en-US" dirty="0" err="1"/>
              <a:t>presión</a:t>
            </a:r>
            <a:endParaRPr lang="en-US" dirty="0"/>
          </a:p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materiales</a:t>
            </a:r>
            <a:r>
              <a:rPr lang="en-US" dirty="0"/>
              <a:t>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espesor</a:t>
            </a:r>
            <a:r>
              <a:rPr lang="en-US" dirty="0"/>
              <a:t> y forma</a:t>
            </a:r>
          </a:p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materiales</a:t>
            </a:r>
            <a:r>
              <a:rPr lang="en-US" dirty="0"/>
              <a:t> </a:t>
            </a:r>
            <a:r>
              <a:rPr lang="en-US" dirty="0" err="1"/>
              <a:t>similares</a:t>
            </a:r>
            <a:r>
              <a:rPr lang="en-US" dirty="0"/>
              <a:t> y </a:t>
            </a:r>
            <a:r>
              <a:rPr lang="en-US" dirty="0" err="1"/>
              <a:t>distintos</a:t>
            </a:r>
            <a:endParaRPr lang="en-US" dirty="0"/>
          </a:p>
          <a:p>
            <a:r>
              <a:rPr lang="en-US" dirty="0" err="1"/>
              <a:t>Minimiza</a:t>
            </a:r>
            <a:r>
              <a:rPr lang="en-US" dirty="0"/>
              <a:t> o </a:t>
            </a:r>
            <a:r>
              <a:rPr lang="en-US" dirty="0" err="1"/>
              <a:t>previene</a:t>
            </a:r>
            <a:r>
              <a:rPr lang="en-US" dirty="0"/>
              <a:t> la </a:t>
            </a:r>
            <a:r>
              <a:rPr lang="en-US" dirty="0" err="1"/>
              <a:t>corrosión</a:t>
            </a:r>
            <a:r>
              <a:rPr lang="en-US" dirty="0"/>
              <a:t> </a:t>
            </a:r>
            <a:r>
              <a:rPr lang="en-US" dirty="0" err="1"/>
              <a:t>galvánica</a:t>
            </a:r>
            <a:endParaRPr lang="en-US" dirty="0"/>
          </a:p>
          <a:p>
            <a:r>
              <a:rPr lang="en-US" dirty="0" err="1"/>
              <a:t>Resiste</a:t>
            </a:r>
            <a:r>
              <a:rPr lang="en-US" dirty="0"/>
              <a:t> </a:t>
            </a:r>
            <a:r>
              <a:rPr lang="en-US" dirty="0" err="1"/>
              <a:t>cargas</a:t>
            </a:r>
            <a:r>
              <a:rPr lang="en-US" dirty="0"/>
              <a:t> </a:t>
            </a:r>
            <a:r>
              <a:rPr lang="en-US" dirty="0" err="1"/>
              <a:t>cíclicas</a:t>
            </a:r>
            <a:r>
              <a:rPr lang="en-US" dirty="0"/>
              <a:t> y a la </a:t>
            </a:r>
            <a:r>
              <a:rPr lang="en-US" dirty="0" err="1"/>
              <a:t>fatiga</a:t>
            </a:r>
            <a:endParaRPr lang="en-US" dirty="0"/>
          </a:p>
          <a:p>
            <a:r>
              <a:rPr lang="en-US" dirty="0" err="1"/>
              <a:t>Proporciona</a:t>
            </a:r>
            <a:r>
              <a:rPr lang="en-US" dirty="0"/>
              <a:t> </a:t>
            </a:r>
            <a:r>
              <a:rPr lang="en-US" dirty="0" err="1"/>
              <a:t>uniones</a:t>
            </a:r>
            <a:r>
              <a:rPr lang="en-US" dirty="0"/>
              <a:t> con </a:t>
            </a:r>
            <a:r>
              <a:rPr lang="en-US" dirty="0" err="1"/>
              <a:t>contornos</a:t>
            </a:r>
            <a:r>
              <a:rPr lang="en-US" dirty="0"/>
              <a:t> </a:t>
            </a:r>
            <a:r>
              <a:rPr lang="en-US" dirty="0" err="1"/>
              <a:t>lisos</a:t>
            </a:r>
            <a:endParaRPr lang="en-US" dirty="0"/>
          </a:p>
          <a:p>
            <a:r>
              <a:rPr lang="en-US" dirty="0" err="1"/>
              <a:t>Proteje</a:t>
            </a:r>
            <a:r>
              <a:rPr lang="en-US" dirty="0"/>
              <a:t> las </a:t>
            </a:r>
            <a:r>
              <a:rPr lang="en-US" dirty="0" err="1"/>
              <a:t>uniones</a:t>
            </a:r>
            <a:r>
              <a:rPr lang="en-US" dirty="0"/>
              <a:t> </a:t>
            </a:r>
            <a:r>
              <a:rPr lang="en-US" dirty="0" err="1"/>
              <a:t>frente</a:t>
            </a:r>
            <a:r>
              <a:rPr lang="en-US" dirty="0"/>
              <a:t> a </a:t>
            </a:r>
            <a:r>
              <a:rPr lang="en-US" dirty="0" err="1"/>
              <a:t>numerosos</a:t>
            </a:r>
            <a:r>
              <a:rPr lang="en-US" dirty="0"/>
              <a:t> </a:t>
            </a:r>
            <a:r>
              <a:rPr lang="en-US" dirty="0" err="1"/>
              <a:t>ambientes</a:t>
            </a:r>
            <a:endParaRPr lang="en-US" dirty="0"/>
          </a:p>
          <a:p>
            <a:r>
              <a:rPr lang="en-US" dirty="0" err="1"/>
              <a:t>Aisla</a:t>
            </a:r>
            <a:r>
              <a:rPr lang="en-US" dirty="0"/>
              <a:t> </a:t>
            </a:r>
            <a:r>
              <a:rPr lang="en-US" dirty="0" err="1"/>
              <a:t>térmica</a:t>
            </a:r>
            <a:r>
              <a:rPr lang="en-US" dirty="0"/>
              <a:t> y </a:t>
            </a:r>
            <a:r>
              <a:rPr lang="en-US" dirty="0" err="1"/>
              <a:t>electricamente</a:t>
            </a:r>
            <a:r>
              <a:rPr lang="en-US" dirty="0"/>
              <a:t> </a:t>
            </a:r>
          </a:p>
          <a:p>
            <a:r>
              <a:rPr lang="en-US" dirty="0"/>
              <a:t>No </a:t>
            </a:r>
            <a:r>
              <a:rPr lang="en-US" dirty="0" err="1"/>
              <a:t>presenta</a:t>
            </a:r>
            <a:r>
              <a:rPr lang="en-US" dirty="0"/>
              <a:t> </a:t>
            </a:r>
            <a:r>
              <a:rPr lang="en-US" dirty="0" err="1"/>
              <a:t>distorsiones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material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temperatura</a:t>
            </a:r>
            <a:endParaRPr lang="en-US" dirty="0"/>
          </a:p>
          <a:p>
            <a:r>
              <a:rPr lang="en-US" dirty="0" err="1"/>
              <a:t>Absorbe</a:t>
            </a:r>
            <a:r>
              <a:rPr lang="en-US" dirty="0"/>
              <a:t> </a:t>
            </a:r>
            <a:r>
              <a:rPr lang="en-US" dirty="0" err="1"/>
              <a:t>choques</a:t>
            </a:r>
            <a:r>
              <a:rPr lang="en-US" dirty="0"/>
              <a:t> y </a:t>
            </a:r>
            <a:r>
              <a:rPr lang="en-US" dirty="0" err="1"/>
              <a:t>vibraciones</a:t>
            </a:r>
            <a:endParaRPr lang="en-US" dirty="0"/>
          </a:p>
          <a:p>
            <a:r>
              <a:rPr lang="en-US" dirty="0" err="1"/>
              <a:t>Proporciona</a:t>
            </a:r>
            <a:r>
              <a:rPr lang="en-US" dirty="0"/>
              <a:t> un </a:t>
            </a:r>
            <a:r>
              <a:rPr lang="en-US" dirty="0" err="1"/>
              <a:t>atractivo</a:t>
            </a:r>
            <a:r>
              <a:rPr lang="en-US" dirty="0"/>
              <a:t> ratio </a:t>
            </a:r>
            <a:r>
              <a:rPr lang="en-US" dirty="0" err="1"/>
              <a:t>resistencia</a:t>
            </a:r>
            <a:r>
              <a:rPr lang="en-US" dirty="0"/>
              <a:t>/peso</a:t>
            </a:r>
          </a:p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normalmente</a:t>
            </a:r>
            <a:r>
              <a:rPr lang="en-US" dirty="0"/>
              <a:t> mas </a:t>
            </a:r>
            <a:r>
              <a:rPr lang="en-US" dirty="0" err="1"/>
              <a:t>rápido</a:t>
            </a:r>
            <a:r>
              <a:rPr lang="en-US" dirty="0"/>
              <a:t> y </a:t>
            </a:r>
            <a:r>
              <a:rPr lang="en-US" dirty="0" err="1"/>
              <a:t>barato</a:t>
            </a:r>
            <a:r>
              <a:rPr lang="en-US" dirty="0"/>
              <a:t> que el </a:t>
            </a:r>
            <a:r>
              <a:rPr lang="en-US" dirty="0" err="1"/>
              <a:t>anclaje</a:t>
            </a:r>
            <a:r>
              <a:rPr lang="en-US" dirty="0"/>
              <a:t> </a:t>
            </a:r>
            <a:r>
              <a:rPr lang="en-US" dirty="0" err="1"/>
              <a:t>mecánico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Limitaciones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>
            <a:noAutofit/>
          </a:bodyPr>
          <a:lstStyle/>
          <a:p>
            <a:r>
              <a:rPr lang="en-US" sz="1500" dirty="0"/>
              <a:t>No </a:t>
            </a:r>
            <a:r>
              <a:rPr lang="en-US" sz="1500" dirty="0" err="1"/>
              <a:t>permite</a:t>
            </a:r>
            <a:r>
              <a:rPr lang="en-US" sz="1500" dirty="0"/>
              <a:t> </a:t>
            </a:r>
            <a:r>
              <a:rPr lang="en-US" sz="1500" dirty="0" err="1"/>
              <a:t>visualizar</a:t>
            </a:r>
            <a:r>
              <a:rPr lang="en-US" sz="1500" dirty="0"/>
              <a:t> el </a:t>
            </a:r>
            <a:r>
              <a:rPr lang="en-US" sz="1500" dirty="0" err="1"/>
              <a:t>pegado</a:t>
            </a:r>
            <a:endParaRPr lang="en-US" sz="1500" dirty="0"/>
          </a:p>
          <a:p>
            <a:r>
              <a:rPr lang="en-US" sz="1500" dirty="0" err="1"/>
              <a:t>Requiere</a:t>
            </a:r>
            <a:r>
              <a:rPr lang="en-US" sz="1500" dirty="0"/>
              <a:t> </a:t>
            </a:r>
            <a:r>
              <a:rPr lang="en-US" sz="1500" dirty="0" err="1"/>
              <a:t>preparación</a:t>
            </a:r>
            <a:r>
              <a:rPr lang="en-US" sz="1500" dirty="0"/>
              <a:t> </a:t>
            </a:r>
            <a:r>
              <a:rPr lang="en-US" sz="1500" dirty="0" err="1"/>
              <a:t>cuidadosa</a:t>
            </a:r>
            <a:r>
              <a:rPr lang="en-US" sz="1500" dirty="0"/>
              <a:t> de la </a:t>
            </a:r>
            <a:r>
              <a:rPr lang="en-US" sz="1500" dirty="0" err="1"/>
              <a:t>superficie</a:t>
            </a:r>
            <a:r>
              <a:rPr lang="en-US" sz="1500" dirty="0"/>
              <a:t> a menudo con </a:t>
            </a:r>
            <a:r>
              <a:rPr lang="en-US" sz="1500" dirty="0" err="1"/>
              <a:t>agentes</a:t>
            </a:r>
            <a:r>
              <a:rPr lang="en-US" sz="1500" dirty="0"/>
              <a:t> </a:t>
            </a:r>
            <a:r>
              <a:rPr lang="en-US" sz="1500" dirty="0" err="1"/>
              <a:t>corrosivos</a:t>
            </a:r>
            <a:endParaRPr lang="en-US" sz="1500" dirty="0"/>
          </a:p>
          <a:p>
            <a:r>
              <a:rPr lang="en-US" sz="1500" dirty="0" err="1"/>
              <a:t>Puede</a:t>
            </a:r>
            <a:r>
              <a:rPr lang="en-US" sz="1500" dirty="0"/>
              <a:t> </a:t>
            </a:r>
            <a:r>
              <a:rPr lang="en-US" sz="1500" dirty="0" err="1"/>
              <a:t>conllevar</a:t>
            </a:r>
            <a:r>
              <a:rPr lang="en-US" sz="1500" dirty="0"/>
              <a:t> largos </a:t>
            </a:r>
            <a:r>
              <a:rPr lang="en-US" sz="1500" dirty="0" err="1"/>
              <a:t>tiempos</a:t>
            </a:r>
            <a:r>
              <a:rPr lang="en-US" sz="1500" dirty="0"/>
              <a:t> de </a:t>
            </a:r>
            <a:r>
              <a:rPr lang="en-US" sz="1500" dirty="0" err="1"/>
              <a:t>curado</a:t>
            </a:r>
            <a:endParaRPr lang="en-US" sz="1500" dirty="0"/>
          </a:p>
          <a:p>
            <a:r>
              <a:rPr lang="en-US" sz="1500" dirty="0" err="1"/>
              <a:t>Puede</a:t>
            </a:r>
            <a:r>
              <a:rPr lang="en-US" sz="1500" dirty="0"/>
              <a:t> </a:t>
            </a:r>
            <a:r>
              <a:rPr lang="en-US" sz="1500" dirty="0" err="1"/>
              <a:t>requerir</a:t>
            </a:r>
            <a:r>
              <a:rPr lang="en-US" sz="1500" dirty="0"/>
              <a:t> </a:t>
            </a:r>
            <a:r>
              <a:rPr lang="en-US" sz="1500" dirty="0" err="1"/>
              <a:t>medios</a:t>
            </a:r>
            <a:r>
              <a:rPr lang="en-US" sz="1500" dirty="0"/>
              <a:t> no </a:t>
            </a:r>
            <a:r>
              <a:rPr lang="en-US" sz="1500" dirty="0" err="1"/>
              <a:t>requeridos</a:t>
            </a:r>
            <a:r>
              <a:rPr lang="en-US" sz="1500" dirty="0"/>
              <a:t> para </a:t>
            </a:r>
            <a:r>
              <a:rPr lang="en-US" sz="1500" dirty="0" err="1"/>
              <a:t>otras</a:t>
            </a:r>
            <a:r>
              <a:rPr lang="en-US" sz="1500" dirty="0"/>
              <a:t> </a:t>
            </a:r>
            <a:r>
              <a:rPr lang="en-US" sz="1500" dirty="0" err="1"/>
              <a:t>formas</a:t>
            </a:r>
            <a:r>
              <a:rPr lang="en-US" sz="1500" dirty="0"/>
              <a:t> de union</a:t>
            </a:r>
          </a:p>
          <a:p>
            <a:r>
              <a:rPr lang="en-US" sz="1500" dirty="0"/>
              <a:t>No </a:t>
            </a:r>
            <a:r>
              <a:rPr lang="en-US" sz="1500" dirty="0" err="1"/>
              <a:t>debe</a:t>
            </a:r>
            <a:r>
              <a:rPr lang="en-US" sz="1500" dirty="0"/>
              <a:t> </a:t>
            </a:r>
            <a:r>
              <a:rPr lang="en-US" sz="1500" dirty="0" err="1"/>
              <a:t>ser</a:t>
            </a:r>
            <a:r>
              <a:rPr lang="en-US" sz="1500" dirty="0"/>
              <a:t> </a:t>
            </a:r>
            <a:r>
              <a:rPr lang="en-US" sz="1500" dirty="0" err="1"/>
              <a:t>expuesto</a:t>
            </a:r>
            <a:r>
              <a:rPr lang="en-US" sz="1500" dirty="0"/>
              <a:t> a </a:t>
            </a:r>
            <a:r>
              <a:rPr lang="en-US" sz="1500" dirty="0" err="1"/>
              <a:t>temperaturas</a:t>
            </a:r>
            <a:r>
              <a:rPr lang="en-US" sz="1500" dirty="0"/>
              <a:t> de </a:t>
            </a:r>
            <a:r>
              <a:rPr lang="en-US" sz="1500" dirty="0" err="1"/>
              <a:t>servicio</a:t>
            </a:r>
            <a:r>
              <a:rPr lang="en-US" sz="1500" dirty="0"/>
              <a:t> </a:t>
            </a:r>
            <a:r>
              <a:rPr lang="en-US" sz="1500" dirty="0" err="1"/>
              <a:t>por</a:t>
            </a:r>
            <a:r>
              <a:rPr lang="en-US" sz="1500" dirty="0"/>
              <a:t> </a:t>
            </a:r>
            <a:r>
              <a:rPr lang="en-US" sz="1500" dirty="0" err="1"/>
              <a:t>encima</a:t>
            </a:r>
            <a:r>
              <a:rPr lang="en-US" sz="1500" dirty="0"/>
              <a:t> de 180ºC</a:t>
            </a:r>
          </a:p>
          <a:p>
            <a:r>
              <a:rPr lang="en-US" sz="1500" dirty="0" err="1"/>
              <a:t>Requiere</a:t>
            </a:r>
            <a:r>
              <a:rPr lang="en-US" sz="1500" dirty="0"/>
              <a:t> un </a:t>
            </a:r>
            <a:r>
              <a:rPr lang="en-US" sz="1500" dirty="0" err="1"/>
              <a:t>rigido</a:t>
            </a:r>
            <a:r>
              <a:rPr lang="en-US" sz="1500" dirty="0"/>
              <a:t> </a:t>
            </a:r>
            <a:r>
              <a:rPr lang="en-US" sz="1500" dirty="0" err="1"/>
              <a:t>proceso</a:t>
            </a:r>
            <a:r>
              <a:rPr lang="en-US" sz="1500" dirty="0"/>
              <a:t> de control, </a:t>
            </a:r>
            <a:r>
              <a:rPr lang="en-US" sz="1500" dirty="0" err="1"/>
              <a:t>especialmente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la </a:t>
            </a:r>
            <a:r>
              <a:rPr lang="en-US" sz="1500" dirty="0" err="1"/>
              <a:t>limpieza</a:t>
            </a:r>
            <a:r>
              <a:rPr lang="en-US" sz="1500" dirty="0"/>
              <a:t> </a:t>
            </a:r>
            <a:r>
              <a:rPr lang="en-US" sz="1500" dirty="0" err="1"/>
              <a:t>pera</a:t>
            </a:r>
            <a:r>
              <a:rPr lang="en-US" sz="1500" dirty="0"/>
              <a:t> </a:t>
            </a:r>
            <a:r>
              <a:rPr lang="en-US" sz="1500" dirty="0" err="1"/>
              <a:t>muchos</a:t>
            </a:r>
            <a:r>
              <a:rPr lang="en-US" sz="1500" dirty="0"/>
              <a:t> </a:t>
            </a:r>
            <a:r>
              <a:rPr lang="en-US" sz="1500" dirty="0" err="1"/>
              <a:t>adhesivos</a:t>
            </a:r>
            <a:endParaRPr lang="en-US" sz="1500" dirty="0"/>
          </a:p>
          <a:p>
            <a:r>
              <a:rPr lang="en-US" sz="1500" dirty="0" err="1"/>
              <a:t>Depende</a:t>
            </a:r>
            <a:r>
              <a:rPr lang="en-US" sz="1500" dirty="0"/>
              <a:t> del </a:t>
            </a:r>
            <a:r>
              <a:rPr lang="en-US" sz="1500" dirty="0" err="1"/>
              <a:t>ambiente</a:t>
            </a:r>
            <a:r>
              <a:rPr lang="en-US" sz="1500" dirty="0"/>
              <a:t> al que </a:t>
            </a:r>
            <a:r>
              <a:rPr lang="en-US" sz="1500" dirty="0" err="1"/>
              <a:t>esté</a:t>
            </a:r>
            <a:r>
              <a:rPr lang="en-US" sz="1500" dirty="0"/>
              <a:t> </a:t>
            </a:r>
            <a:r>
              <a:rPr lang="en-US" sz="1500" dirty="0" err="1"/>
              <a:t>expuesto</a:t>
            </a:r>
            <a:r>
              <a:rPr lang="en-US" sz="1500" dirty="0"/>
              <a:t> </a:t>
            </a:r>
            <a:endParaRPr lang="en-GB" sz="1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212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Aplicaciones</a:t>
            </a:r>
            <a:r>
              <a:rPr lang="fr-FR" sz="3600" dirty="0"/>
              <a:t> de los </a:t>
            </a:r>
            <a:r>
              <a:rPr lang="fr-FR" sz="3600" dirty="0" err="1"/>
              <a:t>adhesivos</a:t>
            </a:r>
            <a:endParaRPr lang="en-GB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133526"/>
              </p:ext>
            </p:extLst>
          </p:nvPr>
        </p:nvGraphicFramePr>
        <p:xfrm>
          <a:off x="457200" y="1600200"/>
          <a:ext cx="8229600" cy="4693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dirty="0" err="1">
                          <a:solidFill>
                            <a:schemeClr val="tx1"/>
                          </a:solidFill>
                        </a:rPr>
                        <a:t>Unión</a:t>
                      </a:r>
                      <a:r>
                        <a:rPr lang="fr-BE" baseline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fr-BE" baseline="0" dirty="0" err="1">
                          <a:solidFill>
                            <a:schemeClr val="tx1"/>
                          </a:solidFill>
                        </a:rPr>
                        <a:t>elementos</a:t>
                      </a:r>
                      <a:r>
                        <a:rPr lang="fr-BE" baseline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fr-BE" baseline="0" dirty="0" err="1">
                          <a:solidFill>
                            <a:schemeClr val="tx1"/>
                          </a:solidFill>
                        </a:rPr>
                        <a:t>barandilla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BE" sz="800" dirty="0" err="1">
                          <a:solidFill>
                            <a:schemeClr val="tx1"/>
                          </a:solidFill>
                        </a:rPr>
                        <a:t>Delo-Duopox</a:t>
                      </a:r>
                      <a:r>
                        <a:rPr lang="fr-BE" sz="800" baseline="0" dirty="0">
                          <a:solidFill>
                            <a:schemeClr val="tx1"/>
                          </a:solidFill>
                        </a:rPr>
                        <a:t> AD895)</a:t>
                      </a:r>
                      <a:endParaRPr lang="fr-BE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Rellena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huecos,tanto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grandes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como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pequeños</a:t>
                      </a:r>
                      <a:endParaRPr lang="fr-BE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Buena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resistencia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química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frente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al paso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del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tiempo</a:t>
                      </a:r>
                      <a:endParaRPr lang="fr-BE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Para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uso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 en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interior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exterior</a:t>
                      </a:r>
                      <a:endParaRPr lang="fr-BE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Eficiente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sistema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construcción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modular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flexible para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barandillas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. Se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evitan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procesos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adicionales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como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la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soldadura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, el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granallado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o el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pulido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Paneles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acero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inoxidable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Tipo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1.4404)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unidos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al las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paredes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exteriores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este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edificio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oficinas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de 6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plantas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Hannover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Alemania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empleando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un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adhesivo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y sin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necesidad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empleo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anclajes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mecánicos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adicionales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000" y="1700808"/>
            <a:ext cx="3960000" cy="170706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797152"/>
            <a:ext cx="2275200" cy="17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53488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D0D6FE189C0542B4393D301B5BCBA2" ma:contentTypeVersion="4" ma:contentTypeDescription="Create a new document." ma:contentTypeScope="" ma:versionID="b954f0568ed04812b7344e71fffd295f">
  <xsd:schema xmlns:xsd="http://www.w3.org/2001/XMLSchema" xmlns:xs="http://www.w3.org/2001/XMLSchema" xmlns:p="http://schemas.microsoft.com/office/2006/metadata/properties" xmlns:ns2="3dfe030f-86e3-486d-a025-350262647d2a" xmlns:ns3="881f9a4a-1e84-4363-97d3-af7f29ebd3ad" targetNamespace="http://schemas.microsoft.com/office/2006/metadata/properties" ma:root="true" ma:fieldsID="87fbf3ee06607a0c67a2946c3ff9f335" ns2:_="" ns3:_="">
    <xsd:import namespace="3dfe030f-86e3-486d-a025-350262647d2a"/>
    <xsd:import namespace="881f9a4a-1e84-4363-97d3-af7f29ebd3a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tho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e030f-86e3-486d-a025-350262647d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f9a4a-1e84-4363-97d3-af7f29ebd3ad" elementFormDefault="qualified">
    <xsd:import namespace="http://schemas.microsoft.com/office/2006/documentManagement/types"/>
    <xsd:import namespace="http://schemas.microsoft.com/office/infopath/2007/PartnerControls"/>
    <xsd:element name="Author0" ma:index="11" nillable="true" ma:displayName="Author" ma:description="Author" ma:internalName="Autho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881f9a4a-1e84-4363-97d3-af7f29ebd3ad">B. Héritier</Author0>
    <_dlc_DocId xmlns="3dfe030f-86e3-486d-a025-350262647d2a">PRN3XTC2XKQ5-85-312</_dlc_DocId>
    <_dlc_DocIdUrl xmlns="3dfe030f-86e3-486d-a025-350262647d2a">
      <Url>http://extranet.worldstainless.org/LongProducts/_layouts/DocIdRedir.aspx?ID=PRN3XTC2XKQ5-85-312</Url>
      <Description>PRN3XTC2XKQ5-85-312</Description>
    </_dlc_DocIdUrl>
  </documentManagement>
</p:properties>
</file>

<file path=customXml/itemProps1.xml><?xml version="1.0" encoding="utf-8"?>
<ds:datastoreItem xmlns:ds="http://schemas.openxmlformats.org/officeDocument/2006/customXml" ds:itemID="{C3088CC5-59C7-4B73-BBB9-22569C41B1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EAC112-7F49-4BC7-9405-8A47D7A3B29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87BCF58-1F37-4D5F-9177-43A1A0BFB5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fe030f-86e3-486d-a025-350262647d2a"/>
    <ds:schemaRef ds:uri="881f9a4a-1e84-4363-97d3-af7f29ebd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B5B6DB5-6F41-4B73-8EEA-F0498573E4E8}">
  <ds:schemaRefs>
    <ds:schemaRef ds:uri="881f9a4a-1e84-4363-97d3-af7f29ebd3ad"/>
    <ds:schemaRef ds:uri="http://schemas.microsoft.com/office/2006/documentManagement/types"/>
    <ds:schemaRef ds:uri="http://schemas.microsoft.com/office/infopath/2007/PartnerControls"/>
    <ds:schemaRef ds:uri="3dfe030f-86e3-486d-a025-350262647d2a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Chapter 1 Why Stainless Steel</Template>
  <TotalTime>3474</TotalTime>
  <Words>1296</Words>
  <Application>Microsoft Office PowerPoint</Application>
  <PresentationFormat>On-screen Show (4:3)</PresentationFormat>
  <Paragraphs>176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3_Custom Design</vt:lpstr>
      <vt:lpstr>Material didáctico para docentes en  Arquitectura o Ingenieria Civil </vt:lpstr>
      <vt:lpstr>Contenido</vt:lpstr>
      <vt:lpstr>1 - Unión Procesos de unión aplicables: Todos</vt:lpstr>
      <vt:lpstr>Soldadura con arco (arc welding)</vt:lpstr>
      <vt:lpstr>Soldadura con arco (Arc Welding)</vt:lpstr>
      <vt:lpstr>Anclajes Mecánicos</vt:lpstr>
      <vt:lpstr>Press fitting (Proceso solo para tubos)</vt:lpstr>
      <vt:lpstr>Adhesivos</vt:lpstr>
      <vt:lpstr>Aplicaciones de los adhesivos</vt:lpstr>
      <vt:lpstr>PowerPoint Presentation</vt:lpstr>
      <vt:lpstr>Referencias bibliográficas sobre unión</vt:lpstr>
      <vt:lpstr>2 - Fabricación</vt:lpstr>
      <vt:lpstr>Videos de procesos</vt:lpstr>
      <vt:lpstr>Referencias bibliográficas sobre fabricación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Unión y Fabricación de Aceros Inoxidables</dc:title>
  <dc:creator>Bernard</dc:creator>
  <cp:keywords>acero inoxidable, material didactico, arquitectura, ingenieria civil</cp:keywords>
  <cp:lastModifiedBy>Jo Claes</cp:lastModifiedBy>
  <cp:revision>266</cp:revision>
  <cp:lastPrinted>2015-04-13T09:08:32Z</cp:lastPrinted>
  <dcterms:created xsi:type="dcterms:W3CDTF">2013-06-29T15:24:20Z</dcterms:created>
  <dcterms:modified xsi:type="dcterms:W3CDTF">2020-01-31T09:58:42Z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0x010100D2D0D6FE189C0542B4393D301B5BCBA2</vt:lpwstr>
  </property>
  <property fmtid="{D5CDD505-2E9C-101B-9397-08002B2CF9AE}" pid="3" name="_dlc_DocIdItemGuid">
    <vt:lpwstr>469dc641-1ff8-4bbe-8988-ef97e98b4f96</vt:lpwstr>
  </property>
  <property fmtid="{D5CDD505-2E9C-101B-9397-08002B2CF9AE}" pid="4" name="Order">
    <vt:r8>31200</vt:r8>
  </property>
</Properties>
</file>