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8.xml" ContentType="application/vnd.openxmlformats-officedocument.presentationml.notesSlide+xml"/>
  <Override PartName="/ppt/charts/chart6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32"/>
  </p:notesMasterIdLst>
  <p:handoutMasterIdLst>
    <p:handoutMasterId r:id="rId133"/>
  </p:handoutMasterIdLst>
  <p:sldIdLst>
    <p:sldId id="258" r:id="rId3"/>
    <p:sldId id="354" r:id="rId4"/>
    <p:sldId id="315" r:id="rId5"/>
    <p:sldId id="355" r:id="rId6"/>
    <p:sldId id="356" r:id="rId7"/>
    <p:sldId id="340" r:id="rId8"/>
    <p:sldId id="352" r:id="rId9"/>
    <p:sldId id="353" r:id="rId10"/>
    <p:sldId id="361" r:id="rId11"/>
    <p:sldId id="362" r:id="rId12"/>
    <p:sldId id="334" r:id="rId13"/>
    <p:sldId id="344" r:id="rId14"/>
    <p:sldId id="363" r:id="rId15"/>
    <p:sldId id="364" r:id="rId16"/>
    <p:sldId id="350" r:id="rId17"/>
    <p:sldId id="351" r:id="rId18"/>
    <p:sldId id="366" r:id="rId19"/>
    <p:sldId id="319" r:id="rId20"/>
    <p:sldId id="349" r:id="rId21"/>
    <p:sldId id="257" r:id="rId22"/>
    <p:sldId id="367" r:id="rId23"/>
    <p:sldId id="368" r:id="rId24"/>
    <p:sldId id="267" r:id="rId25"/>
    <p:sldId id="268" r:id="rId26"/>
    <p:sldId id="393" r:id="rId27"/>
    <p:sldId id="394" r:id="rId28"/>
    <p:sldId id="346" r:id="rId29"/>
    <p:sldId id="347" r:id="rId30"/>
    <p:sldId id="343" r:id="rId31"/>
    <p:sldId id="348" r:id="rId32"/>
    <p:sldId id="345" r:id="rId33"/>
    <p:sldId id="373" r:id="rId34"/>
    <p:sldId id="374" r:id="rId35"/>
    <p:sldId id="375" r:id="rId36"/>
    <p:sldId id="376" r:id="rId37"/>
    <p:sldId id="395" r:id="rId38"/>
    <p:sldId id="377" r:id="rId39"/>
    <p:sldId id="269" r:id="rId40"/>
    <p:sldId id="271" r:id="rId41"/>
    <p:sldId id="272" r:id="rId42"/>
    <p:sldId id="378" r:id="rId43"/>
    <p:sldId id="273" r:id="rId44"/>
    <p:sldId id="396" r:id="rId45"/>
    <p:sldId id="402" r:id="rId46"/>
    <p:sldId id="403" r:id="rId47"/>
    <p:sldId id="404" r:id="rId48"/>
    <p:sldId id="405" r:id="rId49"/>
    <p:sldId id="406" r:id="rId50"/>
    <p:sldId id="407" r:id="rId51"/>
    <p:sldId id="408" r:id="rId52"/>
    <p:sldId id="397" r:id="rId53"/>
    <p:sldId id="398" r:id="rId54"/>
    <p:sldId id="399" r:id="rId55"/>
    <p:sldId id="392" r:id="rId56"/>
    <p:sldId id="409" r:id="rId57"/>
    <p:sldId id="410" r:id="rId58"/>
    <p:sldId id="411" r:id="rId59"/>
    <p:sldId id="412" r:id="rId60"/>
    <p:sldId id="286" r:id="rId61"/>
    <p:sldId id="287" r:id="rId62"/>
    <p:sldId id="413" r:id="rId63"/>
    <p:sldId id="414" r:id="rId64"/>
    <p:sldId id="415" r:id="rId65"/>
    <p:sldId id="327" r:id="rId66"/>
    <p:sldId id="328" r:id="rId67"/>
    <p:sldId id="416" r:id="rId68"/>
    <p:sldId id="379" r:id="rId69"/>
    <p:sldId id="380" r:id="rId70"/>
    <p:sldId id="381" r:id="rId71"/>
    <p:sldId id="382" r:id="rId72"/>
    <p:sldId id="417" r:id="rId73"/>
    <p:sldId id="418" r:id="rId74"/>
    <p:sldId id="329" r:id="rId75"/>
    <p:sldId id="337" r:id="rId76"/>
    <p:sldId id="339" r:id="rId77"/>
    <p:sldId id="419" r:id="rId78"/>
    <p:sldId id="385" r:id="rId79"/>
    <p:sldId id="386" r:id="rId80"/>
    <p:sldId id="387" r:id="rId81"/>
    <p:sldId id="388" r:id="rId82"/>
    <p:sldId id="420" r:id="rId83"/>
    <p:sldId id="390" r:id="rId84"/>
    <p:sldId id="330" r:id="rId85"/>
    <p:sldId id="331" r:id="rId86"/>
    <p:sldId id="332" r:id="rId87"/>
    <p:sldId id="333" r:id="rId88"/>
    <p:sldId id="335" r:id="rId89"/>
    <p:sldId id="336" r:id="rId90"/>
    <p:sldId id="391" r:id="rId91"/>
    <p:sldId id="421" r:id="rId92"/>
    <p:sldId id="422" r:id="rId93"/>
    <p:sldId id="423" r:id="rId94"/>
    <p:sldId id="424" r:id="rId95"/>
    <p:sldId id="425" r:id="rId96"/>
    <p:sldId id="426" r:id="rId97"/>
    <p:sldId id="357" r:id="rId98"/>
    <p:sldId id="359" r:id="rId99"/>
    <p:sldId id="360" r:id="rId100"/>
    <p:sldId id="427" r:id="rId101"/>
    <p:sldId id="428" r:id="rId102"/>
    <p:sldId id="429" r:id="rId103"/>
    <p:sldId id="430" r:id="rId104"/>
    <p:sldId id="365" r:id="rId105"/>
    <p:sldId id="431" r:id="rId106"/>
    <p:sldId id="432" r:id="rId107"/>
    <p:sldId id="369" r:id="rId108"/>
    <p:sldId id="370" r:id="rId109"/>
    <p:sldId id="371" r:id="rId110"/>
    <p:sldId id="433" r:id="rId111"/>
    <p:sldId id="434" r:id="rId112"/>
    <p:sldId id="435" r:id="rId113"/>
    <p:sldId id="436" r:id="rId114"/>
    <p:sldId id="437" r:id="rId115"/>
    <p:sldId id="400" r:id="rId116"/>
    <p:sldId id="438" r:id="rId117"/>
    <p:sldId id="439" r:id="rId118"/>
    <p:sldId id="440" r:id="rId119"/>
    <p:sldId id="441" r:id="rId120"/>
    <p:sldId id="442" r:id="rId121"/>
    <p:sldId id="443" r:id="rId122"/>
    <p:sldId id="401" r:id="rId123"/>
    <p:sldId id="444" r:id="rId124"/>
    <p:sldId id="307" r:id="rId125"/>
    <p:sldId id="308" r:id="rId126"/>
    <p:sldId id="445" r:id="rId127"/>
    <p:sldId id="446" r:id="rId128"/>
    <p:sldId id="447" r:id="rId129"/>
    <p:sldId id="372" r:id="rId130"/>
    <p:sldId id="448" r:id="rId13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1" autoAdjust="0"/>
    <p:restoredTop sz="98043" autoAdjust="0"/>
  </p:normalViewPr>
  <p:slideViewPr>
    <p:cSldViewPr>
      <p:cViewPr varScale="1">
        <p:scale>
          <a:sx n="78" d="100"/>
          <a:sy n="78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microsoft.com/office/2016/11/relationships/changesInfo" Target="changesInfos/changesInfo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presProps" Target="pres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viewProps" Target="view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E3C7583E-04FD-4E34-A299-26182437C01D}"/>
    <pc:docChg chg="custSel addSld delSld modSld">
      <pc:chgData name="Jo Claes" userId="d64208f3-0076-4064-b6ac-7d8ee9dc279f" providerId="ADAL" clId="{E3C7583E-04FD-4E34-A299-26182437C01D}" dt="2020-01-28T18:13:57.679" v="11" actId="6549"/>
      <pc:docMkLst>
        <pc:docMk/>
      </pc:docMkLst>
      <pc:sldChg chg="modSp">
        <pc:chgData name="Jo Claes" userId="d64208f3-0076-4064-b6ac-7d8ee9dc279f" providerId="ADAL" clId="{E3C7583E-04FD-4E34-A299-26182437C01D}" dt="2019-12-17T10:37:54.439" v="4"/>
        <pc:sldMkLst>
          <pc:docMk/>
          <pc:sldMk cId="1512431047" sldId="257"/>
        </pc:sldMkLst>
        <pc:spChg chg="mod">
          <ac:chgData name="Jo Claes" userId="d64208f3-0076-4064-b6ac-7d8ee9dc279f" providerId="ADAL" clId="{E3C7583E-04FD-4E34-A299-26182437C01D}" dt="2019-12-17T10:37:54.439" v="4"/>
          <ac:spMkLst>
            <pc:docMk/>
            <pc:sldMk cId="1512431047" sldId="257"/>
            <ac:spMk id="5" creationId="{00000000-0000-0000-0000-000000000000}"/>
          </ac:spMkLst>
        </pc:spChg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4014776493" sldId="267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545839014" sldId="268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176591926" sldId="269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778093962" sldId="271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72895484" sldId="272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268930501" sldId="273"/>
        </pc:sldMkLst>
      </pc:sldChg>
      <pc:sldChg chg="modSp add">
        <pc:chgData name="Jo Claes" userId="d64208f3-0076-4064-b6ac-7d8ee9dc279f" providerId="ADAL" clId="{E3C7583E-04FD-4E34-A299-26182437C01D}" dt="2019-12-17T10:38:49.026" v="8" actId="27636"/>
        <pc:sldMkLst>
          <pc:docMk/>
          <pc:sldMk cId="2599884729" sldId="286"/>
        </pc:sldMkLst>
        <pc:spChg chg="mod">
          <ac:chgData name="Jo Claes" userId="d64208f3-0076-4064-b6ac-7d8ee9dc279f" providerId="ADAL" clId="{E3C7583E-04FD-4E34-A299-26182437C01D}" dt="2019-12-17T10:38:49.026" v="8" actId="27636"/>
          <ac:spMkLst>
            <pc:docMk/>
            <pc:sldMk cId="2599884729" sldId="286"/>
            <ac:spMk id="24580" creationId="{00000000-0000-0000-0000-000000000000}"/>
          </ac:spMkLst>
        </pc:spChg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4279056092" sldId="287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403741982" sldId="307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565727754" sldId="308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212571519" sldId="327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4045501156" sldId="328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589360304" sldId="329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901603176" sldId="330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860933916" sldId="331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309312175" sldId="332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4132754172" sldId="333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018071086" sldId="335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81640375" sldId="336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451260622" sldId="337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736533383" sldId="339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347556906" sldId="343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449767120" sldId="345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881990625" sldId="346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614984794" sldId="347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557424194" sldId="348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196059863" sldId="357"/>
        </pc:sldMkLst>
      </pc:sldChg>
      <pc:sldChg chg="del">
        <pc:chgData name="Jo Claes" userId="d64208f3-0076-4064-b6ac-7d8ee9dc279f" providerId="ADAL" clId="{E3C7583E-04FD-4E34-A299-26182437C01D}" dt="2019-12-17T10:37:27.922" v="0" actId="2696"/>
        <pc:sldMkLst>
          <pc:docMk/>
          <pc:sldMk cId="3493310828" sldId="357"/>
        </pc:sldMkLst>
      </pc:sldChg>
      <pc:sldChg chg="del">
        <pc:chgData name="Jo Claes" userId="d64208f3-0076-4064-b6ac-7d8ee9dc279f" providerId="ADAL" clId="{E3C7583E-04FD-4E34-A299-26182437C01D}" dt="2019-12-17T10:37:27.939" v="1" actId="2696"/>
        <pc:sldMkLst>
          <pc:docMk/>
          <pc:sldMk cId="2546593459" sldId="358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699790996" sldId="359"/>
        </pc:sldMkLst>
      </pc:sldChg>
      <pc:sldChg chg="del">
        <pc:chgData name="Jo Claes" userId="d64208f3-0076-4064-b6ac-7d8ee9dc279f" providerId="ADAL" clId="{E3C7583E-04FD-4E34-A299-26182437C01D}" dt="2019-12-17T10:37:27.953" v="2" actId="2696"/>
        <pc:sldMkLst>
          <pc:docMk/>
          <pc:sldMk cId="2212810289" sldId="359"/>
        </pc:sldMkLst>
      </pc:sldChg>
      <pc:sldChg chg="del">
        <pc:chgData name="Jo Claes" userId="d64208f3-0076-4064-b6ac-7d8ee9dc279f" providerId="ADAL" clId="{E3C7583E-04FD-4E34-A299-26182437C01D}" dt="2019-12-17T10:37:27.960" v="3" actId="2696"/>
        <pc:sldMkLst>
          <pc:docMk/>
          <pc:sldMk cId="756507845" sldId="360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4258725970" sldId="360"/>
        </pc:sldMkLst>
      </pc:sldChg>
      <pc:sldChg chg="del">
        <pc:chgData name="Jo Claes" userId="d64208f3-0076-4064-b6ac-7d8ee9dc279f" providerId="ADAL" clId="{E3C7583E-04FD-4E34-A299-26182437C01D}" dt="2019-12-17T10:37:58.229" v="5" actId="2696"/>
        <pc:sldMkLst>
          <pc:docMk/>
          <pc:sldMk cId="698891478" sldId="365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757359308" sldId="365"/>
        </pc:sldMkLst>
      </pc:sldChg>
      <pc:sldChg chg="modSp add">
        <pc:chgData name="Jo Claes" userId="d64208f3-0076-4064-b6ac-7d8ee9dc279f" providerId="ADAL" clId="{E3C7583E-04FD-4E34-A299-26182437C01D}" dt="2020-01-28T18:13:57.679" v="11" actId="6549"/>
        <pc:sldMkLst>
          <pc:docMk/>
          <pc:sldMk cId="2472865518" sldId="367"/>
        </pc:sldMkLst>
        <pc:spChg chg="mod">
          <ac:chgData name="Jo Claes" userId="d64208f3-0076-4064-b6ac-7d8ee9dc279f" providerId="ADAL" clId="{E3C7583E-04FD-4E34-A299-26182437C01D}" dt="2020-01-28T18:13:57.679" v="11" actId="6549"/>
          <ac:spMkLst>
            <pc:docMk/>
            <pc:sldMk cId="2472865518" sldId="367"/>
            <ac:spMk id="2" creationId="{00000000-0000-0000-0000-000000000000}"/>
          </ac:spMkLst>
        </pc:spChg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994629337" sldId="368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381249284" sldId="369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645548370" sldId="370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4247647823" sldId="371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4272439221" sldId="372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530516538" sldId="373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60099657" sldId="374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368370529" sldId="375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582206477" sldId="376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4183897418" sldId="377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35140653" sldId="378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923540644" sldId="379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923420931" sldId="380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300892512" sldId="381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540674027" sldId="382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693460030" sldId="385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4142193827" sldId="386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255073934" sldId="387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257462771" sldId="388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7161183" sldId="390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453729638" sldId="391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776746751" sldId="392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866207628" sldId="393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790948773" sldId="394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593871917" sldId="395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243969702" sldId="396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707356955" sldId="397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266840941" sldId="398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815416500" sldId="399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706762383" sldId="400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14271654" sldId="401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435419835" sldId="402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268075833" sldId="403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196933817" sldId="404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071513565" sldId="405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472701829" sldId="406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940572622" sldId="407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202540391" sldId="408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198757828" sldId="409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891005421" sldId="410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185573107" sldId="411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4039329733" sldId="412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83577266" sldId="413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978233750" sldId="414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414691512" sldId="415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872746904" sldId="416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377866163" sldId="417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960497168" sldId="418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99847583" sldId="419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442790838" sldId="420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862013170" sldId="421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4003949152" sldId="422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4037792476" sldId="423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545462228" sldId="424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002160576" sldId="425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878241812" sldId="426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538019669" sldId="427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070584180" sldId="428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852615503" sldId="429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724022654" sldId="430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938113173" sldId="431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224875674" sldId="432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766999072" sldId="433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902893590" sldId="434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023283414" sldId="435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281556590" sldId="436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764807306" sldId="437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558460707" sldId="438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223657669" sldId="439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845183433" sldId="440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107359975" sldId="441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2454741056" sldId="442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459256804" sldId="443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028609414" sldId="444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243654820" sldId="445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1744593610" sldId="446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3528737374" sldId="447"/>
        </pc:sldMkLst>
      </pc:sldChg>
      <pc:sldChg chg="add">
        <pc:chgData name="Jo Claes" userId="d64208f3-0076-4064-b6ac-7d8ee9dc279f" providerId="ADAL" clId="{E3C7583E-04FD-4E34-A299-26182437C01D}" dt="2019-12-17T10:38:48.886" v="7"/>
        <pc:sldMkLst>
          <pc:docMk/>
          <pc:sldMk cId="4060032574" sldId="44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p3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p3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p3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p3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p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Blad1!$B$12:$B$76</c:f>
              <c:numCache>
                <c:formatCode>General</c:formatCode>
                <c:ptCount val="65"/>
                <c:pt idx="0">
                  <c:v>0</c:v>
                </c:pt>
                <c:pt idx="1">
                  <c:v>5.0000009710483098E-5</c:v>
                </c:pt>
                <c:pt idx="2">
                  <c:v>1.0000031073546E-4</c:v>
                </c:pt>
                <c:pt idx="3">
                  <c:v>1.50002359647396E-4</c:v>
                </c:pt>
                <c:pt idx="4">
                  <c:v>2.00009943534706E-4</c:v>
                </c:pt>
                <c:pt idx="5">
                  <c:v>2.5003034525972298E-4</c:v>
                </c:pt>
                <c:pt idx="6">
                  <c:v>3.0007550871667302E-4</c:v>
                </c:pt>
                <c:pt idx="7">
                  <c:v>3.5016320408965199E-4</c:v>
                </c:pt>
                <c:pt idx="8">
                  <c:v>4.0031819311059098E-4</c:v>
                </c:pt>
                <c:pt idx="9">
                  <c:v>4.5057339431723897E-4</c:v>
                </c:pt>
                <c:pt idx="10">
                  <c:v>5.0097104831112996E-4</c:v>
                </c:pt>
                <c:pt idx="11">
                  <c:v>5.5156388301555697E-4</c:v>
                </c:pt>
                <c:pt idx="12">
                  <c:v>6.0241627893355002E-4</c:v>
                </c:pt>
                <c:pt idx="13">
                  <c:v>6.5360543440584195E-4</c:v>
                </c:pt>
                <c:pt idx="14">
                  <c:v>7.0522253086884902E-4</c:v>
                </c:pt>
                <c:pt idx="15">
                  <c:v>7.5737389811264002E-4</c:v>
                </c:pt>
                <c:pt idx="16">
                  <c:v>8.1018217953890902E-4</c:v>
                </c:pt>
                <c:pt idx="17">
                  <c:v>8.6378749741895301E-4</c:v>
                </c:pt>
                <c:pt idx="18">
                  <c:v>9.1834861815164297E-4</c:v>
                </c:pt>
                <c:pt idx="19">
                  <c:v>9.7404411752139396E-4</c:v>
                </c:pt>
                <c:pt idx="20">
                  <c:v>1.0310735459561401E-3</c:v>
                </c:pt>
                <c:pt idx="21">
                  <c:v>1.08965859378532E-3</c:v>
                </c:pt>
                <c:pt idx="22">
                  <c:v>1.1500442564978299E-3</c:v>
                </c:pt>
                <c:pt idx="23">
                  <c:v>1.2125E-3</c:v>
                </c:pt>
                <c:pt idx="24">
                  <c:v>1.27732092587359E-3</c:v>
                </c:pt>
                <c:pt idx="25">
                  <c:v>1.3448289366337399E-3</c:v>
                </c:pt>
                <c:pt idx="26">
                  <c:v>1.4153739009869399E-3</c:v>
                </c:pt>
                <c:pt idx="27">
                  <c:v>1.48933481908904E-3</c:v>
                </c:pt>
                <c:pt idx="28">
                  <c:v>1.56712098780317E-3</c:v>
                </c:pt>
                <c:pt idx="29">
                  <c:v>1.64917316595775E-3</c:v>
                </c:pt>
                <c:pt idx="30">
                  <c:v>1.7359647396044599E-3</c:v>
                </c:pt>
                <c:pt idx="31">
                  <c:v>1.82800288727621E-3</c:v>
                </c:pt>
                <c:pt idx="32">
                  <c:v>1.92582974524509E-3</c:v>
                </c:pt>
                <c:pt idx="33">
                  <c:v>2.0300235727803801E-3</c:v>
                </c:pt>
                <c:pt idx="34">
                  <c:v>2.14119991740652E-3</c:v>
                </c:pt>
                <c:pt idx="35">
                  <c:v>2.26001278016103E-3</c:v>
                </c:pt>
                <c:pt idx="36">
                  <c:v>2.3871557808525698E-3</c:v>
                </c:pt>
                <c:pt idx="37">
                  <c:v>2.5233633233188498E-3</c:v>
                </c:pt>
                <c:pt idx="38">
                  <c:v>2.6694117606846E-3</c:v>
                </c:pt>
                <c:pt idx="39">
                  <c:v>2.8261205606195899E-3</c:v>
                </c:pt>
                <c:pt idx="40">
                  <c:v>2.9943534705965799E-3</c:v>
                </c:pt>
                <c:pt idx="41">
                  <c:v>3.1750196831492701E-3</c:v>
                </c:pt>
                <c:pt idx="42">
                  <c:v>3.3690750011302999E-3</c:v>
                </c:pt>
                <c:pt idx="43">
                  <c:v>3.5775230029692299E-3</c:v>
                </c:pt>
                <c:pt idx="44">
                  <c:v>3.8014162079304998E-3</c:v>
                </c:pt>
                <c:pt idx="45">
                  <c:v>4.0418572413713797E-3</c:v>
                </c:pt>
                <c:pt idx="46">
                  <c:v>4.3E-3</c:v>
                </c:pt>
                <c:pt idx="47">
                  <c:v>4.5782561892602604E-3</c:v>
                </c:pt>
                <c:pt idx="48">
                  <c:v>4.9590432838228903E-3</c:v>
                </c:pt>
                <c:pt idx="49">
                  <c:v>5.6190715437312204E-3</c:v>
                </c:pt>
                <c:pt idx="50">
                  <c:v>6.79072296618721E-3</c:v>
                </c:pt>
                <c:pt idx="51">
                  <c:v>8.7511210376280991E-3</c:v>
                </c:pt>
                <c:pt idx="52">
                  <c:v>1.1816057805402199E-2</c:v>
                </c:pt>
                <c:pt idx="53">
                  <c:v>1.6335932700368601E-2</c:v>
                </c:pt>
                <c:pt idx="54">
                  <c:v>2.2692779023884498E-2</c:v>
                </c:pt>
                <c:pt idx="55">
                  <c:v>3.1297961295467899E-2</c:v>
                </c:pt>
                <c:pt idx="56">
                  <c:v>4.2590322082372997E-2</c:v>
                </c:pt>
                <c:pt idx="57">
                  <c:v>5.7034647855725401E-2</c:v>
                </c:pt>
                <c:pt idx="58">
                  <c:v>7.5120371165245697E-2</c:v>
                </c:pt>
                <c:pt idx="59">
                  <c:v>9.7360453748578102E-2</c:v>
                </c:pt>
                <c:pt idx="60">
                  <c:v>0.12429041187347201</c:v>
                </c:pt>
                <c:pt idx="61">
                  <c:v>0.15646745592658401</c:v>
                </c:pt>
                <c:pt idx="62">
                  <c:v>0.19446972343369201</c:v>
                </c:pt>
                <c:pt idx="63">
                  <c:v>0.23889558966038399</c:v>
                </c:pt>
                <c:pt idx="64">
                  <c:v>0.29036304347826097</c:v>
                </c:pt>
              </c:numCache>
            </c:numRef>
          </c:xVal>
          <c:yVal>
            <c:numRef>
              <c:f>Blad1!$A$12:$A$76</c:f>
              <c:numCache>
                <c:formatCode>General</c:formatCode>
                <c:ptCount val="6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5D7-425B-80E0-20C9A9EBE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677120"/>
        <c:axId val="120679040"/>
      </c:scatterChart>
      <c:valAx>
        <c:axId val="120677120"/>
        <c:scaling>
          <c:orientation val="minMax"/>
          <c:max val="0.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Strain [-]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79040"/>
        <c:crosses val="autoZero"/>
        <c:crossBetween val="midCat"/>
      </c:valAx>
      <c:valAx>
        <c:axId val="12067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Stress [N/mm²]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77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'I3-2'!$J$5</c:f>
              <c:strCache>
                <c:ptCount val="1"/>
                <c:pt idx="0">
                  <c:v>UY midden onderflens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'I3-2'!$J$7:$J$19</c:f>
              <c:numCache>
                <c:formatCode>General</c:formatCode>
                <c:ptCount val="13"/>
                <c:pt idx="0">
                  <c:v>0</c:v>
                </c:pt>
                <c:pt idx="1">
                  <c:v>1.61574</c:v>
                </c:pt>
                <c:pt idx="2">
                  <c:v>3.231069999999999</c:v>
                </c:pt>
                <c:pt idx="3">
                  <c:v>4.8459799999999991</c:v>
                </c:pt>
                <c:pt idx="4">
                  <c:v>6.4604900000000001</c:v>
                </c:pt>
                <c:pt idx="5">
                  <c:v>8.0745900000000024</c:v>
                </c:pt>
                <c:pt idx="6">
                  <c:v>9.6882799999999971</c:v>
                </c:pt>
                <c:pt idx="7">
                  <c:v>11.3018</c:v>
                </c:pt>
                <c:pt idx="8">
                  <c:v>12.9147</c:v>
                </c:pt>
                <c:pt idx="9">
                  <c:v>14.5298</c:v>
                </c:pt>
                <c:pt idx="10">
                  <c:v>16.145699999999991</c:v>
                </c:pt>
                <c:pt idx="11">
                  <c:v>17.766400000000001</c:v>
                </c:pt>
                <c:pt idx="12">
                  <c:v>19.3855</c:v>
                </c:pt>
              </c:numCache>
            </c:numRef>
          </c:xVal>
          <c:yVal>
            <c:numRef>
              <c:f>'I3-2'!$L$7:$L$19</c:f>
              <c:numCache>
                <c:formatCode>General</c:formatCode>
                <c:ptCount val="13"/>
                <c:pt idx="0">
                  <c:v>0</c:v>
                </c:pt>
                <c:pt idx="1">
                  <c:v>38.265920000000001</c:v>
                </c:pt>
                <c:pt idx="2">
                  <c:v>93.729399999999998</c:v>
                </c:pt>
                <c:pt idx="3">
                  <c:v>149.11009999999999</c:v>
                </c:pt>
                <c:pt idx="4">
                  <c:v>204.40870000000001</c:v>
                </c:pt>
                <c:pt idx="5">
                  <c:v>259.62490000000003</c:v>
                </c:pt>
                <c:pt idx="6">
                  <c:v>314.75909999999999</c:v>
                </c:pt>
                <c:pt idx="7">
                  <c:v>369.81700000000001</c:v>
                </c:pt>
                <c:pt idx="8">
                  <c:v>424.75099999999992</c:v>
                </c:pt>
                <c:pt idx="9">
                  <c:v>478.68299999999999</c:v>
                </c:pt>
                <c:pt idx="10">
                  <c:v>531.78899999999999</c:v>
                </c:pt>
                <c:pt idx="11">
                  <c:v>582.99599999999998</c:v>
                </c:pt>
                <c:pt idx="12">
                  <c:v>634.00300000000004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4CE-42D0-BCDF-C81DD15EE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235904"/>
        <c:axId val="122263040"/>
      </c:scatterChart>
      <c:valAx>
        <c:axId val="122235904"/>
        <c:scaling>
          <c:orientation val="minMax"/>
          <c:max val="7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Vertical</a:t>
                </a:r>
                <a:r>
                  <a:rPr lang="nl-BE" baseline="0"/>
                  <a:t> d</a:t>
                </a:r>
                <a:r>
                  <a:rPr lang="nl-BE"/>
                  <a:t>isplacement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63040"/>
        <c:crosses val="autoZero"/>
        <c:crossBetween val="midCat"/>
      </c:valAx>
      <c:valAx>
        <c:axId val="12226304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Total</a:t>
                </a:r>
                <a:r>
                  <a:rPr lang="nl-BE" baseline="0"/>
                  <a:t> load [kN]</a:t>
                </a:r>
                <a:endParaRPr lang="nl-BE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35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097505668934"/>
          <c:y val="2.7136752136752099E-2"/>
          <c:w val="0.83236054421768702"/>
          <c:h val="0.83294824311491"/>
        </c:manualLayout>
      </c:layout>
      <c:scatterChart>
        <c:scatterStyle val="lineMarker"/>
        <c:varyColors val="0"/>
        <c:ser>
          <c:idx val="0"/>
          <c:order val="0"/>
          <c:tx>
            <c:strRef>
              <c:f>'I3-2'!$J$5</c:f>
              <c:strCache>
                <c:ptCount val="1"/>
                <c:pt idx="0">
                  <c:v>UY midden onderflens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'I3-2'!$J$7:$J$25</c:f>
              <c:numCache>
                <c:formatCode>General</c:formatCode>
                <c:ptCount val="19"/>
                <c:pt idx="0">
                  <c:v>0</c:v>
                </c:pt>
                <c:pt idx="1">
                  <c:v>1.61574</c:v>
                </c:pt>
                <c:pt idx="2">
                  <c:v>3.231069999999999</c:v>
                </c:pt>
                <c:pt idx="3">
                  <c:v>4.8459799999999991</c:v>
                </c:pt>
                <c:pt idx="4">
                  <c:v>6.4604900000000001</c:v>
                </c:pt>
                <c:pt idx="5">
                  <c:v>8.0745900000000024</c:v>
                </c:pt>
                <c:pt idx="6">
                  <c:v>9.6882799999999971</c:v>
                </c:pt>
                <c:pt idx="7">
                  <c:v>11.3018</c:v>
                </c:pt>
                <c:pt idx="8">
                  <c:v>12.9147</c:v>
                </c:pt>
                <c:pt idx="9">
                  <c:v>14.5298</c:v>
                </c:pt>
                <c:pt idx="10">
                  <c:v>16.145699999999991</c:v>
                </c:pt>
                <c:pt idx="11">
                  <c:v>17.766400000000001</c:v>
                </c:pt>
                <c:pt idx="12">
                  <c:v>19.3855</c:v>
                </c:pt>
                <c:pt idx="13">
                  <c:v>21.004100000000001</c:v>
                </c:pt>
                <c:pt idx="14">
                  <c:v>22.6266</c:v>
                </c:pt>
                <c:pt idx="15">
                  <c:v>24.271999999999991</c:v>
                </c:pt>
                <c:pt idx="16">
                  <c:v>25.926100000000002</c:v>
                </c:pt>
                <c:pt idx="17">
                  <c:v>27.581399999999999</c:v>
                </c:pt>
                <c:pt idx="18">
                  <c:v>29.258299999999998</c:v>
                </c:pt>
              </c:numCache>
            </c:numRef>
          </c:xVal>
          <c:yVal>
            <c:numRef>
              <c:f>'I3-2'!$L$7:$L$25</c:f>
              <c:numCache>
                <c:formatCode>General</c:formatCode>
                <c:ptCount val="19"/>
                <c:pt idx="0">
                  <c:v>0</c:v>
                </c:pt>
                <c:pt idx="1">
                  <c:v>38.265920000000001</c:v>
                </c:pt>
                <c:pt idx="2">
                  <c:v>93.729399999999998</c:v>
                </c:pt>
                <c:pt idx="3">
                  <c:v>149.11009999999999</c:v>
                </c:pt>
                <c:pt idx="4">
                  <c:v>204.40870000000001</c:v>
                </c:pt>
                <c:pt idx="5">
                  <c:v>259.62490000000003</c:v>
                </c:pt>
                <c:pt idx="6">
                  <c:v>314.75909999999999</c:v>
                </c:pt>
                <c:pt idx="7">
                  <c:v>369.81700000000001</c:v>
                </c:pt>
                <c:pt idx="8">
                  <c:v>424.75099999999992</c:v>
                </c:pt>
                <c:pt idx="9">
                  <c:v>478.68299999999999</c:v>
                </c:pt>
                <c:pt idx="10">
                  <c:v>531.78899999999999</c:v>
                </c:pt>
                <c:pt idx="11">
                  <c:v>582.99599999999998</c:v>
                </c:pt>
                <c:pt idx="12">
                  <c:v>634.00300000000004</c:v>
                </c:pt>
                <c:pt idx="13">
                  <c:v>684.33199999999988</c:v>
                </c:pt>
                <c:pt idx="14">
                  <c:v>733.19600000000003</c:v>
                </c:pt>
                <c:pt idx="15">
                  <c:v>779.34199999999987</c:v>
                </c:pt>
                <c:pt idx="16">
                  <c:v>821.77099999999996</c:v>
                </c:pt>
                <c:pt idx="17">
                  <c:v>862.59400000000005</c:v>
                </c:pt>
                <c:pt idx="18">
                  <c:v>900.23099999999999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8F-4F86-905F-1408EABCF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850880"/>
        <c:axId val="121861632"/>
      </c:scatterChart>
      <c:valAx>
        <c:axId val="121850880"/>
        <c:scaling>
          <c:orientation val="minMax"/>
          <c:max val="7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Vertical</a:t>
                </a:r>
                <a:r>
                  <a:rPr lang="nl-BE" baseline="0"/>
                  <a:t> d</a:t>
                </a:r>
                <a:r>
                  <a:rPr lang="nl-BE"/>
                  <a:t>isplacement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61632"/>
        <c:crosses val="autoZero"/>
        <c:crossBetween val="midCat"/>
      </c:valAx>
      <c:valAx>
        <c:axId val="12186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Total</a:t>
                </a:r>
                <a:r>
                  <a:rPr lang="nl-BE" baseline="0"/>
                  <a:t> load [kN]</a:t>
                </a:r>
                <a:endParaRPr lang="nl-BE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50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'I3-2'!$J$5</c:f>
              <c:strCache>
                <c:ptCount val="1"/>
                <c:pt idx="0">
                  <c:v>UY midden onderflens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'I3-2'!$J$7:$J$31</c:f>
              <c:numCache>
                <c:formatCode>General</c:formatCode>
                <c:ptCount val="25"/>
                <c:pt idx="0">
                  <c:v>0</c:v>
                </c:pt>
                <c:pt idx="1">
                  <c:v>1.61574</c:v>
                </c:pt>
                <c:pt idx="2">
                  <c:v>3.231069999999999</c:v>
                </c:pt>
                <c:pt idx="3">
                  <c:v>4.8459799999999991</c:v>
                </c:pt>
                <c:pt idx="4">
                  <c:v>6.4604900000000001</c:v>
                </c:pt>
                <c:pt idx="5">
                  <c:v>8.0745900000000024</c:v>
                </c:pt>
                <c:pt idx="6">
                  <c:v>9.6882799999999971</c:v>
                </c:pt>
                <c:pt idx="7">
                  <c:v>11.3018</c:v>
                </c:pt>
                <c:pt idx="8">
                  <c:v>12.9147</c:v>
                </c:pt>
                <c:pt idx="9">
                  <c:v>14.5298</c:v>
                </c:pt>
                <c:pt idx="10">
                  <c:v>16.145699999999991</c:v>
                </c:pt>
                <c:pt idx="11">
                  <c:v>17.766400000000001</c:v>
                </c:pt>
                <c:pt idx="12">
                  <c:v>19.3855</c:v>
                </c:pt>
                <c:pt idx="13">
                  <c:v>21.004100000000001</c:v>
                </c:pt>
                <c:pt idx="14">
                  <c:v>22.6266</c:v>
                </c:pt>
                <c:pt idx="15">
                  <c:v>24.271999999999991</c:v>
                </c:pt>
                <c:pt idx="16">
                  <c:v>25.926100000000002</c:v>
                </c:pt>
                <c:pt idx="17">
                  <c:v>27.581399999999999</c:v>
                </c:pt>
                <c:pt idx="18">
                  <c:v>29.258299999999998</c:v>
                </c:pt>
                <c:pt idx="19">
                  <c:v>30.972300000000001</c:v>
                </c:pt>
                <c:pt idx="20">
                  <c:v>32.7196</c:v>
                </c:pt>
                <c:pt idx="21">
                  <c:v>34.4895</c:v>
                </c:pt>
                <c:pt idx="22">
                  <c:v>36.292400000000001</c:v>
                </c:pt>
                <c:pt idx="23">
                  <c:v>38.138200000000012</c:v>
                </c:pt>
                <c:pt idx="24">
                  <c:v>40.007199999999997</c:v>
                </c:pt>
              </c:numCache>
            </c:numRef>
          </c:xVal>
          <c:yVal>
            <c:numRef>
              <c:f>'I3-2'!$L$7:$L$31</c:f>
              <c:numCache>
                <c:formatCode>General</c:formatCode>
                <c:ptCount val="25"/>
                <c:pt idx="0">
                  <c:v>0</c:v>
                </c:pt>
                <c:pt idx="1">
                  <c:v>38.265920000000001</c:v>
                </c:pt>
                <c:pt idx="2">
                  <c:v>93.729399999999998</c:v>
                </c:pt>
                <c:pt idx="3">
                  <c:v>149.11009999999999</c:v>
                </c:pt>
                <c:pt idx="4">
                  <c:v>204.40870000000001</c:v>
                </c:pt>
                <c:pt idx="5">
                  <c:v>259.62490000000003</c:v>
                </c:pt>
                <c:pt idx="6">
                  <c:v>314.75909999999999</c:v>
                </c:pt>
                <c:pt idx="7">
                  <c:v>369.81700000000001</c:v>
                </c:pt>
                <c:pt idx="8">
                  <c:v>424.75099999999992</c:v>
                </c:pt>
                <c:pt idx="9">
                  <c:v>478.68299999999999</c:v>
                </c:pt>
                <c:pt idx="10">
                  <c:v>531.78899999999999</c:v>
                </c:pt>
                <c:pt idx="11">
                  <c:v>582.99599999999998</c:v>
                </c:pt>
                <c:pt idx="12">
                  <c:v>634.00300000000004</c:v>
                </c:pt>
                <c:pt idx="13">
                  <c:v>684.33199999999988</c:v>
                </c:pt>
                <c:pt idx="14">
                  <c:v>733.19600000000003</c:v>
                </c:pt>
                <c:pt idx="15">
                  <c:v>779.34199999999987</c:v>
                </c:pt>
                <c:pt idx="16">
                  <c:v>821.77099999999996</c:v>
                </c:pt>
                <c:pt idx="17">
                  <c:v>862.59400000000005</c:v>
                </c:pt>
                <c:pt idx="18">
                  <c:v>900.23099999999999</c:v>
                </c:pt>
                <c:pt idx="19">
                  <c:v>930.97299999999996</c:v>
                </c:pt>
                <c:pt idx="20">
                  <c:v>954.5</c:v>
                </c:pt>
                <c:pt idx="21">
                  <c:v>972.61900000000003</c:v>
                </c:pt>
                <c:pt idx="22">
                  <c:v>984.3359999999999</c:v>
                </c:pt>
                <c:pt idx="23">
                  <c:v>988.83999999999992</c:v>
                </c:pt>
                <c:pt idx="24">
                  <c:v>989.22400000000005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2D-4CFE-A29E-B95F07FD2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879168"/>
        <c:axId val="122639488"/>
      </c:scatterChart>
      <c:valAx>
        <c:axId val="121879168"/>
        <c:scaling>
          <c:orientation val="minMax"/>
          <c:max val="7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Vertical</a:t>
                </a:r>
                <a:r>
                  <a:rPr lang="nl-BE" baseline="0"/>
                  <a:t> d</a:t>
                </a:r>
                <a:r>
                  <a:rPr lang="nl-BE"/>
                  <a:t>isplacement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39488"/>
        <c:crosses val="autoZero"/>
        <c:crossBetween val="midCat"/>
      </c:valAx>
      <c:valAx>
        <c:axId val="122639488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Total</a:t>
                </a:r>
                <a:r>
                  <a:rPr lang="nl-BE" baseline="0"/>
                  <a:t> load [kN]</a:t>
                </a:r>
                <a:endParaRPr lang="nl-BE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79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097505668934"/>
          <c:y val="3.3167141500474798E-2"/>
          <c:w val="0.83236054421768702"/>
          <c:h val="0.83294824311491"/>
        </c:manualLayout>
      </c:layout>
      <c:scatterChart>
        <c:scatterStyle val="lineMarker"/>
        <c:varyColors val="0"/>
        <c:ser>
          <c:idx val="0"/>
          <c:order val="0"/>
          <c:tx>
            <c:strRef>
              <c:f>'I3-2'!$J$5</c:f>
              <c:strCache>
                <c:ptCount val="1"/>
                <c:pt idx="0">
                  <c:v>UY midden onderflens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'I3-2'!$J$7:$J$39</c:f>
              <c:numCache>
                <c:formatCode>General</c:formatCode>
                <c:ptCount val="33"/>
                <c:pt idx="0">
                  <c:v>0</c:v>
                </c:pt>
                <c:pt idx="1">
                  <c:v>1.61574</c:v>
                </c:pt>
                <c:pt idx="2">
                  <c:v>3.231069999999999</c:v>
                </c:pt>
                <c:pt idx="3">
                  <c:v>4.8459799999999991</c:v>
                </c:pt>
                <c:pt idx="4">
                  <c:v>6.4604900000000001</c:v>
                </c:pt>
                <c:pt idx="5">
                  <c:v>8.0745900000000024</c:v>
                </c:pt>
                <c:pt idx="6">
                  <c:v>9.6882799999999971</c:v>
                </c:pt>
                <c:pt idx="7">
                  <c:v>11.3018</c:v>
                </c:pt>
                <c:pt idx="8">
                  <c:v>12.9147</c:v>
                </c:pt>
                <c:pt idx="9">
                  <c:v>14.5298</c:v>
                </c:pt>
                <c:pt idx="10">
                  <c:v>16.145699999999991</c:v>
                </c:pt>
                <c:pt idx="11">
                  <c:v>17.766400000000001</c:v>
                </c:pt>
                <c:pt idx="12">
                  <c:v>19.3855</c:v>
                </c:pt>
                <c:pt idx="13">
                  <c:v>21.004100000000001</c:v>
                </c:pt>
                <c:pt idx="14">
                  <c:v>22.6266</c:v>
                </c:pt>
                <c:pt idx="15">
                  <c:v>24.271999999999991</c:v>
                </c:pt>
                <c:pt idx="16">
                  <c:v>25.926100000000002</c:v>
                </c:pt>
                <c:pt idx="17">
                  <c:v>27.581399999999999</c:v>
                </c:pt>
                <c:pt idx="18">
                  <c:v>29.258299999999998</c:v>
                </c:pt>
                <c:pt idx="19">
                  <c:v>30.972300000000001</c:v>
                </c:pt>
                <c:pt idx="20">
                  <c:v>32.7196</c:v>
                </c:pt>
                <c:pt idx="21">
                  <c:v>34.4895</c:v>
                </c:pt>
                <c:pt idx="22">
                  <c:v>36.292400000000001</c:v>
                </c:pt>
                <c:pt idx="23">
                  <c:v>38.138200000000012</c:v>
                </c:pt>
                <c:pt idx="24">
                  <c:v>40.007199999999997</c:v>
                </c:pt>
                <c:pt idx="25">
                  <c:v>41.88</c:v>
                </c:pt>
                <c:pt idx="26">
                  <c:v>43.7637</c:v>
                </c:pt>
                <c:pt idx="27">
                  <c:v>45.696200000000012</c:v>
                </c:pt>
                <c:pt idx="28">
                  <c:v>47.674799999999998</c:v>
                </c:pt>
                <c:pt idx="29">
                  <c:v>49.7196</c:v>
                </c:pt>
                <c:pt idx="30">
                  <c:v>51.8063</c:v>
                </c:pt>
                <c:pt idx="31">
                  <c:v>53.92880000000001</c:v>
                </c:pt>
                <c:pt idx="32">
                  <c:v>56.046999999999997</c:v>
                </c:pt>
              </c:numCache>
            </c:numRef>
          </c:xVal>
          <c:yVal>
            <c:numRef>
              <c:f>'I3-2'!$L$7:$L$39</c:f>
              <c:numCache>
                <c:formatCode>General</c:formatCode>
                <c:ptCount val="33"/>
                <c:pt idx="0">
                  <c:v>0</c:v>
                </c:pt>
                <c:pt idx="1">
                  <c:v>38.265920000000001</c:v>
                </c:pt>
                <c:pt idx="2">
                  <c:v>93.729399999999998</c:v>
                </c:pt>
                <c:pt idx="3">
                  <c:v>149.11009999999999</c:v>
                </c:pt>
                <c:pt idx="4">
                  <c:v>204.40870000000001</c:v>
                </c:pt>
                <c:pt idx="5">
                  <c:v>259.62490000000003</c:v>
                </c:pt>
                <c:pt idx="6">
                  <c:v>314.75909999999999</c:v>
                </c:pt>
                <c:pt idx="7">
                  <c:v>369.81700000000001</c:v>
                </c:pt>
                <c:pt idx="8">
                  <c:v>424.75099999999992</c:v>
                </c:pt>
                <c:pt idx="9">
                  <c:v>478.68299999999999</c:v>
                </c:pt>
                <c:pt idx="10">
                  <c:v>531.78899999999999</c:v>
                </c:pt>
                <c:pt idx="11">
                  <c:v>582.99599999999998</c:v>
                </c:pt>
                <c:pt idx="12">
                  <c:v>634.00300000000004</c:v>
                </c:pt>
                <c:pt idx="13">
                  <c:v>684.33199999999988</c:v>
                </c:pt>
                <c:pt idx="14">
                  <c:v>733.19600000000003</c:v>
                </c:pt>
                <c:pt idx="15">
                  <c:v>779.34199999999987</c:v>
                </c:pt>
                <c:pt idx="16">
                  <c:v>821.77099999999996</c:v>
                </c:pt>
                <c:pt idx="17">
                  <c:v>862.59400000000005</c:v>
                </c:pt>
                <c:pt idx="18">
                  <c:v>900.23099999999999</c:v>
                </c:pt>
                <c:pt idx="19">
                  <c:v>930.97299999999996</c:v>
                </c:pt>
                <c:pt idx="20">
                  <c:v>954.5</c:v>
                </c:pt>
                <c:pt idx="21">
                  <c:v>972.61900000000003</c:v>
                </c:pt>
                <c:pt idx="22">
                  <c:v>984.3359999999999</c:v>
                </c:pt>
                <c:pt idx="23">
                  <c:v>988.83999999999992</c:v>
                </c:pt>
                <c:pt idx="24">
                  <c:v>989.22400000000005</c:v>
                </c:pt>
                <c:pt idx="25">
                  <c:v>987.8119999999999</c:v>
                </c:pt>
                <c:pt idx="26">
                  <c:v>984.875</c:v>
                </c:pt>
                <c:pt idx="27">
                  <c:v>977.08900000000006</c:v>
                </c:pt>
                <c:pt idx="28">
                  <c:v>964.78899999999999</c:v>
                </c:pt>
                <c:pt idx="29">
                  <c:v>944.59500000000003</c:v>
                </c:pt>
                <c:pt idx="30">
                  <c:v>918.70899999999995</c:v>
                </c:pt>
                <c:pt idx="31">
                  <c:v>887.755</c:v>
                </c:pt>
                <c:pt idx="32">
                  <c:v>859.51199999999983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227-4916-A1AF-13E878E57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662272"/>
        <c:axId val="122164352"/>
      </c:scatterChart>
      <c:valAx>
        <c:axId val="122662272"/>
        <c:scaling>
          <c:orientation val="minMax"/>
          <c:max val="7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Vertical</a:t>
                </a:r>
                <a:r>
                  <a:rPr lang="nl-BE" baseline="0"/>
                  <a:t> d</a:t>
                </a:r>
                <a:r>
                  <a:rPr lang="nl-BE"/>
                  <a:t>isplacement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64352"/>
        <c:crosses val="autoZero"/>
        <c:crossBetween val="midCat"/>
      </c:valAx>
      <c:valAx>
        <c:axId val="122164352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Total</a:t>
                </a:r>
                <a:r>
                  <a:rPr lang="nl-BE" baseline="0"/>
                  <a:t> load [kN]</a:t>
                </a:r>
                <a:endParaRPr lang="nl-BE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62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'I3-2'!$J$5</c:f>
              <c:strCache>
                <c:ptCount val="1"/>
                <c:pt idx="0">
                  <c:v>UY midden onderflens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'I3-2'!$J$7:$J$46</c:f>
              <c:numCache>
                <c:formatCode>General</c:formatCode>
                <c:ptCount val="40"/>
                <c:pt idx="0">
                  <c:v>0</c:v>
                </c:pt>
                <c:pt idx="1">
                  <c:v>1.61574</c:v>
                </c:pt>
                <c:pt idx="2">
                  <c:v>3.231069999999999</c:v>
                </c:pt>
                <c:pt idx="3">
                  <c:v>4.8459799999999991</c:v>
                </c:pt>
                <c:pt idx="4">
                  <c:v>6.4604900000000001</c:v>
                </c:pt>
                <c:pt idx="5">
                  <c:v>8.0745900000000024</c:v>
                </c:pt>
                <c:pt idx="6">
                  <c:v>9.6882799999999971</c:v>
                </c:pt>
                <c:pt idx="7">
                  <c:v>11.3018</c:v>
                </c:pt>
                <c:pt idx="8">
                  <c:v>12.9147</c:v>
                </c:pt>
                <c:pt idx="9">
                  <c:v>14.5298</c:v>
                </c:pt>
                <c:pt idx="10">
                  <c:v>16.145699999999991</c:v>
                </c:pt>
                <c:pt idx="11">
                  <c:v>17.766400000000001</c:v>
                </c:pt>
                <c:pt idx="12">
                  <c:v>19.3855</c:v>
                </c:pt>
                <c:pt idx="13">
                  <c:v>21.004100000000001</c:v>
                </c:pt>
                <c:pt idx="14">
                  <c:v>22.6266</c:v>
                </c:pt>
                <c:pt idx="15">
                  <c:v>24.271999999999991</c:v>
                </c:pt>
                <c:pt idx="16">
                  <c:v>25.926100000000002</c:v>
                </c:pt>
                <c:pt idx="17">
                  <c:v>27.581399999999999</c:v>
                </c:pt>
                <c:pt idx="18">
                  <c:v>29.258299999999998</c:v>
                </c:pt>
                <c:pt idx="19">
                  <c:v>30.972300000000001</c:v>
                </c:pt>
                <c:pt idx="20">
                  <c:v>32.7196</c:v>
                </c:pt>
                <c:pt idx="21">
                  <c:v>34.4895</c:v>
                </c:pt>
                <c:pt idx="22">
                  <c:v>36.292400000000001</c:v>
                </c:pt>
                <c:pt idx="23">
                  <c:v>38.138200000000012</c:v>
                </c:pt>
                <c:pt idx="24">
                  <c:v>40.007199999999997</c:v>
                </c:pt>
                <c:pt idx="25">
                  <c:v>41.88</c:v>
                </c:pt>
                <c:pt idx="26">
                  <c:v>43.7637</c:v>
                </c:pt>
                <c:pt idx="27">
                  <c:v>45.696200000000012</c:v>
                </c:pt>
                <c:pt idx="28">
                  <c:v>47.674799999999998</c:v>
                </c:pt>
                <c:pt idx="29">
                  <c:v>49.7196</c:v>
                </c:pt>
                <c:pt idx="30">
                  <c:v>51.8063</c:v>
                </c:pt>
                <c:pt idx="31">
                  <c:v>53.92880000000001</c:v>
                </c:pt>
                <c:pt idx="32">
                  <c:v>56.046999999999997</c:v>
                </c:pt>
                <c:pt idx="33">
                  <c:v>58.1599</c:v>
                </c:pt>
                <c:pt idx="34">
                  <c:v>60.264699999999998</c:v>
                </c:pt>
                <c:pt idx="35">
                  <c:v>62.369500000000002</c:v>
                </c:pt>
                <c:pt idx="36">
                  <c:v>64.498000000000005</c:v>
                </c:pt>
                <c:pt idx="37">
                  <c:v>66.686299999999974</c:v>
                </c:pt>
                <c:pt idx="38">
                  <c:v>68.930099999999996</c:v>
                </c:pt>
                <c:pt idx="39">
                  <c:v>71.202100000000002</c:v>
                </c:pt>
              </c:numCache>
            </c:numRef>
          </c:xVal>
          <c:yVal>
            <c:numRef>
              <c:f>'I3-2'!$L$7:$L$46</c:f>
              <c:numCache>
                <c:formatCode>General</c:formatCode>
                <c:ptCount val="40"/>
                <c:pt idx="0">
                  <c:v>0</c:v>
                </c:pt>
                <c:pt idx="1">
                  <c:v>38.265920000000001</c:v>
                </c:pt>
                <c:pt idx="2">
                  <c:v>93.729399999999998</c:v>
                </c:pt>
                <c:pt idx="3">
                  <c:v>149.11009999999999</c:v>
                </c:pt>
                <c:pt idx="4">
                  <c:v>204.40870000000001</c:v>
                </c:pt>
                <c:pt idx="5">
                  <c:v>259.62490000000003</c:v>
                </c:pt>
                <c:pt idx="6">
                  <c:v>314.75909999999999</c:v>
                </c:pt>
                <c:pt idx="7">
                  <c:v>369.81700000000001</c:v>
                </c:pt>
                <c:pt idx="8">
                  <c:v>424.75099999999992</c:v>
                </c:pt>
                <c:pt idx="9">
                  <c:v>478.68299999999999</c:v>
                </c:pt>
                <c:pt idx="10">
                  <c:v>531.78899999999999</c:v>
                </c:pt>
                <c:pt idx="11">
                  <c:v>582.99599999999998</c:v>
                </c:pt>
                <c:pt idx="12">
                  <c:v>634.00300000000004</c:v>
                </c:pt>
                <c:pt idx="13">
                  <c:v>684.33199999999988</c:v>
                </c:pt>
                <c:pt idx="14">
                  <c:v>733.19600000000003</c:v>
                </c:pt>
                <c:pt idx="15">
                  <c:v>779.34199999999987</c:v>
                </c:pt>
                <c:pt idx="16">
                  <c:v>821.77099999999996</c:v>
                </c:pt>
                <c:pt idx="17">
                  <c:v>862.59400000000005</c:v>
                </c:pt>
                <c:pt idx="18">
                  <c:v>900.23099999999999</c:v>
                </c:pt>
                <c:pt idx="19">
                  <c:v>930.97299999999996</c:v>
                </c:pt>
                <c:pt idx="20">
                  <c:v>954.5</c:v>
                </c:pt>
                <c:pt idx="21">
                  <c:v>972.61900000000003</c:v>
                </c:pt>
                <c:pt idx="22">
                  <c:v>984.3359999999999</c:v>
                </c:pt>
                <c:pt idx="23">
                  <c:v>988.83999999999992</c:v>
                </c:pt>
                <c:pt idx="24">
                  <c:v>989.22400000000005</c:v>
                </c:pt>
                <c:pt idx="25">
                  <c:v>987.8119999999999</c:v>
                </c:pt>
                <c:pt idx="26">
                  <c:v>984.875</c:v>
                </c:pt>
                <c:pt idx="27">
                  <c:v>977.08900000000006</c:v>
                </c:pt>
                <c:pt idx="28">
                  <c:v>964.78899999999999</c:v>
                </c:pt>
                <c:pt idx="29">
                  <c:v>944.59500000000003</c:v>
                </c:pt>
                <c:pt idx="30">
                  <c:v>918.70899999999995</c:v>
                </c:pt>
                <c:pt idx="31">
                  <c:v>887.755</c:v>
                </c:pt>
                <c:pt idx="32">
                  <c:v>859.51199999999983</c:v>
                </c:pt>
                <c:pt idx="33">
                  <c:v>833.07600000000002</c:v>
                </c:pt>
                <c:pt idx="34">
                  <c:v>806.62800000000004</c:v>
                </c:pt>
                <c:pt idx="35">
                  <c:v>782.63800000000003</c:v>
                </c:pt>
                <c:pt idx="36">
                  <c:v>760.46899999999994</c:v>
                </c:pt>
                <c:pt idx="37">
                  <c:v>737.71400000000006</c:v>
                </c:pt>
                <c:pt idx="38">
                  <c:v>714.35399999999993</c:v>
                </c:pt>
                <c:pt idx="39">
                  <c:v>691.30499999999984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7A-43B2-A1B4-0B1941684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186368"/>
        <c:axId val="122295424"/>
      </c:scatterChart>
      <c:valAx>
        <c:axId val="122186368"/>
        <c:scaling>
          <c:orientation val="minMax"/>
          <c:max val="7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Vertical</a:t>
                </a:r>
                <a:r>
                  <a:rPr lang="nl-BE" baseline="0"/>
                  <a:t> d</a:t>
                </a:r>
                <a:r>
                  <a:rPr lang="nl-BE"/>
                  <a:t>isplacement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95424"/>
        <c:crosses val="autoZero"/>
        <c:crossBetween val="midCat"/>
      </c:valAx>
      <c:valAx>
        <c:axId val="122295424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Total</a:t>
                </a:r>
                <a:r>
                  <a:rPr lang="nl-BE" baseline="0"/>
                  <a:t> load [kN]</a:t>
                </a:r>
                <a:endParaRPr lang="nl-BE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86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4" Type="http://schemas.openxmlformats.org/officeDocument/2006/relationships/image" Target="../media/image6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3C3AA-689C-44AE-A84C-ED700B7D1818}" type="datetimeFigureOut">
              <a:rPr lang="nl-BE" smtClean="0"/>
              <a:t>31/01/2020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65A47-DE49-466D-9A0D-FF39F66AC40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8380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3447B-48AD-4579-AF00-442363ECB115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493CB-4046-46AB-AF17-750713C416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29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493CB-4046-46AB-AF17-750713C4167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42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Kluczowa różnica między stalą węglową a nierdzewną zawiera się w charakterystyce krzywej naprężenie-odkształcenie. Stal węglowa w obszarze</a:t>
            </a:r>
            <a:r>
              <a:rPr lang="pl-PL" altLang="en-US" baseline="0" dirty="0"/>
              <a:t> sprężystym wykazuje liniową charakterystykę aż do momentu ostrego przejścia w granicę plastyczności, powyżej której odkształcenie może wzrastać bez przyrostu naprężenia, chociaż może wystąpić niewielki stopień umocnienia zgniotem materiału.</a:t>
            </a:r>
            <a:endParaRPr lang="pl-PL" altLang="en-US" dirty="0"/>
          </a:p>
          <a:p>
            <a:endParaRPr lang="pl-PL" altLang="en-US" dirty="0"/>
          </a:p>
          <a:p>
            <a:r>
              <a:rPr lang="pl-PL" altLang="en-US" dirty="0"/>
              <a:t>Stale nierdzewne nie wykazują takiego</a:t>
            </a:r>
            <a:r>
              <a:rPr lang="pl-PL" altLang="en-US" baseline="0" dirty="0"/>
              <a:t> efektu. W tym przypadku granica plastyczności pojawia się bardziej stopniowo przy większym udziale umocnienia zgniotem materiału.</a:t>
            </a:r>
            <a:endParaRPr lang="en-US" altLang="en-US" dirty="0"/>
          </a:p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C5A9C-D71C-4508-9C21-6FB0358F470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58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W przypadku stali węglowych przyjmuje się granicę</a:t>
            </a:r>
            <a:r>
              <a:rPr lang="pl-PL" altLang="en-US" baseline="0" dirty="0"/>
              <a:t> plastyczności jako wytrzymałość obliczeniową. Trudność w projektowaniu dla materiałów o nieliniowej charakterystyce krzywej naprężenie-odkształcenie jest związana z wyborem wartości wytrzymałości obliczeniowej.</a:t>
            </a:r>
            <a:endParaRPr lang="pl-PL" altLang="en-US" dirty="0"/>
          </a:p>
          <a:p>
            <a:endParaRPr lang="pl-PL" altLang="en-US" dirty="0"/>
          </a:p>
          <a:p>
            <a:r>
              <a:rPr lang="pl-PL" altLang="en-US" dirty="0"/>
              <a:t>Klasyczny</a:t>
            </a:r>
            <a:r>
              <a:rPr lang="pl-PL" altLang="en-US" baseline="0" dirty="0"/>
              <a:t> sposób określenia wytrzymałości obliczeniowej dla materiałów takich jak stal nierdzewna, aluminium i stale o wysokiej wytrzymałości, które nie wykazują wyraźnej granicy plastyczności jest zastosowanie umownej granicy plastyczności przy wydłużeniu trwałym 0,2% </a:t>
            </a:r>
            <a:r>
              <a:rPr lang="pl-PL" altLang="en-US" dirty="0"/>
              <a:t>(R</a:t>
            </a:r>
            <a:r>
              <a:rPr lang="pl-PL" altLang="en-US" baseline="-25000" dirty="0"/>
              <a:t>p0,2</a:t>
            </a:r>
            <a:r>
              <a:rPr lang="pl-PL" altLang="en-US" dirty="0"/>
              <a:t>)</a:t>
            </a:r>
            <a:r>
              <a:rPr lang="pl-PL" altLang="en-US" baseline="0" dirty="0"/>
              <a:t>.</a:t>
            </a:r>
          </a:p>
          <a:p>
            <a:endParaRPr lang="pl-PL" altLang="en-US" dirty="0"/>
          </a:p>
          <a:p>
            <a:r>
              <a:rPr lang="pl-PL" altLang="en-US" dirty="0"/>
              <a:t>Wykres</a:t>
            </a:r>
            <a:r>
              <a:rPr lang="pl-PL" altLang="en-US" baseline="0" dirty="0"/>
              <a:t> przedstawia sposób wyznaczania umownej granicy plastyczności przy wydłużeniu trwałym 0,2% </a:t>
            </a:r>
            <a:r>
              <a:rPr lang="pl-PL" altLang="en-US" dirty="0"/>
              <a:t>(R</a:t>
            </a:r>
            <a:r>
              <a:rPr lang="pl-PL" altLang="en-US" baseline="-25000" dirty="0"/>
              <a:t>p0,2</a:t>
            </a:r>
            <a:r>
              <a:rPr lang="pl-PL" altLang="en-US" dirty="0"/>
              <a:t>)</a:t>
            </a:r>
            <a:r>
              <a:rPr lang="pl-PL" alt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97CBD-17B7-4A24-89EE-7CB05B442C1D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810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2276" eaLnBrk="0" hangingPunct="0">
              <a:defRPr sz="2700">
                <a:solidFill>
                  <a:srgbClr val="00438D"/>
                </a:solidFill>
                <a:latin typeface="Arial" pitchFamily="34" charset="0"/>
              </a:defRPr>
            </a:lvl1pPr>
            <a:lvl2pPr marL="737001" indent="-283462" defTabSz="932276" eaLnBrk="0" hangingPunct="0">
              <a:defRPr sz="2700">
                <a:solidFill>
                  <a:srgbClr val="00438D"/>
                </a:solidFill>
                <a:latin typeface="Arial" pitchFamily="34" charset="0"/>
              </a:defRPr>
            </a:lvl2pPr>
            <a:lvl3pPr marL="1133849" indent="-226771" defTabSz="932276" eaLnBrk="0" hangingPunct="0">
              <a:defRPr sz="2700">
                <a:solidFill>
                  <a:srgbClr val="00438D"/>
                </a:solidFill>
                <a:latin typeface="Arial" pitchFamily="34" charset="0"/>
              </a:defRPr>
            </a:lvl3pPr>
            <a:lvl4pPr marL="1587389" indent="-226771" defTabSz="932276" eaLnBrk="0" hangingPunct="0">
              <a:defRPr sz="2700">
                <a:solidFill>
                  <a:srgbClr val="00438D"/>
                </a:solidFill>
                <a:latin typeface="Arial" pitchFamily="34" charset="0"/>
              </a:defRPr>
            </a:lvl4pPr>
            <a:lvl5pPr marL="2040928" indent="-226771" defTabSz="932276" eaLnBrk="0" hangingPunct="0">
              <a:defRPr sz="2700">
                <a:solidFill>
                  <a:srgbClr val="00438D"/>
                </a:solidFill>
                <a:latin typeface="Arial" pitchFamily="34" charset="0"/>
              </a:defRPr>
            </a:lvl5pPr>
            <a:lvl6pPr marL="2494468" indent="-226771" defTabSz="93227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700">
                <a:solidFill>
                  <a:srgbClr val="00438D"/>
                </a:solidFill>
                <a:latin typeface="Arial" pitchFamily="34" charset="0"/>
              </a:defRPr>
            </a:lvl6pPr>
            <a:lvl7pPr marL="2948008" indent="-226771" defTabSz="93227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700">
                <a:solidFill>
                  <a:srgbClr val="00438D"/>
                </a:solidFill>
                <a:latin typeface="Arial" pitchFamily="34" charset="0"/>
              </a:defRPr>
            </a:lvl7pPr>
            <a:lvl8pPr marL="3401547" indent="-226771" defTabSz="93227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700">
                <a:solidFill>
                  <a:srgbClr val="00438D"/>
                </a:solidFill>
                <a:latin typeface="Arial" pitchFamily="34" charset="0"/>
              </a:defRPr>
            </a:lvl8pPr>
            <a:lvl9pPr marL="3855087" indent="-226771" defTabSz="93227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700">
                <a:solidFill>
                  <a:srgbClr val="00438D"/>
                </a:solidFill>
                <a:latin typeface="Arial" pitchFamily="34" charset="0"/>
              </a:defRPr>
            </a:lvl9pPr>
          </a:lstStyle>
          <a:p>
            <a:pPr marL="0" marR="0" lvl="0" indent="0" algn="r" defTabSz="932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147AE-3FF5-48A1-BF9F-878AEE9C1B25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2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2475"/>
            <a:ext cx="5008562" cy="375761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785" y="4760989"/>
            <a:ext cx="5048594" cy="4508666"/>
          </a:xfrm>
          <a:noFill/>
        </p:spPr>
        <p:txBody>
          <a:bodyPr/>
          <a:lstStyle/>
          <a:p>
            <a:pPr eaLnBrk="1" hangingPunct="1"/>
            <a:r>
              <a:rPr lang="pl-PL" altLang="en-US" dirty="0"/>
              <a:t>Austenityczne stale nierdzewne wykazują umowną granicę plastyczności przy wydłużeniu trwałym 0,2% na poziomie ok. 220 MPa, podczas gdy stale duplex dwa razy wyższą ok. 450 MPa.</a:t>
            </a:r>
          </a:p>
          <a:p>
            <a:pPr eaLnBrk="1" hangingPunct="1"/>
            <a:endParaRPr lang="pl-PL" altLang="en-US" dirty="0"/>
          </a:p>
          <a:p>
            <a:pPr eaLnBrk="1" hangingPunct="1"/>
            <a:r>
              <a:rPr lang="pl-PL" altLang="en-US" dirty="0"/>
              <a:t>Wysoka wytrzymałość stali duplex pozwala na zastosowanie lżejszych elementów niż w przypadku stali węglowych.</a:t>
            </a:r>
          </a:p>
          <a:p>
            <a:pPr eaLnBrk="1" hangingPunct="1"/>
            <a:endParaRPr lang="pl-PL" altLang="en-US" dirty="0"/>
          </a:p>
          <a:p>
            <a:pPr eaLnBrk="1" hangingPunct="1"/>
            <a:r>
              <a:rPr lang="pl-PL" altLang="en-US" dirty="0"/>
              <a:t>Należy pamiętać, że zmierzona wartość umownej granicy plastyczności austenitycznych stali nierdzewnych może przekroczyć podaną minimalną wartość o 25 - 40%, dla blach grubości 25 mm lub mniejszej. W przypadku stali duplex różnica ta jest niższa, zwykle</a:t>
            </a:r>
            <a:r>
              <a:rPr lang="pl-PL" altLang="en-US" baseline="0" dirty="0"/>
              <a:t> do 20%. Istnieje odwrotna zależność między grubością lub średnicą i umowną granicą plastyczności. Materiał cieńszy typowo wykazuje umowną granicę plastyczności zdecydowanie wyższą od wartości minimalnej, podczas gdy dla grubości 25 mm i więcej jest ona bardzo zbliżona do wartości minimalnej.</a:t>
            </a:r>
            <a:endParaRPr lang="pl-PL" altLang="en-US" dirty="0"/>
          </a:p>
          <a:p>
            <a:pPr eaLnBrk="1" hangingPunct="1"/>
            <a:endParaRPr lang="pl-PL" altLang="en-US" dirty="0"/>
          </a:p>
          <a:p>
            <a:pPr eaLnBrk="1" hangingPunct="1"/>
            <a:r>
              <a:rPr lang="pl-PL" altLang="en-US" dirty="0"/>
              <a:t>Moduł Younga wynosi 2</a:t>
            </a:r>
            <a:r>
              <a:rPr lang="en-US" altLang="en-US" dirty="0"/>
              <a:t>00,000 M</a:t>
            </a:r>
            <a:r>
              <a:rPr lang="pl-PL" altLang="en-US" dirty="0"/>
              <a:t>P</a:t>
            </a:r>
            <a:r>
              <a:rPr lang="en-US" altLang="en-US" dirty="0"/>
              <a:t>a</a:t>
            </a:r>
            <a:r>
              <a:rPr lang="pl-PL" altLang="en-US" dirty="0"/>
              <a:t> różni się nieznacznie</a:t>
            </a:r>
            <a:r>
              <a:rPr lang="pl-PL" altLang="en-US" baseline="0" dirty="0"/>
              <a:t> od wartości przyjmowanej dla stali węglowych, gdzie wynosi ok. </a:t>
            </a:r>
            <a:r>
              <a:rPr lang="en-US" altLang="en-US" dirty="0"/>
              <a:t>210,000 MPa.</a:t>
            </a:r>
          </a:p>
          <a:p>
            <a:pPr eaLnBrk="1" hangingPunct="1"/>
            <a:endParaRPr lang="en-US" altLang="en-US" baseline="30000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2937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Stale nierdzewne wykazują silne umocnienie zgniotem, które może stanowić</a:t>
            </a:r>
            <a:r>
              <a:rPr lang="pl-PL" altLang="en-US" baseline="0" dirty="0"/>
              <a:t> zarówno zaletę jak i wadę w zależności od sytuacji.</a:t>
            </a:r>
            <a:endParaRPr lang="pl-PL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9EEF3-3A87-4928-BF20-8FC510E75EC6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309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B58BF-1E41-2B44-8874-B73139500573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11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11" charset="0"/>
              <a:ea typeface="+mn-ea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092" y="4763002"/>
            <a:ext cx="5045980" cy="4506508"/>
          </a:xfrm>
          <a:noFill/>
          <a:ln/>
        </p:spPr>
        <p:txBody>
          <a:bodyPr/>
          <a:lstStyle/>
          <a:p>
            <a:r>
              <a:rPr lang="pl-PL" dirty="0">
                <a:latin typeface="Times" pitchFamily="-111" charset="0"/>
              </a:rPr>
              <a:t>Własności materiału zmieniają się na przekroju kształtowanego na zimno profilu ze stali nierdzewnej</a:t>
            </a:r>
            <a:r>
              <a:rPr lang="pl-PL" baseline="0" dirty="0">
                <a:latin typeface="Times" pitchFamily="-111" charset="0"/>
              </a:rPr>
              <a:t>, co wynika z umocnienia przez zgniot.</a:t>
            </a:r>
          </a:p>
          <a:p>
            <a:r>
              <a:rPr lang="pl-PL" baseline="0" dirty="0">
                <a:latin typeface="Times" pitchFamily="-111" charset="0"/>
              </a:rPr>
              <a:t>Efekt ten występuje również dla stali czarnych ale w stalach nierdzewnych jest on zdecydowanie bardziej intensywniejszy….. </a:t>
            </a:r>
          </a:p>
          <a:p>
            <a:endParaRPr lang="pl-PL" baseline="0" dirty="0">
              <a:latin typeface="Times" pitchFamily="-111" charset="0"/>
            </a:endParaRPr>
          </a:p>
          <a:p>
            <a:r>
              <a:rPr lang="pl-PL" baseline="0" dirty="0">
                <a:latin typeface="Times" pitchFamily="-111" charset="0"/>
              </a:rPr>
              <a:t>Jest możliwe określenie własności wytrzymałościowych na przekroju kształtowanego profilu, który tnie się na wąskie próbki i wykonuje próby rozciągania, co przy odpowiedniej ilości danych pomiarowych umożliwia opracowanie narzędzia do predykcji własności elementów kształtowanych  - obecnie proces ten jest w fazie rozwoju.</a:t>
            </a:r>
          </a:p>
          <a:p>
            <a:endParaRPr lang="en-GB" dirty="0">
              <a:latin typeface="Times" pitchFamily="-111" charset="0"/>
            </a:endParaRPr>
          </a:p>
          <a:p>
            <a:r>
              <a:rPr lang="en-GB" dirty="0">
                <a:latin typeface="Times" pitchFamily="-111" charset="0"/>
              </a:rPr>
              <a:t>By slicing specimens into a series of strips and then measuring the stress-strain characteristics, its possible to build up a profile of strength around the section, and with sufficient data, predictive tools can be developed – this process is underway at the moment. </a:t>
            </a:r>
          </a:p>
        </p:txBody>
      </p:sp>
    </p:spTree>
    <p:extLst>
      <p:ext uri="{BB962C8B-B14F-4D97-AF65-F5344CB8AC3E}">
        <p14:creationId xmlns:p14="http://schemas.microsoft.com/office/powerpoint/2010/main" val="3274162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Zmniejszenie plastyczności nigdy nie stanowi problemu</a:t>
            </a:r>
            <a:r>
              <a:rPr lang="pl-PL" altLang="en-US" baseline="0" dirty="0"/>
              <a:t> dla stali austenitycznych, ponieważ posiadają one wysoką początkową plastyczność, około 50% (więcej na ten temat w dalszej części tej prezentacji).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48D22-EAA3-49D7-8171-6F9BEAF28268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015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Stale</a:t>
            </a:r>
            <a:r>
              <a:rPr lang="pl-PL" altLang="en-US" baseline="0" dirty="0"/>
              <a:t> nierdzewne różnią się od stali węglowych także pod względem plastyczności i udarności.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4873E-D9D7-425F-9212-FB92C253149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338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Wykres przedstawia pełną krzywą naprężenie-odkształcenie do zerwania oraz umożliwia porównanie plastyczności i udarności stali nierdzewnych oraz</a:t>
            </a:r>
            <a:r>
              <a:rPr lang="pl-PL" altLang="en-US" baseline="0" dirty="0"/>
              <a:t> stali</a:t>
            </a:r>
            <a:r>
              <a:rPr lang="pl-PL" altLang="en-US" dirty="0"/>
              <a:t> węglowych. Można zauważyć,</a:t>
            </a:r>
            <a:r>
              <a:rPr lang="pl-PL" altLang="en-US" baseline="0" dirty="0"/>
              <a:t> że austenityczne stale nierdzewne są znacznie bardziej plastyczne niż stale węglowe. Austenityczne stale nierdzewne wykazują także większą udarność (porównać pola powierzchni pod wykresem naprężenie-odkształcenie).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3BAEA-1723-45B5-B38B-2AECF19AD62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188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Wysoka odporność na uderzenie jest również wymagana dla pachołków bezpieczeństwa oraz ścian odpornych na wybuch,</a:t>
            </a:r>
            <a:r>
              <a:rPr lang="pl-PL" altLang="en-US" baseline="0" dirty="0"/>
              <a:t> które chronią personel na wypadek eksplozji w nadwodnych częściach konstrukcji platform wiertniczych.</a:t>
            </a:r>
            <a:endParaRPr lang="pl-PL" alt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1pPr>
            <a:lvl2pPr marL="705159" indent="-271215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2pPr>
            <a:lvl3pPr marL="1084860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3pPr>
            <a:lvl4pPr marL="1518806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4pPr>
            <a:lvl5pPr marL="1952749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5pPr>
            <a:lvl6pPr marL="2386693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6pPr>
            <a:lvl7pPr marL="2820638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7pPr>
            <a:lvl8pPr marL="3254582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8pPr>
            <a:lvl9pPr marL="3688526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9pPr>
          </a:lstStyle>
          <a:p>
            <a:pPr marL="0" marR="0" lvl="0" indent="0" algn="r" defTabSz="891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67CD9-43A5-4165-B5F2-3DBDBEAA9419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919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931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Rozpatrujemy teraz wpływ nieliniowej zależności krzywej naprężenie-odkształcenie na własności konstrukcyjne</a:t>
            </a:r>
            <a:r>
              <a:rPr lang="pl-PL" altLang="en-US" baseline="0" dirty="0"/>
              <a:t> stali nierdzewnych.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A197BD-66D0-4203-9648-AE54440B54F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80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Courtesy</a:t>
            </a:r>
            <a:r>
              <a:rPr lang="fr-FR" dirty="0"/>
              <a:t> </a:t>
            </a:r>
            <a:r>
              <a:rPr lang="fr-FR"/>
              <a:t>Frank 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493CB-4046-46AB-AF17-750713C4167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279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Rozpatrując wpływ zależności naprężenie-odkształcenie na utratę stateczności, oddzielnie będzie analizowany</a:t>
            </a:r>
            <a:r>
              <a:rPr lang="pl-PL" altLang="en-US" baseline="0" dirty="0"/>
              <a:t> słup o niskiej, wysokiej i pośredniej smukłości.</a:t>
            </a: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4AA25-EAD8-4A19-AC71-7A945B43E2FD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059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493CB-4046-46AB-AF17-750713C41672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085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7604D-C4E5-EF47-A8AF-E745B03E6FDB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11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11" charset="0"/>
              <a:ea typeface="+mn-ea"/>
              <a:cs typeface="+mn-cs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dirty="0">
                <a:latin typeface="Times" pitchFamily="-111" charset="0"/>
              </a:rPr>
              <a:t>Na wykresie przedstawiono porównanie współczynnika redukcyjnego wytrzymałości w podwyższonej temperaturze dla stali węglowej i stali nierdzewnej. Współczynnik redukcyjny wytrzymałości przy odkształceniu trwałym 2% przedstawiono linią ciągłą a współczynnik redakcyjny wytrzymałości przy Rp0,2% linią przerywaną. Wyraźnie widać, </a:t>
            </a:r>
            <a:r>
              <a:rPr lang="pl-PL" dirty="0"/>
              <a:t>że stale nierdzewne zdecydowanie lepiej zachowują wytrzymałość w temperaturze powyżej 5</a:t>
            </a:r>
            <a:r>
              <a:rPr lang="fr-FR" dirty="0"/>
              <a:t>00°C</a:t>
            </a:r>
            <a:r>
              <a:rPr lang="pl-PL" dirty="0"/>
              <a:t> niż stale węglowe.</a:t>
            </a:r>
            <a:endParaRPr lang="en-GB" dirty="0"/>
          </a:p>
          <a:p>
            <a:endParaRPr lang="en-GB" dirty="0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373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B45ED-7BA8-594E-AB92-92DAB3FA4463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11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11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26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D73F0-461D-534B-A408-33D04ABF93C8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11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11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574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1pPr>
            <a:lvl2pPr marL="705159" indent="-271215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2pPr>
            <a:lvl3pPr marL="1084860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3pPr>
            <a:lvl4pPr marL="1518806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4pPr>
            <a:lvl5pPr marL="1952749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5pPr>
            <a:lvl6pPr marL="2386693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6pPr>
            <a:lvl7pPr marL="2820638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7pPr>
            <a:lvl8pPr marL="3254582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8pPr>
            <a:lvl9pPr marL="3688526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9pPr>
          </a:lstStyle>
          <a:p>
            <a:pPr marL="0" marR="0" lvl="0" indent="0" algn="r" defTabSz="891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A2F93-588D-4C0D-88EB-453DF29053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919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7713"/>
            <a:ext cx="5013325" cy="376078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69" y="4759414"/>
            <a:ext cx="5058028" cy="4511821"/>
          </a:xfrm>
          <a:noFill/>
        </p:spPr>
        <p:txBody>
          <a:bodyPr/>
          <a:lstStyle/>
          <a:p>
            <a:pPr eaLnBrk="1" hangingPunct="1"/>
            <a:r>
              <a:rPr lang="pl-PL" altLang="en-US" dirty="0"/>
              <a:t>Slajd</a:t>
            </a:r>
            <a:r>
              <a:rPr lang="pl-PL" altLang="en-US" baseline="0" dirty="0"/>
              <a:t> podsumowuje różnice między projektowaniem ze stali nierdzewnej i stali węglowej.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0927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24466">
              <a:defRPr/>
            </a:pPr>
            <a:r>
              <a:rPr lang="pl-PL" altLang="en-US" dirty="0"/>
              <a:t>Przyjrzyjmy się zasadom projektowania konstrukcyjnego ze stali nierdzewnej. Normy konstrukcyjne różnią się na całym świecie</a:t>
            </a:r>
            <a:r>
              <a:rPr lang="pl-PL" altLang="en-US" baseline="0" dirty="0"/>
              <a:t> a</a:t>
            </a:r>
            <a:r>
              <a:rPr lang="pl-PL" altLang="en-US" dirty="0"/>
              <a:t> ich celem jest </a:t>
            </a:r>
            <a:r>
              <a:rPr lang="pl-PL" altLang="en-US" dirty="0">
                <a:solidFill>
                  <a:srgbClr val="FF0000"/>
                </a:solidFill>
              </a:rPr>
              <a:t>zawsze bezpieczeństwo, </a:t>
            </a:r>
            <a:r>
              <a:rPr lang="pl-PL" altLang="en-US" dirty="0" err="1">
                <a:solidFill>
                  <a:srgbClr val="FF0000"/>
                </a:solidFill>
              </a:rPr>
              <a:t>użytkowalność</a:t>
            </a:r>
            <a:r>
              <a:rPr lang="pl-PL" altLang="en-US" dirty="0">
                <a:solidFill>
                  <a:srgbClr val="FF0000"/>
                </a:solidFill>
              </a:rPr>
              <a:t> i ekonomiczność konstrukcji</a:t>
            </a:r>
            <a:r>
              <a:rPr lang="en-GB" altLang="en-US" dirty="0">
                <a:solidFill>
                  <a:srgbClr val="FF0000"/>
                </a:solidFill>
              </a:rPr>
              <a:t>.</a:t>
            </a:r>
          </a:p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F366C-2ACF-434B-9460-5A4E9C99B99D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948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l-PL" altLang="en-US" dirty="0"/>
              <a:t>Istnieje dziesięć </a:t>
            </a:r>
            <a:r>
              <a:rPr lang="pl-PL" altLang="en-US" dirty="0" err="1"/>
              <a:t>Eurokodów</a:t>
            </a:r>
            <a:r>
              <a:rPr lang="pl-PL" altLang="en-US" dirty="0"/>
              <a:t>. Sześć z nich dotyczy projektowania konstrukcji z zastosowaniem różnych materiałów:</a:t>
            </a:r>
          </a:p>
          <a:p>
            <a:pPr marL="162729" indent="-162729">
              <a:buFont typeface="Arial" panose="020B0604020202020204" pitchFamily="34" charset="0"/>
              <a:buChar char="•"/>
              <a:defRPr/>
            </a:pPr>
            <a:r>
              <a:rPr lang="pl-PL" altLang="en-US" dirty="0"/>
              <a:t>beton</a:t>
            </a:r>
            <a:r>
              <a:rPr lang="en-GB" altLang="en-US" dirty="0"/>
              <a:t>, </a:t>
            </a:r>
          </a:p>
          <a:p>
            <a:pPr marL="162729" indent="-162729">
              <a:buFont typeface="Arial" panose="020B0604020202020204" pitchFamily="34" charset="0"/>
              <a:buChar char="•"/>
              <a:defRPr/>
            </a:pPr>
            <a:r>
              <a:rPr lang="pl-PL" altLang="en-US" dirty="0"/>
              <a:t>stal</a:t>
            </a:r>
            <a:r>
              <a:rPr lang="en-GB" altLang="en-US" dirty="0"/>
              <a:t>, </a:t>
            </a:r>
          </a:p>
          <a:p>
            <a:pPr marL="162729" indent="-162729">
              <a:buFont typeface="Arial" panose="020B0604020202020204" pitchFamily="34" charset="0"/>
              <a:buChar char="•"/>
              <a:defRPr/>
            </a:pPr>
            <a:r>
              <a:rPr lang="pl-PL" altLang="en-US" dirty="0"/>
              <a:t>stal-beton</a:t>
            </a:r>
            <a:r>
              <a:rPr lang="en-GB" altLang="en-US" dirty="0"/>
              <a:t>, </a:t>
            </a:r>
          </a:p>
          <a:p>
            <a:pPr marL="162729" indent="-162729">
              <a:buFont typeface="Arial" panose="020B0604020202020204" pitchFamily="34" charset="0"/>
              <a:buChar char="•"/>
              <a:defRPr/>
            </a:pPr>
            <a:r>
              <a:rPr lang="pl-PL" altLang="en-US" dirty="0"/>
              <a:t>mury</a:t>
            </a:r>
            <a:r>
              <a:rPr lang="en-GB" altLang="en-US" dirty="0"/>
              <a:t>, </a:t>
            </a:r>
          </a:p>
          <a:p>
            <a:pPr marL="162729" indent="-162729">
              <a:buFont typeface="Arial" panose="020B0604020202020204" pitchFamily="34" charset="0"/>
              <a:buChar char="•"/>
              <a:defRPr/>
            </a:pPr>
            <a:r>
              <a:rPr lang="pl-PL" altLang="en-US" dirty="0"/>
              <a:t>aluminium</a:t>
            </a:r>
            <a:r>
              <a:rPr lang="en-GB" altLang="en-US" dirty="0"/>
              <a:t>, </a:t>
            </a:r>
          </a:p>
          <a:p>
            <a:pPr marL="162729" indent="-162729">
              <a:buFont typeface="Arial" panose="020B0604020202020204" pitchFamily="34" charset="0"/>
              <a:buChar char="•"/>
              <a:defRPr/>
            </a:pPr>
            <a:r>
              <a:rPr lang="pl-PL" altLang="en-US" dirty="0"/>
              <a:t>drewno.</a:t>
            </a:r>
            <a:r>
              <a:rPr lang="en-GB" altLang="en-US" dirty="0"/>
              <a:t> </a:t>
            </a:r>
          </a:p>
          <a:p>
            <a:pPr>
              <a:defRPr/>
            </a:pPr>
            <a:r>
              <a:rPr lang="pl-PL" altLang="en-US" dirty="0" err="1"/>
              <a:t>Eurokod</a:t>
            </a:r>
            <a:r>
              <a:rPr lang="pl-PL" altLang="en-US" dirty="0"/>
              <a:t> 3 dotyczy projektowania konstrukcji stalowych.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83A1A-C744-43D7-828A-8E63DE8F939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652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 err="1"/>
              <a:t>Eurokod</a:t>
            </a:r>
            <a:r>
              <a:rPr lang="pl-PL" altLang="en-US" baseline="0" dirty="0"/>
              <a:t> 3 jest podzielony na kilka części. Obejmuje on projektowanie różnych typów konstrukcji takich jak: budynki, mosty, zbiorniki, palowanie, itd.</a:t>
            </a:r>
          </a:p>
          <a:p>
            <a:r>
              <a:rPr lang="pl-PL" altLang="en-US" baseline="0" dirty="0"/>
              <a:t>Część 1-4 zawiera r</a:t>
            </a:r>
            <a:r>
              <a:rPr lang="pl-PL" altLang="en-US" dirty="0"/>
              <a:t>eguły uzupełniające dla konstrukcji ze stali nierdzewnych.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14A94-C3FA-4C10-B3AA-CB1501D5E28C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557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Główna część </a:t>
            </a:r>
            <a:r>
              <a:rPr lang="pl-PL" altLang="en-US" dirty="0" err="1"/>
              <a:t>Eurokodu</a:t>
            </a:r>
            <a:r>
              <a:rPr lang="pl-PL" altLang="en-US" dirty="0"/>
              <a:t>, która dotyczy stali nierdzewnych zawiera się w</a:t>
            </a:r>
            <a:r>
              <a:rPr lang="pl-PL" altLang="en-US" baseline="0" dirty="0"/>
              <a:t> EN 1993-1-4. Ta część </a:t>
            </a:r>
            <a:r>
              <a:rPr lang="pl-PL" altLang="en-US" baseline="0" dirty="0" err="1"/>
              <a:t>Eurokodu</a:t>
            </a:r>
            <a:r>
              <a:rPr lang="pl-PL" altLang="en-US" baseline="0" dirty="0"/>
              <a:t> zawiera 3 uzupełniające reguły dla stali nierdzewnych, gdzie ich charakterystyka jest inna. Zasady generalnie opisano w ten sam sposób jak dla stali węglowych w celu ułatwienia przekazu inżynieriom, którzy mają większe doświadczenie przy projektowaniu z zastosowaniem stali czarnych.</a:t>
            </a:r>
          </a:p>
          <a:p>
            <a:endParaRPr lang="pl-PL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042AF-DFC9-4503-9D2C-B3EBAEFE4198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26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493CB-4046-46AB-AF17-750713C4167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348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Istnieją inne normy projektowe dla konstrukcji ze stali nierdzewnych, generalnie dla materiałów</a:t>
            </a:r>
            <a:r>
              <a:rPr lang="pl-PL" altLang="en-US" baseline="0" dirty="0"/>
              <a:t> walcowanych na zimno.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1D5E4-B854-40D2-8E75-7BD7FCEE5AD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9636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Istnieją inne normy projektowe dla konstrukcji ze stali nierdzewnych, generalnie dla materiałów</a:t>
            </a:r>
            <a:r>
              <a:rPr lang="pl-PL" altLang="en-US" baseline="0" dirty="0"/>
              <a:t> walcowanych na zimno.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863D0-736D-4030-A435-D94A743AC6C9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334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Na kolejnych slajdach</a:t>
            </a:r>
            <a:r>
              <a:rPr lang="pl-PL" altLang="en-US" baseline="0" dirty="0"/>
              <a:t> przedstawiono reguły projektowe dla stali nierdzewnych zawarte w </a:t>
            </a:r>
            <a:r>
              <a:rPr lang="en-GB" altLang="en-US" dirty="0"/>
              <a:t>EN 1993-1-4.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AFC2D-3D92-4409-A2CE-D9495B04A40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561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1pPr>
            <a:lvl2pPr marL="705159" indent="-271215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2pPr>
            <a:lvl3pPr marL="1084860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3pPr>
            <a:lvl4pPr marL="1518806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4pPr>
            <a:lvl5pPr marL="1952749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5pPr>
            <a:lvl6pPr marL="2386693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6pPr>
            <a:lvl7pPr marL="2820638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7pPr>
            <a:lvl8pPr marL="3254582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8pPr>
            <a:lvl9pPr marL="3688526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9pPr>
          </a:lstStyle>
          <a:p>
            <a:pPr marL="0" marR="0" lvl="0" indent="0" algn="r" defTabSz="891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35A03-AF86-4026-BB77-F4FDD7A3FAC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919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2475"/>
            <a:ext cx="5006975" cy="375602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214" y="4759413"/>
            <a:ext cx="5051739" cy="4510243"/>
          </a:xfrm>
          <a:noFill/>
        </p:spPr>
        <p:txBody>
          <a:bodyPr/>
          <a:lstStyle/>
          <a:p>
            <a:r>
              <a:rPr lang="pl-PL" altLang="en-US" dirty="0"/>
              <a:t>Stale czarne i nierdzewne są w ten sam sposób sklasyfikowane w 4 klasach. Pomimo to, stosunki szerokości do grubości przekrojów dla stali nierdzewnych są ogólnie niższe niż dla stali czarnych.</a:t>
            </a:r>
          </a:p>
          <a:p>
            <a:endParaRPr lang="pl-PL" altLang="en-US" dirty="0"/>
          </a:p>
          <a:p>
            <a:r>
              <a:rPr lang="pl-PL" altLang="en-US" dirty="0"/>
              <a:t>Klasyfikacja przekrojów ze stali czarnych</a:t>
            </a:r>
            <a:r>
              <a:rPr lang="pl-PL" altLang="en-US" baseline="0" dirty="0"/>
              <a:t> dla różnych przekrojów standardowych jest podana w różnych źródłach, np.</a:t>
            </a:r>
            <a:r>
              <a:rPr lang="en-US" altLang="en-US" dirty="0"/>
              <a:t> SCI Blue Book.</a:t>
            </a:r>
            <a:r>
              <a:rPr lang="pl-PL" altLang="en-US" dirty="0"/>
              <a:t> Podobne źródła informacji nie są dostępne dla stali nierdzewnych, ponieważ brak jest standardowych grup dla kształtów przekrojów.</a:t>
            </a:r>
            <a:r>
              <a:rPr lang="en-US" altLang="en-US" dirty="0"/>
              <a:t> </a:t>
            </a:r>
            <a:r>
              <a:rPr lang="pl-PL" altLang="en-US" dirty="0"/>
              <a:t>Z tego względu projektanci muszą samodzielnie dokonać klasyfikacji przekrojów, co może być uciążliwe</a:t>
            </a:r>
            <a:r>
              <a:rPr lang="en-US" altLang="en-US" dirty="0"/>
              <a:t>. </a:t>
            </a:r>
            <a:r>
              <a:rPr lang="pl-PL" altLang="en-US" dirty="0"/>
              <a:t>Istnieje oprogramowanie</a:t>
            </a:r>
            <a:r>
              <a:rPr lang="pl-PL" altLang="en-US" baseline="0" dirty="0"/>
              <a:t>  komputerowe ułatwiające ten proces, które jest dostępne pod adresem </a:t>
            </a:r>
            <a:r>
              <a:rPr lang="en-GB" altLang="en-US" dirty="0">
                <a:solidFill>
                  <a:srgbClr val="20336E"/>
                </a:solidFill>
              </a:rPr>
              <a:t>www.steel-stainless.org/software</a:t>
            </a:r>
          </a:p>
          <a:p>
            <a:pPr>
              <a:spcBef>
                <a:spcPct val="50000"/>
              </a:spcBef>
            </a:pPr>
            <a:endParaRPr lang="pl-PL" altLang="en-US" dirty="0">
              <a:solidFill>
                <a:srgbClr val="20336E"/>
              </a:solidFill>
            </a:endParaRPr>
          </a:p>
          <a:p>
            <a:pPr>
              <a:spcBef>
                <a:spcPct val="50000"/>
              </a:spcBef>
            </a:pPr>
            <a:r>
              <a:rPr lang="pl-PL" altLang="en-US" dirty="0">
                <a:solidFill>
                  <a:srgbClr val="20336E"/>
                </a:solidFill>
              </a:rPr>
              <a:t>Od czasu, gdy opracowano reguły projektowe zawarte</a:t>
            </a:r>
            <a:r>
              <a:rPr lang="pl-PL" altLang="en-US" baseline="0" dirty="0">
                <a:solidFill>
                  <a:srgbClr val="20336E"/>
                </a:solidFill>
              </a:rPr>
              <a:t> w </a:t>
            </a:r>
            <a:r>
              <a:rPr lang="pl-PL" altLang="en-US" baseline="0" dirty="0" err="1">
                <a:solidFill>
                  <a:srgbClr val="20336E"/>
                </a:solidFill>
              </a:rPr>
              <a:t>Eurokodach</a:t>
            </a:r>
            <a:r>
              <a:rPr lang="pl-PL" altLang="en-US" baseline="0" dirty="0">
                <a:solidFill>
                  <a:srgbClr val="20336E"/>
                </a:solidFill>
              </a:rPr>
              <a:t> dostępnych jest sporo danych eksperymentalnych dla konstrukcji ze stali nierdzewnych i obecnie dane te uzasadniają stosowanie mniej konserwatywnych ograniczeń dla klasyfikacji przekrojów, generalnie zbliżonych do wymagań stosowanych dla stali czarnych. Z tego względu ograniczenia te zostaną obniżone w następnej wersji normy </a:t>
            </a:r>
            <a:r>
              <a:rPr lang="en-GB" altLang="en-US" dirty="0">
                <a:solidFill>
                  <a:srgbClr val="20336E"/>
                </a:solidFill>
              </a:rPr>
              <a:t>EN 1993-1-4, </a:t>
            </a:r>
            <a:r>
              <a:rPr lang="pl-PL" altLang="en-US" dirty="0">
                <a:solidFill>
                  <a:srgbClr val="20336E"/>
                </a:solidFill>
              </a:rPr>
              <a:t>która ma zostać opublikowana w </a:t>
            </a:r>
            <a:r>
              <a:rPr lang="en-GB" altLang="en-US" dirty="0">
                <a:solidFill>
                  <a:srgbClr val="20336E"/>
                </a:solidFill>
              </a:rPr>
              <a:t>2014</a:t>
            </a:r>
            <a:r>
              <a:rPr lang="pl-PL" altLang="en-US" dirty="0">
                <a:solidFill>
                  <a:srgbClr val="20336E"/>
                </a:solidFill>
              </a:rPr>
              <a:t> roku</a:t>
            </a:r>
            <a:r>
              <a:rPr lang="en-GB" altLang="en-US" dirty="0">
                <a:solidFill>
                  <a:srgbClr val="20336E"/>
                </a:solidFill>
              </a:rPr>
              <a:t>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4291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1pPr>
            <a:lvl2pPr marL="705159" indent="-271215"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2pPr>
            <a:lvl3pPr marL="1084860" indent="-216973"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3pPr>
            <a:lvl4pPr marL="1518806" indent="-216973"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4pPr>
            <a:lvl5pPr marL="1952749" indent="-216973"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5pPr>
            <a:lvl6pPr marL="2386693" indent="-216973" defTabSz="89049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6pPr>
            <a:lvl7pPr marL="2820638" indent="-216973" defTabSz="89049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7pPr>
            <a:lvl8pPr marL="3254582" indent="-216973" defTabSz="89049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8pPr>
            <a:lvl9pPr marL="3688526" indent="-216973" defTabSz="89049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9pPr>
          </a:lstStyle>
          <a:p>
            <a:pPr marL="0" marR="0" lvl="0" indent="0" algn="r" defTabSz="8904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5AE8C-57C9-4F01-ADE8-0E79BAB5F398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9049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6803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l-PL" altLang="en-US" dirty="0"/>
              <a:t>Wartości minimalnej</a:t>
            </a:r>
            <a:r>
              <a:rPr lang="pl-PL" altLang="en-US" baseline="0" dirty="0"/>
              <a:t> umownej granicy plastyczności Rp0,2 są podane w zharmonizowanych normach materiałowych:</a:t>
            </a:r>
            <a:endParaRPr lang="pl-PL" altLang="en-US" dirty="0"/>
          </a:p>
          <a:p>
            <a:pPr marL="162729" indent="-162729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EN 10088-4 </a:t>
            </a:r>
            <a:r>
              <a:rPr lang="pl-PL" altLang="en-US" dirty="0"/>
              <a:t>to zharmonizowana norma wyrobów płaskich ze stali nierdzewnych dla</a:t>
            </a:r>
            <a:r>
              <a:rPr lang="pl-PL" altLang="en-US" baseline="0" dirty="0"/>
              <a:t> </a:t>
            </a:r>
            <a:r>
              <a:rPr lang="pl-PL" altLang="en-US" dirty="0"/>
              <a:t>blach grubych, blach cienkich i taśm</a:t>
            </a:r>
          </a:p>
          <a:p>
            <a:pPr marL="162729" indent="-162729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EN 10088-5 </a:t>
            </a:r>
            <a:r>
              <a:rPr lang="pl-PL" altLang="en-US" dirty="0"/>
              <a:t>to zharmonizowana norma wyrobów długich ze stali nierdzewnych dla prętów i drutów</a:t>
            </a:r>
            <a:r>
              <a:rPr lang="en-GB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047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A9978-430D-9346-87B4-1DC72FE05E28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11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11" charset="0"/>
              <a:ea typeface="+mn-ea"/>
              <a:cs typeface="+mn-cs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906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3D47F-E890-7A44-A68F-E425FC717515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11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11" charset="0"/>
              <a:ea typeface="+mn-ea"/>
              <a:cs typeface="+mn-c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53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F0D3-28F6-9E45-825E-111B86BAF95D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11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11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388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FF8F9-8F02-D541-9512-487171321DB9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11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11" charset="0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446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Krzywe wyboczenia dla stali nierdzewnych mają tę samą postać matematyczną jak krzywe dla stali czarnych podczas, gdy współczynnik </a:t>
            </a:r>
            <a:r>
              <a:rPr lang="pl-PL" altLang="en-US" dirty="0" err="1"/>
              <a:t>imperfekcji</a:t>
            </a:r>
            <a:r>
              <a:rPr lang="pl-PL" altLang="en-US" dirty="0"/>
              <a:t> (alfa) i smukłość graniczna (lambda zero z poziomą kreską na górze) są różne.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C57BF-B2E6-46B7-925B-99DEF0F8F2F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79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D2C53-CC87-4E10-A9E6-37757351F4C8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1874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1pPr>
            <a:lvl2pPr marL="705159" indent="-271215"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2pPr>
            <a:lvl3pPr marL="1084860" indent="-216973"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3pPr>
            <a:lvl4pPr marL="1518806" indent="-216973"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4pPr>
            <a:lvl5pPr marL="1952749" indent="-216973"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5pPr>
            <a:lvl6pPr marL="2386693" indent="-216973" defTabSz="89049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6pPr>
            <a:lvl7pPr marL="2820638" indent="-216973" defTabSz="89049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7pPr>
            <a:lvl8pPr marL="3254582" indent="-216973" defTabSz="89049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8pPr>
            <a:lvl9pPr marL="3688526" indent="-216973" defTabSz="89049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9pPr>
          </a:lstStyle>
          <a:p>
            <a:pPr marL="0" marR="0" lvl="0" indent="0" algn="r" defTabSz="8904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64118-2456-4029-9B40-929A5F8CCA72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9049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Na</a:t>
            </a:r>
            <a:r>
              <a:rPr lang="pl-PL" altLang="en-US" baseline="0" dirty="0"/>
              <a:t> wykresie porównano krzywe wyboczenia stali czarnej (spawane dwuteowniki i kształtowniki zamknięte) i nierdzewnej (spawane dwuteowniki i kształtowniki zamknięte).</a:t>
            </a:r>
            <a:endParaRPr lang="pl-PL" altLang="en-US" dirty="0"/>
          </a:p>
        </p:txBody>
      </p:sp>
    </p:spTree>
    <p:extLst>
      <p:ext uri="{BB962C8B-B14F-4D97-AF65-F5344CB8AC3E}">
        <p14:creationId xmlns:p14="http://schemas.microsoft.com/office/powerpoint/2010/main" val="19445043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B91DE-CCD5-FC43-9EA1-701E4DBF23FA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11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11" charset="0"/>
              <a:ea typeface="+mn-ea"/>
              <a:cs typeface="+mn-cs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>
                <a:latin typeface="Times" pitchFamily="-111" charset="0"/>
              </a:rPr>
              <a:t>Lateral torsional buckling is the member failure mode associated with unrestrained beams loaded about their major axis….</a:t>
            </a:r>
          </a:p>
        </p:txBody>
      </p:sp>
    </p:spTree>
    <p:extLst>
      <p:ext uri="{BB962C8B-B14F-4D97-AF65-F5344CB8AC3E}">
        <p14:creationId xmlns:p14="http://schemas.microsoft.com/office/powerpoint/2010/main" val="16385136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F3EA4-7FF5-BF47-B2E2-8162298AFD33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11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11" charset="0"/>
              <a:ea typeface="+mn-ea"/>
              <a:cs typeface="+mn-cs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641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B7692-CC26-1742-9E55-09403B9FB518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11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11" charset="0"/>
              <a:ea typeface="+mn-ea"/>
              <a:cs typeface="+mn-cs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687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4B049-2394-F240-9EF5-6E28EA591410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11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11" charset="0"/>
              <a:ea typeface="+mn-ea"/>
              <a:cs typeface="+mn-cs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816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24466">
              <a:defRPr/>
            </a:pPr>
            <a:r>
              <a:rPr lang="pl-PL" altLang="en-US" dirty="0"/>
              <a:t>Na</a:t>
            </a:r>
            <a:r>
              <a:rPr lang="pl-PL" altLang="en-US" baseline="0" dirty="0"/>
              <a:t> wykresie porównano krzywe zwichrzenia stali czarnej (</a:t>
            </a:r>
            <a:r>
              <a:rPr lang="pl-PL" dirty="0"/>
              <a:t>dwuteowniki spawane, ceowniki zimnogięte</a:t>
            </a:r>
            <a:r>
              <a:rPr lang="pl-PL" altLang="en-US" baseline="0" dirty="0"/>
              <a:t>) i nierdzewnej (</a:t>
            </a:r>
            <a:r>
              <a:rPr lang="pl-PL" dirty="0"/>
              <a:t>dwuteowniki spawane, ceowniki zimnogięte</a:t>
            </a:r>
            <a:r>
              <a:rPr lang="pl-PL" altLang="en-US" baseline="0" dirty="0"/>
              <a:t>).</a:t>
            </a:r>
            <a:endParaRPr lang="pl-PL" altLang="en-US" dirty="0"/>
          </a:p>
          <a:p>
            <a:endParaRPr lang="pl-PL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398F8-C263-4F4A-BEED-46CD30C5B6B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8968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F40EB-AA90-CE49-BBE2-7F0B48AD33A9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111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111" charset="0"/>
              <a:ea typeface="+mn-ea"/>
              <a:cs typeface="+mn-c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443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493CB-4046-46AB-AF17-750713C41672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8629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493CB-4046-46AB-AF17-750713C41672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7051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1pPr>
            <a:lvl2pPr marL="705159" indent="-271215"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2pPr>
            <a:lvl3pPr marL="1084860" indent="-216973"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3pPr>
            <a:lvl4pPr marL="1518806" indent="-216973"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4pPr>
            <a:lvl5pPr marL="1952749" indent="-216973"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5pPr>
            <a:lvl6pPr marL="2386693" indent="-216973" defTabSz="89049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6pPr>
            <a:lvl7pPr marL="2820638" indent="-216973" defTabSz="89049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7pPr>
            <a:lvl8pPr marL="3254582" indent="-216973" defTabSz="89049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8pPr>
            <a:lvl9pPr marL="3688526" indent="-216973" defTabSz="89049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9pPr>
          </a:lstStyle>
          <a:p>
            <a:pPr marL="0" marR="0" lvl="0" indent="0" algn="r" defTabSz="8904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5A254-FF70-4929-84FD-5F1688F3D458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9049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7713"/>
            <a:ext cx="5013325" cy="376078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642" y="4759414"/>
            <a:ext cx="5054882" cy="4511821"/>
          </a:xfrm>
          <a:noFill/>
        </p:spPr>
        <p:txBody>
          <a:bodyPr/>
          <a:lstStyle/>
          <a:p>
            <a:r>
              <a:rPr lang="pl-PL" altLang="en-US" dirty="0"/>
              <a:t>Nieliniowa charakterystyka krzywej naprężenie-odkształcenie oznacza, że sztywność elementów ze stali nierdzewnej zależy od poziomu naprężeń, sztywność spada ze wzrostem naprężeń. Z tego względu występujące ugięcia są większe niż w przypadku stali węglowych.</a:t>
            </a:r>
          </a:p>
          <a:p>
            <a:endParaRPr lang="pl-PL" altLang="en-US" dirty="0"/>
          </a:p>
          <a:p>
            <a:r>
              <a:rPr lang="pl-PL" altLang="en-US" dirty="0"/>
              <a:t>Konserwatywna metoda wyznaczanie ugięć stosuje standardową teorię konstrukcji, ale</a:t>
            </a:r>
            <a:r>
              <a:rPr lang="pl-PL" altLang="en-US" baseline="0" dirty="0"/>
              <a:t> zamiast Modułu Younga korzysta się z siecznego modułu sprężystości, który odpowiada największemu poziomowi naprężeń w elemencie.</a:t>
            </a:r>
            <a:endParaRPr lang="pl-PL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920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Wykład dotyczy aplikacji stali nierdzewnych w zastosowaniach konstrukcyjnych</a:t>
            </a:r>
            <a:r>
              <a:rPr lang="pl-PL" altLang="en-US" baseline="0" dirty="0"/>
              <a:t> i budowlanych. Prezentacja przedstawia szczegółowe zalecenia dla procesu projektowania. Jest to drugi z dwóch wykładów, gdzie część pierwsza podaje ogólny zarys, co to jest stal nierdzewna i jakie kwestie należy brać pod uwagę podczas jej stosowania. W prezentacji porównuje się stal nierdzewną do konstrukcyjnej stali węglowej.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D9155E-FDCF-4D20-BDED-7308C89046CC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7017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1pPr>
            <a:lvl2pPr marL="705159" indent="-271215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2pPr>
            <a:lvl3pPr marL="1084860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3pPr>
            <a:lvl4pPr marL="1518806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4pPr>
            <a:lvl5pPr marL="1952749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5pPr>
            <a:lvl6pPr marL="2386693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6pPr>
            <a:lvl7pPr marL="2820638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7pPr>
            <a:lvl8pPr marL="3254582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8pPr>
            <a:lvl9pPr marL="3688526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9pPr>
          </a:lstStyle>
          <a:p>
            <a:pPr marL="0" marR="0" lvl="0" indent="0" algn="r" defTabSz="891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DB0C0-8315-471A-B6BE-9E9D5A3AF69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919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7713"/>
            <a:ext cx="5013325" cy="376078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787" y="4759414"/>
            <a:ext cx="5048593" cy="4511821"/>
          </a:xfrm>
          <a:noFill/>
        </p:spPr>
        <p:txBody>
          <a:bodyPr/>
          <a:lstStyle/>
          <a:p>
            <a:r>
              <a:rPr lang="pl-PL" altLang="en-US" dirty="0"/>
              <a:t>Slajd przedstawia różnice w wyznaczaniu siecznego i stycznego moduły sprężystości.</a:t>
            </a:r>
            <a:r>
              <a:rPr lang="pl-PL" altLang="en-US" baseline="0" dirty="0"/>
              <a:t> W początku krzywej naprężenie-odkształcenie styczny moduł sprężystości jest równy Modułowi Younga.</a:t>
            </a:r>
          </a:p>
        </p:txBody>
      </p:sp>
    </p:spTree>
    <p:extLst>
      <p:ext uri="{BB962C8B-B14F-4D97-AF65-F5344CB8AC3E}">
        <p14:creationId xmlns:p14="http://schemas.microsoft.com/office/powerpoint/2010/main" val="12566918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1pPr>
            <a:lvl2pPr marL="705159" indent="-271215"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2pPr>
            <a:lvl3pPr marL="1084860" indent="-216973"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3pPr>
            <a:lvl4pPr marL="1518806" indent="-216973"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4pPr>
            <a:lvl5pPr marL="1952749" indent="-216973" defTabSz="89049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5pPr>
            <a:lvl6pPr marL="2386693" indent="-216973" defTabSz="89049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6pPr>
            <a:lvl7pPr marL="2820638" indent="-216973" defTabSz="89049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7pPr>
            <a:lvl8pPr marL="3254582" indent="-216973" defTabSz="89049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8pPr>
            <a:lvl9pPr marL="3688526" indent="-216973" defTabSz="89049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9pPr>
          </a:lstStyle>
          <a:p>
            <a:pPr marL="0" marR="0" lvl="0" indent="0" algn="r" defTabSz="8904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2E5E7-E7C1-4610-B52C-7F0766EC16E5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9049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7713"/>
            <a:ext cx="5013325" cy="37607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787" y="4759414"/>
            <a:ext cx="5048593" cy="4511821"/>
          </a:xfrm>
          <a:noFill/>
        </p:spPr>
        <p:txBody>
          <a:bodyPr/>
          <a:lstStyle/>
          <a:p>
            <a:r>
              <a:rPr lang="pl-PL" altLang="en-US" dirty="0"/>
              <a:t>Sieczny moduł sprężystości może być wyznaczony z zastosowaniem modelu </a:t>
            </a:r>
            <a:r>
              <a:rPr lang="en-US" altLang="en-US" dirty="0" err="1"/>
              <a:t>Ramberg</a:t>
            </a:r>
            <a:r>
              <a:rPr lang="pl-PL" altLang="en-US" dirty="0"/>
              <a:t>a</a:t>
            </a:r>
            <a:r>
              <a:rPr lang="en-US" altLang="en-US" dirty="0"/>
              <a:t>-Osgood</a:t>
            </a:r>
            <a:r>
              <a:rPr lang="pl-PL" altLang="en-US" dirty="0"/>
              <a:t>a</a:t>
            </a:r>
            <a:r>
              <a:rPr lang="en-US" altLang="en-US" dirty="0"/>
              <a:t>. </a:t>
            </a:r>
            <a:r>
              <a:rPr lang="pl-PL" altLang="en-US" dirty="0"/>
              <a:t>Ten model materiałowy to klasyczny model dla opisu nieliniowej zależności między naprężeniem i odkształceniem w pobliżu granicy plastyczności materiałów.</a:t>
            </a:r>
          </a:p>
          <a:p>
            <a:endParaRPr lang="pl-PL" altLang="en-US" dirty="0"/>
          </a:p>
          <a:p>
            <a:r>
              <a:rPr lang="pl-PL" altLang="en-US" dirty="0"/>
              <a:t>Wykładnik n opisuje jak nieliniowy jest sam materiał. Większa nieliniowość krzywej naprężenie-odkształcenie skutkuje niższą wartością wykładnika n. Dla stali austenitycznych wartość wykładnika n wynosi około 5.6 a dla stali duplex około 7.2.</a:t>
            </a:r>
            <a:r>
              <a:rPr lang="pl-PL" altLang="en-US" baseline="0" dirty="0"/>
              <a:t> </a:t>
            </a:r>
            <a:r>
              <a:rPr lang="pl-PL" altLang="en-US" dirty="0"/>
              <a:t>(Stal węglowa o dwuliniowej "sprężysto-idealnie plastycznej" krzywej naprężenie-odkształcenie miałaby wykładnik n o wartości nieskończoności.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01515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1AF61-972D-4159-B8C1-50464F15FE77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47713"/>
            <a:ext cx="5013325" cy="376078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642" y="4759414"/>
            <a:ext cx="5054882" cy="4511821"/>
          </a:xfrm>
          <a:noFill/>
        </p:spPr>
        <p:txBody>
          <a:bodyPr/>
          <a:lstStyle/>
          <a:p>
            <a:r>
              <a:rPr lang="pl-PL" altLang="en-US" dirty="0"/>
              <a:t>Tablica przedstawia jak wzrasta ugięcie z poziomem naprężeń. Przy niskim poziomie naprężeń sieczny moduł sprężystości równy jest Modułowi Younga 200 000</a:t>
            </a:r>
            <a:r>
              <a:rPr lang="pl-PL" altLang="en-US" baseline="0" dirty="0"/>
              <a:t> MPa. Wraz ze wzrostem poziomu naprężeń poniżej 0,5, sieczny moduł sprężystości zaczyna spadać i zmniejsza się do poziomu 158 000 MPa przy poziomie naprężeń 0,7.</a:t>
            </a:r>
          </a:p>
          <a:p>
            <a:endParaRPr lang="pl-PL" altLang="en-US" baseline="0" dirty="0"/>
          </a:p>
          <a:p>
            <a:r>
              <a:rPr lang="pl-PL" altLang="en-US" baseline="0" dirty="0"/>
              <a:t>W stalach duplex występuje bardzo niewielkie obniżenie modułu sprężystości.</a:t>
            </a:r>
          </a:p>
        </p:txBody>
      </p:sp>
    </p:spTree>
    <p:extLst>
      <p:ext uri="{BB962C8B-B14F-4D97-AF65-F5344CB8AC3E}">
        <p14:creationId xmlns:p14="http://schemas.microsoft.com/office/powerpoint/2010/main" val="37991247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24466">
              <a:defRPr/>
            </a:pPr>
            <a:r>
              <a:rPr lang="pl-PL" altLang="en-US" dirty="0"/>
              <a:t>Projektowanie konstrukcji,</a:t>
            </a:r>
            <a:r>
              <a:rPr lang="pl-PL" altLang="en-US" baseline="0" dirty="0"/>
              <a:t> które będą reagować w zakresie odkształceń sprężystych na obciążenia wywołane trzęsieniem ziemi n</a:t>
            </a:r>
            <a:r>
              <a:rPr lang="pl-PL" altLang="en-US" dirty="0"/>
              <a:t>ie jest ekonomiczne, z tego względu stało się powszechne zastosowanie rozpraszania energii przez odkształcenie następujące po odkształceniu sprężystym. Energia jaką może rozproszyć układ konstrukcji w trakcie</a:t>
            </a:r>
            <a:r>
              <a:rPr lang="pl-PL" altLang="en-US" baseline="0" dirty="0"/>
              <a:t> trzęsienia ziemi jest funkcją jego niesprężystego odkształcenia. Wymaga to zrozumienia zjawisk.</a:t>
            </a:r>
            <a:endParaRPr lang="en-GB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1pPr>
            <a:lvl2pPr marL="705159" indent="-271215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2pPr>
            <a:lvl3pPr marL="1084860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3pPr>
            <a:lvl4pPr marL="1518806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4pPr>
            <a:lvl5pPr marL="1952749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5pPr>
            <a:lvl6pPr marL="2386693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6pPr>
            <a:lvl7pPr marL="2820638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7pPr>
            <a:lvl8pPr marL="3254582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8pPr>
            <a:lvl9pPr marL="3688526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9pPr>
          </a:lstStyle>
          <a:p>
            <a:pPr marL="0" marR="0" lvl="0" indent="0" algn="r" defTabSz="891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464C5-36D4-439F-AA28-5034572FEC5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919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318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493CB-4046-46AB-AF17-750713C41672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6503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24466">
              <a:defRPr/>
            </a:pPr>
            <a:r>
              <a:rPr lang="pl-PL" altLang="en-US" dirty="0"/>
              <a:t>Połączenia śrubowe projektuje się generalnie w ten sam sposób zarówno dla stali czarnych jak i nierdzewnych. Ze względu na wysoką plastyczność stali nierdzewnych stosuje się specjalne wymagania dla obliczeń wytrzymałości na docisk.</a:t>
            </a:r>
          </a:p>
          <a:p>
            <a:endParaRPr lang="pl-PL" altLang="en-US" dirty="0"/>
          </a:p>
          <a:p>
            <a:r>
              <a:rPr lang="pl-PL" altLang="en-US" dirty="0"/>
              <a:t>Wymagana jest większa dokładność podczas określania nożności</a:t>
            </a:r>
            <a:r>
              <a:rPr lang="pl-PL" altLang="en-US" baseline="0" dirty="0"/>
              <a:t> dla </a:t>
            </a:r>
            <a:r>
              <a:rPr lang="pl-PL" altLang="en-US" dirty="0"/>
              <a:t>stali nierdzewnych: dla połączeń ze stali czarnych krzywa obciążenia i odkształcenia spłaszcza się po rozpoczęciu i wystąpieniu uplastycznienia, natomiast dla połączeń ze stali nierdzewnych krzywa ta nadal znacząco rośnie z uwagi na</a:t>
            </a:r>
            <a:r>
              <a:rPr lang="pl-PL" altLang="en-US" baseline="0" dirty="0"/>
              <a:t> umocnienie zgniotem</a:t>
            </a:r>
            <a:r>
              <a:rPr lang="pl-PL" altLang="en-US" dirty="0"/>
              <a:t>.</a:t>
            </a:r>
          </a:p>
          <a:p>
            <a:endParaRPr lang="pl-PL" altLang="en-US" dirty="0"/>
          </a:p>
          <a:p>
            <a:r>
              <a:rPr lang="pl-PL" altLang="en-US" dirty="0" err="1"/>
              <a:t>Eurokod</a:t>
            </a:r>
            <a:r>
              <a:rPr lang="pl-PL" altLang="en-US" dirty="0"/>
              <a:t> definiuje wytrzymałość na docisk przez przyjęcie wartości zredukowanej </a:t>
            </a:r>
            <a:r>
              <a:rPr lang="en-GB" altLang="en-US" i="1" dirty="0" err="1"/>
              <a:t>f</a:t>
            </a:r>
            <a:r>
              <a:rPr lang="en-GB" altLang="en-US" i="1" baseline="-25000" dirty="0" err="1"/>
              <a:t>u,red</a:t>
            </a:r>
            <a:r>
              <a:rPr lang="en-GB" altLang="en-US" i="1" baseline="-25000" dirty="0"/>
              <a:t> , </a:t>
            </a:r>
            <a:r>
              <a:rPr lang="pl-PL" altLang="en-US" i="0" baseline="0" dirty="0"/>
              <a:t>w przeciwieństwie do pełnej wartości wytrzymałości na rozciąganie, którą stosuje się dla stali czarnych.</a:t>
            </a:r>
          </a:p>
          <a:p>
            <a:endParaRPr lang="pl-PL" alt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DC344-9B70-4C0A-AFDA-8EB204FB661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5303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1pPr>
            <a:lvl2pPr marL="705159" indent="-271215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2pPr>
            <a:lvl3pPr marL="1084860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3pPr>
            <a:lvl4pPr marL="1518806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4pPr>
            <a:lvl5pPr marL="1952749" indent="-216973" defTabSz="891996" eaLnBrk="0" hangingPunct="0">
              <a:defRPr sz="2600">
                <a:solidFill>
                  <a:srgbClr val="00438D"/>
                </a:solidFill>
                <a:latin typeface="Arial" pitchFamily="34" charset="0"/>
              </a:defRPr>
            </a:lvl5pPr>
            <a:lvl6pPr marL="2386693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6pPr>
            <a:lvl7pPr marL="2820638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7pPr>
            <a:lvl8pPr marL="3254582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8pPr>
            <a:lvl9pPr marL="3688526" indent="-216973" defTabSz="89199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600">
                <a:solidFill>
                  <a:srgbClr val="00438D"/>
                </a:solidFill>
                <a:latin typeface="Arial" pitchFamily="34" charset="0"/>
              </a:defRPr>
            </a:lvl9pPr>
          </a:lstStyle>
          <a:p>
            <a:pPr marL="0" marR="0" lvl="0" indent="0" algn="r" defTabSz="891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3A74D-4F13-4611-83DD-8F77A44AA26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919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Śruby ze stali nierdzewnych mogą być stosowane w stanie sprężonym</a:t>
            </a:r>
            <a:r>
              <a:rPr lang="pl-PL" altLang="en-US" baseline="0" dirty="0"/>
              <a:t> pod warunkiem, że zostaną zastosowane odpowiednie techniki sprężenia połączenia. Jeżeli śruby ze stali nierdzewnych są silnie dokręcone może wystąpić problem zatarcia złącza. Zastosowanie sprężenia wymaga uwzględnienia zmiennego w czasie zjawiska relaksacji naprężeń. Połączenia nie powinny być projektowane jako odporne na poślizg zarówno w stanie granicznym nośności i jak i </a:t>
            </a:r>
            <a:r>
              <a:rPr lang="pl-PL" altLang="en-US" baseline="0" dirty="0" err="1"/>
              <a:t>użytkowalności</a:t>
            </a:r>
            <a:r>
              <a:rPr lang="pl-PL" altLang="en-US" baseline="0" dirty="0"/>
              <a:t>, chyba że potwierdzi się ich dopuszczalność w szczególnym zastosowaniu za pomocą odpowiednich badań.</a:t>
            </a:r>
          </a:p>
          <a:p>
            <a:endParaRPr lang="pl-PL" altLang="en-US" baseline="0" dirty="0"/>
          </a:p>
          <a:p>
            <a:r>
              <a:rPr lang="pl-PL" altLang="en-US" dirty="0"/>
              <a:t>Współczynniki poślizgu dla powierzchni stykowych złącza ze stali nierdzewnej będą prawdopodobnie niższe niż powierzchni stykowych złącza ze stali węglowej.</a:t>
            </a:r>
          </a:p>
        </p:txBody>
      </p:sp>
    </p:spTree>
    <p:extLst>
      <p:ext uri="{BB962C8B-B14F-4D97-AF65-F5344CB8AC3E}">
        <p14:creationId xmlns:p14="http://schemas.microsoft.com/office/powerpoint/2010/main" val="9973087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Stale nierdzewne spawa się ogólnie w ten sam sposób co stale czarne.</a:t>
            </a:r>
          </a:p>
          <a:p>
            <a:endParaRPr lang="pl-PL" altLang="en-US" dirty="0"/>
          </a:p>
          <a:p>
            <a:r>
              <a:rPr lang="pl-PL" altLang="en-US" dirty="0"/>
              <a:t>Kluczową kwestią jest stosowanie odpowiednich procedur spawania, włącznie z doborem właściwego materiału dodatkowego, a spawanie powinno być wykonane przez </a:t>
            </a:r>
            <a:r>
              <a:rPr lang="pl-PL" altLang="en-US" baseline="0" dirty="0"/>
              <a:t>spawaczy o odpowiednich kwalifikacjach. Jest to konieczne nie tylko ze względu na uzyskanie odpowiedniej wytrzymałości złącza i prawidłowego kształtu spoiny, ale także dla zachowania odpowiedniej odporności korozyjnej spawu i materiału rodzimego wokół niego. Należy pamiętać, że spawanie austenitycznych stali nierdzewnych wywołuje większe odkształcenia elementów niż w przypadku stali czarnych.</a:t>
            </a:r>
          </a:p>
          <a:p>
            <a:endParaRPr lang="pl-PL" altLang="en-US" baseline="0" dirty="0"/>
          </a:p>
          <a:p>
            <a:r>
              <a:rPr lang="pl-PL" altLang="en-US" dirty="0"/>
              <a:t>Częstym pytaniem jest: czy stal nierdzewna może być spawana ze stalą węglową, co jest możliwe przy właściwym doborze składu chemicznego materiału dodatkowego do spawania.</a:t>
            </a:r>
          </a:p>
          <a:p>
            <a:r>
              <a:rPr lang="en-US" alt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141A5-1890-43D3-A9CC-9ED892E7BC8A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3511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17522A-0BEB-4D9B-9C7E-6543CF30495C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3862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Dostępnych jest dużo źródeł</a:t>
            </a:r>
            <a:r>
              <a:rPr lang="pl-PL" altLang="en-US" baseline="0" dirty="0"/>
              <a:t> informacji, które podają dodatkowe wskazówki na temat projektowania z zastosowaniem stali nierdzewnych.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4F6D4-EBAC-4A2B-B01E-9004BF0720F0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636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CEL</a:t>
            </a:r>
            <a:r>
              <a:rPr lang="fr-FR" dirty="0"/>
              <a:t>: </a:t>
            </a:r>
            <a:r>
              <a:rPr lang="pl-PL" dirty="0"/>
              <a:t>przedstawienie przeglądu możliwych zastosowań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493CB-4046-46AB-AF17-750713C41672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2030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Strona organizacji SCI zawiera różne zasoby związane z zastosowaniami</a:t>
            </a:r>
            <a:r>
              <a:rPr lang="pl-PL" altLang="en-US" baseline="0" dirty="0"/>
              <a:t> budowlanymi s</a:t>
            </a:r>
            <a:r>
              <a:rPr lang="pl-PL" altLang="en-US" dirty="0"/>
              <a:t>tali nierdzewnych.</a:t>
            </a:r>
          </a:p>
          <a:p>
            <a:endParaRPr lang="pl-PL" altLang="en-US" i="1" dirty="0"/>
          </a:p>
          <a:p>
            <a:r>
              <a:rPr lang="pl-PL" altLang="en-US" i="1" dirty="0"/>
              <a:t>MJ: Na stronie www.stalenierdzewne.</a:t>
            </a:r>
            <a:r>
              <a:rPr lang="pl-PL" altLang="en-US" i="1" baseline="0" dirty="0"/>
              <a:t>pl została stworzona nowa funkcjonalność – moduł „</a:t>
            </a:r>
            <a:r>
              <a:rPr lang="pl-PL" altLang="en-US" i="1" baseline="0" dirty="0" err="1"/>
              <a:t>Stainless</a:t>
            </a:r>
            <a:r>
              <a:rPr lang="pl-PL" altLang="en-US" i="1" baseline="0" dirty="0"/>
              <a:t> in English”. Jest to biblioteka online zawierająca najważniejsze anglojęzyczne publikacje zagranicznych organizacji, m.in. Steel Construction </a:t>
            </a:r>
            <a:r>
              <a:rPr lang="pl-PL" altLang="en-US" i="1" baseline="0" dirty="0" err="1"/>
              <a:t>Institute</a:t>
            </a:r>
            <a:r>
              <a:rPr lang="pl-PL" altLang="en-US" i="1" baseline="0" dirty="0"/>
              <a:t>. Może mógłby Pan też o tym wspomnieć </a:t>
            </a:r>
            <a:r>
              <a:rPr lang="pl-PL" altLang="en-US" i="1" baseline="0" dirty="0">
                <a:sym typeface="Wingdings" panose="05000000000000000000" pitchFamily="2" charset="2"/>
              </a:rPr>
              <a:t></a:t>
            </a:r>
            <a:endParaRPr lang="pl-PL" altLang="en-US" i="1" dirty="0"/>
          </a:p>
          <a:p>
            <a:endParaRPr lang="pl-PL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6C3C1-9DB3-4925-9458-E614ED4208A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0273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Portal „</a:t>
            </a:r>
            <a:r>
              <a:rPr lang="en-GB" altLang="en-US" dirty="0"/>
              <a:t>The Stainless in Construction Information Centre</a:t>
            </a:r>
            <a:r>
              <a:rPr lang="pl-PL" altLang="en-US" dirty="0"/>
              <a:t>” stanowi miejsce kompleksowej informacji na temat projektowania z użyciem stali nierdzewnych. Strona</a:t>
            </a:r>
            <a:r>
              <a:rPr lang="pl-PL" altLang="en-US" baseline="0" dirty="0"/>
              <a:t> zawiera odnośniki do materiałów nt. stali nierdzewnej w różnych językach. Wiele zagadnień omawianych w tej prezentacji można znaleźć pod odnośnikiem: </a:t>
            </a:r>
            <a:r>
              <a:rPr lang="en-US" altLang="en-US" dirty="0"/>
              <a:t>‘Codes and Standards’. </a:t>
            </a:r>
            <a:r>
              <a:rPr lang="pl-PL" altLang="en-US" dirty="0"/>
              <a:t>Strona internetowa zawiera także wiele innych wskazówek włącznie</a:t>
            </a:r>
            <a:r>
              <a:rPr lang="pl-PL" altLang="en-US" baseline="0" dirty="0"/>
              <a:t> ze studiami przypadków.</a:t>
            </a:r>
          </a:p>
          <a:p>
            <a:endParaRPr lang="en-US" altLang="en-US" dirty="0"/>
          </a:p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3ED81-2C31-4D08-8BFA-9789C625A21D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7544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Dostępnych jest 12 studiów przypadków, które przedstawiają zakres zastosowań stali nierdzewnych na konstrukcje mostów, budynków, konstrukcje </a:t>
            </a:r>
            <a:r>
              <a:rPr lang="en-GB" altLang="en-US" dirty="0"/>
              <a:t>offshore</a:t>
            </a:r>
            <a:r>
              <a:rPr lang="pl-PL" altLang="en-US" dirty="0"/>
              <a:t> itd. Analizowane przypadki opisują przyczyny zastosowania stali nierdzewnych,</a:t>
            </a:r>
            <a:r>
              <a:rPr lang="pl-PL" altLang="en-US" baseline="0" dirty="0"/>
              <a:t> ogólny projekt, specyfikację konstrukcji, etapy wytwarzania oraz montażu.</a:t>
            </a:r>
            <a:endParaRPr lang="pl-PL" altLang="en-US" dirty="0"/>
          </a:p>
          <a:p>
            <a:r>
              <a:rPr lang="en-GB" alt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95AA3-0013-4E19-B80D-4B4A0BE0596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65631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Publikacja „ </a:t>
            </a:r>
            <a:r>
              <a:rPr lang="en-US" altLang="en-US" dirty="0"/>
              <a:t>The Design Manual for Structural Stainless Steel</a:t>
            </a:r>
            <a:r>
              <a:rPr lang="pl-PL" altLang="en-US" dirty="0"/>
              <a:t>”</a:t>
            </a:r>
            <a:r>
              <a:rPr lang="en-US" altLang="en-US" dirty="0"/>
              <a:t> </a:t>
            </a:r>
            <a:r>
              <a:rPr lang="pl-PL" altLang="en-US" dirty="0"/>
              <a:t>obecnie trzecie wydanie, stanowi poradnik dla projektowania konstrukcji ze stali nierdzewnych zgodnie z wymogami normy </a:t>
            </a:r>
            <a:r>
              <a:rPr lang="en-US" altLang="en-US" dirty="0"/>
              <a:t>EN 1993-1-4</a:t>
            </a:r>
            <a:r>
              <a:rPr lang="pl-PL" altLang="en-US" dirty="0"/>
              <a:t>. Poradnik zawiera zarówno wskazówki ogólne jak i bardzo szeroki zestaw praktycznych przykładów. Podano także objaśnienia opisujące badania na podstawie, których opracowano wytyczne.</a:t>
            </a:r>
          </a:p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E6662-003D-4427-BD38-62B56FD529F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5866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en-US" dirty="0"/>
              <a:t>Podsumowując, stal nierdzewna może zapewnić opłacalne i estetyczne rozwiązanie, jeżeli prawidłowo uwzględni się jej szczególne własności.</a:t>
            </a:r>
          </a:p>
          <a:p>
            <a:r>
              <a:rPr lang="pl-PL" altLang="en-US" dirty="0"/>
              <a:t>Projektowanie konstrukcji</a:t>
            </a:r>
            <a:r>
              <a:rPr lang="pl-PL" altLang="en-US" baseline="0" dirty="0"/>
              <a:t> </a:t>
            </a:r>
            <a:r>
              <a:rPr lang="pl-PL" altLang="en-US" dirty="0"/>
              <a:t>ze stali nierdzewnej różni</a:t>
            </a:r>
            <a:r>
              <a:rPr lang="pl-PL" altLang="en-US" baseline="0" dirty="0"/>
              <a:t> się niewiele od projektowania konstrukcji </a:t>
            </a:r>
            <a:r>
              <a:rPr lang="pl-PL" altLang="en-US" dirty="0"/>
              <a:t>ze stali węglowej z wyjątkiem pewnych zmian w stanach granicznych nośności i krzywych stateczności. Dostępnych jest wiele źródeł</a:t>
            </a:r>
            <a:r>
              <a:rPr lang="pl-PL" altLang="en-US" baseline="0" dirty="0"/>
              <a:t> </a:t>
            </a:r>
            <a:r>
              <a:rPr lang="pl-PL" altLang="en-US" dirty="0"/>
              <a:t>informacji, które wspomagają proces projektowania</a:t>
            </a:r>
            <a:r>
              <a:rPr lang="pl-PL" altLang="en-US" baseline="0" dirty="0"/>
              <a:t> z użyciem stali nierdzewnych.</a:t>
            </a:r>
          </a:p>
          <a:p>
            <a:endParaRPr lang="pl-PL" altLang="en-US" baseline="0" dirty="0"/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B0E38-231B-4D3E-9577-9C1A47BB244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2035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dirty="0"/>
              <a:t>Dziękuję za uwagę</a:t>
            </a: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BC989-4884-49A4-9BB3-76B2CB645936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779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18994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fr-FR"/>
              <a:t>Architekt Johan Otto von Spreckelsen (*)</a:t>
            </a:r>
          </a:p>
          <a:p>
            <a:r>
              <a:rPr lang="de-DE" altLang="fr-FR"/>
              <a:t>ADP / P. Andreu / F. Deslaugiers</a:t>
            </a:r>
          </a:p>
          <a:p>
            <a:r>
              <a:rPr lang="de-DE" altLang="fr-FR"/>
              <a:t>110 m hoch, 35 Geschosse</a:t>
            </a:r>
          </a:p>
          <a:p>
            <a:r>
              <a:rPr lang="de-DE" altLang="fr-FR"/>
              <a:t>Nord-/Südflügen 19 m dick</a:t>
            </a:r>
          </a:p>
        </p:txBody>
      </p:sp>
    </p:spTree>
    <p:extLst>
      <p:ext uri="{BB962C8B-B14F-4D97-AF65-F5344CB8AC3E}">
        <p14:creationId xmlns:p14="http://schemas.microsoft.com/office/powerpoint/2010/main" val="264355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CEL</a:t>
            </a:r>
            <a:r>
              <a:rPr lang="fr-FR" dirty="0"/>
              <a:t>:</a:t>
            </a:r>
            <a:r>
              <a:rPr lang="fr-FR" baseline="0" dirty="0"/>
              <a:t> </a:t>
            </a:r>
            <a:r>
              <a:rPr lang="pl-PL" baseline="0" dirty="0"/>
              <a:t>przedstawić różnice we własnościach mechanicznych między stalą nierdzewną a węglową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493CB-4046-46AB-AF17-750713C41672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6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89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6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4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823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557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9388"/>
            <a:ext cx="8231187" cy="11699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732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59313" y="1773238"/>
            <a:ext cx="4038600" cy="452596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527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03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45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9388"/>
            <a:ext cx="8231187" cy="11699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852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716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9388"/>
            <a:ext cx="8231187" cy="11699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51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pl-PL" sz="1600" dirty="0"/>
              <a:t>Konstrukcyjne stale nierdzewne i pręty zbrojeniowe</a:t>
            </a:r>
            <a:endParaRPr lang="fr-BE" sz="16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856520" y="6669360"/>
            <a:ext cx="396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E829B8C-DC59-4CBF-96F4-512DDC1FED4E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pl-PL" sz="1600" dirty="0"/>
              <a:t>Konstrukcyjne stale nierdzewne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11675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inlesssteelrebar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0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steel-stainless.org/" TargetMode="Externa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inlessconstruction.com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3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hyperlink" Target="http://www.steel-stainless.org/CaseStudies" TargetMode="External"/><Relationship Id="rId7" Type="http://schemas.openxmlformats.org/officeDocument/2006/relationships/image" Target="../media/image11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www.steel-stainless.org/designmanual" TargetMode="External"/><Relationship Id="rId4" Type="http://schemas.openxmlformats.org/officeDocument/2006/relationships/hyperlink" Target="http://www.steel-stainless.org/uksoftware" TargetMode="Externa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adsbridges.com/willing-bend-0" TargetMode="External"/><Relationship Id="rId13" Type="http://schemas.openxmlformats.org/officeDocument/2006/relationships/hyperlink" Target="https://www.worldstainless.org/Files/issf/non-image-files/PDF/Structural/Stonecutters_Bridge_Towers.pdf" TargetMode="External"/><Relationship Id="rId18" Type="http://schemas.openxmlformats.org/officeDocument/2006/relationships/hyperlink" Target="http://www.worldstainless.org/Files/issf/Education_references/Ref19_Case_study_of_progreso_pier.pdf" TargetMode="External"/><Relationship Id="rId3" Type="http://schemas.openxmlformats.org/officeDocument/2006/relationships/hyperlink" Target="http://www.ledevoir.com/politique/quebec/336978/echangeur-turcot-quebec-confirme-le-mauvais-etat-des-structures" TargetMode="External"/><Relationship Id="rId21" Type="http://schemas.openxmlformats.org/officeDocument/2006/relationships/hyperlink" Target="http://www.stainlesssteelrebar.org/" TargetMode="External"/><Relationship Id="rId7" Type="http://schemas.openxmlformats.org/officeDocument/2006/relationships/hyperlink" Target="https://www.worldstainless.org/Files/issf/Education_references/Ref08_Special-issue-stainless-steel-rebar-Acom.pdf" TargetMode="External"/><Relationship Id="rId12" Type="http://schemas.openxmlformats.org/officeDocument/2006/relationships/hyperlink" Target="http://www.arup.com/Projects/Stonecutters_Bridge.aspx" TargetMode="External"/><Relationship Id="rId17" Type="http://schemas.openxmlformats.org/officeDocument/2006/relationships/hyperlink" Target="http://www.ukcares.com/downloads/guides/PART7.pdf" TargetMode="External"/><Relationship Id="rId2" Type="http://schemas.openxmlformats.org/officeDocument/2006/relationships/hyperlink" Target="http://www.lapresse.ca/actualites/montreal/201111/25/01-4471833-echangeur-turcot-254-millions-pour-lentretien-avant-la-demolition.php" TargetMode="External"/><Relationship Id="rId16" Type="http://schemas.openxmlformats.org/officeDocument/2006/relationships/hyperlink" Target="http://www.cedinox.es/opencms901/export/sites/cedinox/.galleries/publicaciones-tecnicas/59armadurasaceroinoxidable.pdf" TargetMode="External"/><Relationship Id="rId20" Type="http://schemas.openxmlformats.org/officeDocument/2006/relationships/hyperlink" Target="http://americanarminox.com/Purdue_University_Report_-_Stainless_Steel_Life_Cycle_Cost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ckelinstitute.org/policy/nickel-life-cycle-management/life-cycle-assessments/" TargetMode="External"/><Relationship Id="rId11" Type="http://schemas.openxmlformats.org/officeDocument/2006/relationships/hyperlink" Target="http://www.engineersireland.ie/EngineersIreland/media/SiteMedia/groups/Divisions/civil/Broadmeadow-Estuary-Bridge-Integration-of-Design-and-Construction.pdf?ext=.pdf" TargetMode="External"/><Relationship Id="rId5" Type="http://schemas.openxmlformats.org/officeDocument/2006/relationships/hyperlink" Target="https://www.holcim.com.au/products-and-services/tools-faqs-and-resources/do-it-yourself-diy/cracks-in-concrete" TargetMode="External"/><Relationship Id="rId15" Type="http://schemas.openxmlformats.org/officeDocument/2006/relationships/hyperlink" Target="https://www.infociments.fr/ponts-et-passerelles/les-armatures-inox-la-solution-pour-des-ouvrages-durables" TargetMode="External"/><Relationship Id="rId10" Type="http://schemas.openxmlformats.org/officeDocument/2006/relationships/hyperlink" Target="http://www.aeconline.ae/major-hong-kong-stainless-steel-rebar-contract-signed-by-arminox-middle-east-42317/news.html" TargetMode="External"/><Relationship Id="rId19" Type="http://schemas.openxmlformats.org/officeDocument/2006/relationships/hyperlink" Target="http://www.sintef.no/upload/Byggforsk/Publikasjoner/Prrapp%20405.pdf" TargetMode="External"/><Relationship Id="rId4" Type="http://schemas.openxmlformats.org/officeDocument/2006/relationships/hyperlink" Target="https://www.worldstainless.org/Files/issf/Education_references/Ref07_The_use_of_predictive_models_in_specifying_selective_use_of_stainless_steel_reinforcement.pdf" TargetMode="External"/><Relationship Id="rId9" Type="http://schemas.openxmlformats.org/officeDocument/2006/relationships/hyperlink" Target="http://structurae.net/structures/data/index.cfm?id=s0011506" TargetMode="External"/><Relationship Id="rId14" Type="http://schemas.openxmlformats.org/officeDocument/2006/relationships/hyperlink" Target="http://www.cif.org/noms/2008/24_-_Ocean_Parkway_Belt_Bridge.pdf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stainlesssteelrebar.org/" TargetMode="External"/><Relationship Id="rId3" Type="http://schemas.openxmlformats.org/officeDocument/2006/relationships/hyperlink" Target="https://www.tandfonline.com/author/Qu,+D" TargetMode="External"/><Relationship Id="rId7" Type="http://schemas.openxmlformats.org/officeDocument/2006/relationships/hyperlink" Target="https://store.nace.org/stainless-steel-rebar-for-marine-environment-a-study-of-galvanic-corrosion-with-carbon-steel-rebar-used-in-the-same-concrete-structure" TargetMode="External"/><Relationship Id="rId2" Type="http://schemas.openxmlformats.org/officeDocument/2006/relationships/hyperlink" Target="https://www.tandfonline.com/author/Qian,+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ndfonline.com/toc/ycmq20/45/4" TargetMode="External"/><Relationship Id="rId5" Type="http://schemas.openxmlformats.org/officeDocument/2006/relationships/hyperlink" Target="https://www.tandfonline.com/toc/ycmq20/current" TargetMode="External"/><Relationship Id="rId4" Type="http://schemas.openxmlformats.org/officeDocument/2006/relationships/hyperlink" Target="https://www.tandfonline.com/author/Coates,+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2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5.e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67.emf"/><Relationship Id="rId5" Type="http://schemas.openxmlformats.org/officeDocument/2006/relationships/image" Target="../media/image64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8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70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90.png"/><Relationship Id="rId4" Type="http://schemas.openxmlformats.org/officeDocument/2006/relationships/image" Target="../media/image58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7.emf"/><Relationship Id="rId4" Type="http://schemas.openxmlformats.org/officeDocument/2006/relationships/oleObject" Target="../embeddings/oleObject12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8.emf"/><Relationship Id="rId4" Type="http://schemas.openxmlformats.org/officeDocument/2006/relationships/oleObject" Target="../embeddings/oleObject13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80.emf"/><Relationship Id="rId4" Type="http://schemas.openxmlformats.org/officeDocument/2006/relationships/oleObject" Target="../embeddings/oleObject15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3.emf"/><Relationship Id="rId4" Type="http://schemas.openxmlformats.org/officeDocument/2006/relationships/oleObject" Target="../embeddings/oleObject17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30.png"/><Relationship Id="rId4" Type="http://schemas.openxmlformats.org/officeDocument/2006/relationships/image" Target="../media/image7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9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7560840" cy="2160240"/>
          </a:xfrm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Rozdział 07</a:t>
            </a:r>
            <a:r>
              <a:rPr lang="fr-FR" sz="4000" b="1" dirty="0">
                <a:solidFill>
                  <a:srgbClr val="0070C0"/>
                </a:solidFill>
              </a:rPr>
              <a:t>A:</a:t>
            </a:r>
          </a:p>
          <a:p>
            <a:r>
              <a:rPr lang="pl-PL" sz="4000" b="1" dirty="0">
                <a:solidFill>
                  <a:srgbClr val="0070C0"/>
                </a:solidFill>
              </a:rPr>
              <a:t>Zastosowania konstrukcyjne prętów zbrojeniowych ze stali nierdzewnej </a:t>
            </a:r>
            <a:endParaRPr lang="nl-BE" sz="4000" b="1" dirty="0">
              <a:solidFill>
                <a:srgbClr val="0070C0"/>
              </a:solidFill>
            </a:endParaRPr>
          </a:p>
          <a:p>
            <a:r>
              <a:rPr lang="nl-BE" sz="2800" b="1" dirty="0">
                <a:solidFill>
                  <a:srgbClr val="0070C0"/>
                </a:solidFill>
                <a:hlinkClick r:id="rId2"/>
              </a:rPr>
              <a:t>stainlesssteelrebar.org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pl-PL" sz="3600" dirty="0"/>
              <a:t>Prezentacja dla wykładowców</a:t>
            </a:r>
            <a:br>
              <a:rPr lang="pl-PL" sz="3600" dirty="0"/>
            </a:br>
            <a:r>
              <a:rPr lang="pl-PL" sz="3600" dirty="0"/>
              <a:t>architektury i budownictwa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151438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274638"/>
            <a:ext cx="8664897" cy="1143000"/>
          </a:xfrm>
        </p:spPr>
        <p:txBody>
          <a:bodyPr>
            <a:noAutofit/>
          </a:bodyPr>
          <a:lstStyle/>
          <a:p>
            <a:r>
              <a:rPr lang="pl-PL" sz="3600" dirty="0"/>
              <a:t>Most </a:t>
            </a:r>
            <a:r>
              <a:rPr lang="fr-FR" sz="3600" dirty="0"/>
              <a:t>Haynes Inlet Slough, Oregon, USA  2004</a:t>
            </a:r>
            <a:r>
              <a:rPr lang="fr-FR" sz="3600" baseline="50000" dirty="0"/>
              <a:t>7,8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754760" cy="262088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l-PL" dirty="0"/>
              <a:t>Niezwykły most z </a:t>
            </a:r>
            <a:r>
              <a:rPr lang="pl-PL"/>
              <a:t>przęsłami łukowo- </a:t>
            </a:r>
            <a:r>
              <a:rPr lang="pl-PL" dirty="0"/>
              <a:t>przegubowymi, gdzie konstrukcja pomostu wzmacniana jest 400 tonami prętów zbrojeniowych ze stali nierdzewnej. </a:t>
            </a:r>
          </a:p>
          <a:p>
            <a:pPr marL="0" indent="0" algn="just">
              <a:buNone/>
            </a:pPr>
            <a:r>
              <a:rPr lang="pl-PL" dirty="0"/>
              <a:t>Oczekuje się, że 230 metrowa konstrukcja nad Haynes Inlet Slough będzie trwać 120 lat bez konieczności konserwacji. </a:t>
            </a:r>
          </a:p>
          <a:p>
            <a:pPr marL="0" indent="0" algn="just">
              <a:buNone/>
            </a:pPr>
            <a:r>
              <a:rPr lang="pl-PL" dirty="0"/>
              <a:t>Pomimo, że koszt stali nierdzewnej jest dużo wyższy niż średni koszt stali czarnej to koszty cyklu życia mostu zostaną znacznie zmniejszone przez użycie stali nierdzewnej.</a:t>
            </a:r>
            <a:endParaRPr lang="fr-FR" dirty="0"/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3028950"/>
          </a:xfrm>
          <a:ln>
            <a:solidFill>
              <a:schemeClr val="tx1"/>
            </a:solidFill>
          </a:ln>
        </p:spPr>
      </p:pic>
      <p:sp>
        <p:nvSpPr>
          <p:cNvPr id="4" name="AutoShape 2" descr="Haynes Inlet Bri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5" descr="http://files1.structurae.de/files/photos/3115/haynes_inlet_bridge_8_2_09_00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31416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Model materiałowy rozpatrywany w metodzie </a:t>
            </a:r>
            <a:r>
              <a:rPr lang="nl-BE" sz="2800" dirty="0"/>
              <a:t> CSM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644" y="2179502"/>
            <a:ext cx="6408712" cy="467849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786378" y="2106595"/>
            <a:ext cx="129618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Naprężenie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354466" y="2728326"/>
            <a:ext cx="265676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Ramberga-Osgooda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 CSM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062273" y="6189972"/>
            <a:ext cx="151611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Odkształcenie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7655" y="274638"/>
            <a:ext cx="8702566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Metoda CSM </a:t>
            </a:r>
            <a:r>
              <a:rPr lang="pl-PL" sz="4000" dirty="0"/>
              <a:t>(</a:t>
            </a:r>
            <a:r>
              <a:rPr lang="nl-BE" sz="4000" dirty="0"/>
              <a:t>Continuous strength method</a:t>
            </a:r>
            <a:r>
              <a:rPr lang="pl-PL" sz="4000" dirty="0"/>
              <a:t>)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10705841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504825" y="1543505"/>
            <a:ext cx="4040188" cy="639762"/>
          </a:xfrm>
        </p:spPr>
        <p:txBody>
          <a:bodyPr/>
          <a:lstStyle/>
          <a:p>
            <a:r>
              <a:rPr lang="pl-PL" dirty="0"/>
              <a:t>Ściskanie</a:t>
            </a:r>
            <a:endParaRPr lang="nl-BE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" y="2289500"/>
            <a:ext cx="4040188" cy="3738821"/>
          </a:xfrm>
          <a:prstGeom prst="rect">
            <a:avLst/>
          </a:prstGeom>
        </p:spPr>
      </p:pic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>
          <a:xfrm>
            <a:off x="4692650" y="1543505"/>
            <a:ext cx="4041775" cy="639762"/>
          </a:xfrm>
        </p:spPr>
        <p:txBody>
          <a:bodyPr/>
          <a:lstStyle/>
          <a:p>
            <a:r>
              <a:rPr lang="pl-PL" dirty="0"/>
              <a:t>Zginanie</a:t>
            </a:r>
            <a:endParaRPr lang="nl-BE" dirty="0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650" y="2235809"/>
            <a:ext cx="3959423" cy="3767838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5626" y="6011128"/>
            <a:ext cx="561473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Metoda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CSM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bardziej dokładnie oddaje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zachowania przekroju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jdelijke aanduiding voor tekst 5"/>
          <p:cNvSpPr txBox="1">
            <a:spLocks/>
          </p:cNvSpPr>
          <p:nvPr/>
        </p:nvSpPr>
        <p:spPr>
          <a:xfrm>
            <a:off x="561975" y="1108530"/>
            <a:ext cx="710565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Porównanie metod </a:t>
            </a: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EC3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</a:t>
            </a: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CSM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obliczenia i wyniki badań</a:t>
            </a: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57655" y="274638"/>
            <a:ext cx="8702566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Metoda CSM </a:t>
            </a:r>
            <a:r>
              <a:rPr lang="pl-PL" sz="4000" dirty="0"/>
              <a:t>(</a:t>
            </a:r>
            <a:r>
              <a:rPr lang="nl-BE" sz="4000" dirty="0"/>
              <a:t>Continuous strength method</a:t>
            </a:r>
            <a:r>
              <a:rPr lang="pl-PL" sz="4000" dirty="0"/>
              <a:t>)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285261550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Metoda elementów skończonych</a:t>
            </a:r>
            <a:endParaRPr lang="nl-BE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199" y="1600200"/>
            <a:ext cx="8526545" cy="4925144"/>
          </a:xfrm>
        </p:spPr>
        <p:txBody>
          <a:bodyPr>
            <a:normAutofit/>
          </a:bodyPr>
          <a:lstStyle/>
          <a:p>
            <a:r>
              <a:rPr lang="pl-PL" sz="2400" dirty="0"/>
              <a:t>Charakterystyczną krzywą naprężenie-odkształcenie materiału można dokładnie modelować (np. zgodnie z modelem materiałowym </a:t>
            </a:r>
            <a:r>
              <a:rPr lang="pl-PL" sz="2400" dirty="0" err="1"/>
              <a:t>Ramberga-Osgooda</a:t>
            </a:r>
            <a:r>
              <a:rPr lang="pl-PL" sz="2400" dirty="0"/>
              <a:t> lub z zastosowaniem wyników badań wyznaczonych dla próbek wytrzymałościowych)</a:t>
            </a:r>
            <a:endParaRPr lang="nl-BE" sz="24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Grafiek 5"/>
          <p:cNvGraphicFramePr>
            <a:graphicFrameLocks noGrp="1"/>
          </p:cNvGraphicFramePr>
          <p:nvPr/>
        </p:nvGraphicFramePr>
        <p:xfrm>
          <a:off x="360912" y="3045987"/>
          <a:ext cx="6120680" cy="347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854" y="3871659"/>
            <a:ext cx="5479425" cy="160939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 rot="16200000">
            <a:off x="-543555" y="4267143"/>
            <a:ext cx="20456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Naprężenie N/mm</a:t>
            </a:r>
            <a:r>
              <a:rPr kumimoji="0" lang="pl-PL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nl-BE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234990" y="6211411"/>
            <a:ext cx="151611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Odkształcenie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02265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elementów skończonych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372944"/>
            <a:ext cx="8387255" cy="4925144"/>
          </a:xfrm>
        </p:spPr>
        <p:txBody>
          <a:bodyPr>
            <a:normAutofit/>
          </a:bodyPr>
          <a:lstStyle/>
          <a:p>
            <a:r>
              <a:rPr lang="pl-PL" sz="2400" dirty="0"/>
              <a:t>Dwuteownik poddany zginaniu ulega zwichrzeniu</a:t>
            </a:r>
            <a:r>
              <a:rPr lang="nl-BE" sz="2400" dirty="0"/>
              <a:t>: </a:t>
            </a:r>
            <a:r>
              <a:rPr lang="pl-PL" sz="2400" dirty="0"/>
              <a:t>można modelować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dirty="0"/>
              <a:t>wszystkie występujące zjawiska niestateczności </a:t>
            </a:r>
            <a:endParaRPr lang="nl-BE" sz="2400" dirty="0"/>
          </a:p>
          <a:p>
            <a:r>
              <a:rPr lang="nl-BE" sz="2400" dirty="0"/>
              <a:t>: Lateral torsional buckling</a:t>
            </a:r>
          </a:p>
          <a:p>
            <a:endParaRPr lang="nl-BE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90" y="2262571"/>
            <a:ext cx="8100620" cy="4595429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552383" y="4688978"/>
            <a:ext cx="245097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Naprężenia szczątkowe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311886" y="3512168"/>
            <a:ext cx="245097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Niestateczności geometryczne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359826" y="2290852"/>
            <a:ext cx="260809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Czteropunktowe zginanie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35930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ek 5"/>
          <p:cNvGraphicFramePr>
            <a:graphicFrameLocks noGrp="1"/>
          </p:cNvGraphicFramePr>
          <p:nvPr/>
        </p:nvGraphicFramePr>
        <p:xfrm>
          <a:off x="252000" y="2412000"/>
          <a:ext cx="5292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elementów skończonych</a:t>
            </a:r>
            <a:endParaRPr lang="nl-BE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Można obliczyć krzywą obciążenie-ugięcie</a:t>
            </a:r>
            <a:endParaRPr lang="nl-BE" sz="2800" dirty="0"/>
          </a:p>
          <a:p>
            <a:pPr lvl="1"/>
            <a:r>
              <a:rPr lang="pl-PL" sz="2000" dirty="0"/>
              <a:t>Zachowanie sprężyste i pierwsze uplastycznienie</a:t>
            </a:r>
            <a:endParaRPr lang="nl-BE" sz="2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438" y="2276872"/>
            <a:ext cx="3328362" cy="4095923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 rot="16200000">
            <a:off x="-947729" y="3749847"/>
            <a:ext cx="274084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Całkowite obciążenie, 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</a:t>
            </a:r>
            <a:endParaRPr kumimoji="0" lang="nl-BE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725100" y="6300962"/>
            <a:ext cx="34070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Przemieszczenie pionowe, mm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11317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iek 12"/>
          <p:cNvGraphicFramePr>
            <a:graphicFrameLocks noGrp="1"/>
          </p:cNvGraphicFramePr>
          <p:nvPr/>
        </p:nvGraphicFramePr>
        <p:xfrm>
          <a:off x="259086" y="2432977"/>
          <a:ext cx="5292000" cy="42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elementów skończonych</a:t>
            </a:r>
            <a:endParaRPr lang="nl-BE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573464"/>
            <a:ext cx="8229600" cy="4925144"/>
          </a:xfrm>
        </p:spPr>
        <p:txBody>
          <a:bodyPr>
            <a:normAutofit/>
          </a:bodyPr>
          <a:lstStyle/>
          <a:p>
            <a:pPr lvl="1"/>
            <a:r>
              <a:rPr lang="pl-PL" dirty="0"/>
              <a:t>Wyniki</a:t>
            </a:r>
            <a:r>
              <a:rPr lang="nl-BE" dirty="0"/>
              <a:t>: </a:t>
            </a:r>
            <a:r>
              <a:rPr lang="pl-PL" dirty="0"/>
              <a:t>zjawisko niestateczności</a:t>
            </a:r>
            <a:r>
              <a:rPr lang="nl-BE" dirty="0"/>
              <a:t> ⇒ </a:t>
            </a:r>
            <a:r>
              <a:rPr lang="pl-PL" dirty="0"/>
              <a:t>zwichrzenie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086" y="2204864"/>
            <a:ext cx="3171717" cy="4138786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 rot="16200000">
            <a:off x="-947729" y="3749847"/>
            <a:ext cx="274084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Całkowite obciążenie, 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</a:t>
            </a:r>
            <a:endParaRPr kumimoji="0" lang="nl-BE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725100" y="6300962"/>
            <a:ext cx="34070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Przemieszczenie pionowe, mm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87567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ek 13"/>
          <p:cNvGraphicFramePr>
            <a:graphicFrameLocks noGrp="1"/>
          </p:cNvGraphicFramePr>
          <p:nvPr/>
        </p:nvGraphicFramePr>
        <p:xfrm>
          <a:off x="251520" y="2412000"/>
          <a:ext cx="5292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elementów skończonych</a:t>
            </a:r>
            <a:endParaRPr lang="nl-BE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dirty="0"/>
              <a:t>Wyniki</a:t>
            </a:r>
            <a:r>
              <a:rPr lang="nl-BE" dirty="0"/>
              <a:t>: </a:t>
            </a:r>
            <a:r>
              <a:rPr lang="pl-PL" dirty="0"/>
              <a:t>zjawisko niestateczności </a:t>
            </a:r>
            <a:r>
              <a:rPr lang="nl-BE" dirty="0"/>
              <a:t>⇒ </a:t>
            </a:r>
            <a:r>
              <a:rPr lang="pl-PL" dirty="0"/>
              <a:t>zwichrzenie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559" y="2348880"/>
            <a:ext cx="2716306" cy="3981623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 rot="16200000">
            <a:off x="-947729" y="3749847"/>
            <a:ext cx="274084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Całkowite obciążenie, 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</a:t>
            </a:r>
            <a:endParaRPr kumimoji="0" lang="nl-BE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725100" y="6300962"/>
            <a:ext cx="34070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Przemieszczenie pionowe, mm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24928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ek 13"/>
          <p:cNvGraphicFramePr>
            <a:graphicFrameLocks noGrp="1"/>
          </p:cNvGraphicFramePr>
          <p:nvPr/>
        </p:nvGraphicFramePr>
        <p:xfrm>
          <a:off x="252000" y="2412000"/>
          <a:ext cx="5292000" cy="42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elementów skończonych</a:t>
            </a:r>
            <a:endParaRPr lang="nl-BE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Wyniki</a:t>
            </a:r>
            <a:r>
              <a:rPr lang="nl-BE" sz="2800" dirty="0"/>
              <a:t>: </a:t>
            </a:r>
            <a:r>
              <a:rPr lang="pl-PL" sz="2800" dirty="0"/>
              <a:t>zachowanie po zwichrzeniu</a:t>
            </a:r>
            <a:endParaRPr lang="nl-BE" sz="28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776" y="1809910"/>
            <a:ext cx="3178696" cy="450572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 rot="16200000">
            <a:off x="-947729" y="3749847"/>
            <a:ext cx="274084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Całkowite obciążenie, 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</a:t>
            </a:r>
            <a:endParaRPr kumimoji="0" lang="nl-BE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725100" y="6300962"/>
            <a:ext cx="34070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Przemieszczenie pionowe, mm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5483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ek 13"/>
          <p:cNvGraphicFramePr>
            <a:graphicFrameLocks noGrp="1"/>
          </p:cNvGraphicFramePr>
          <p:nvPr/>
        </p:nvGraphicFramePr>
        <p:xfrm>
          <a:off x="278609" y="2309628"/>
          <a:ext cx="5292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elementów skończonych</a:t>
            </a:r>
            <a:endParaRPr lang="nl-BE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Wyniki</a:t>
            </a:r>
            <a:r>
              <a:rPr lang="nl-BE" sz="2800" dirty="0"/>
              <a:t>: </a:t>
            </a:r>
            <a:r>
              <a:rPr lang="pl-PL" sz="2800" dirty="0"/>
              <a:t>zachowanie po zwichrzeniu</a:t>
            </a:r>
            <a:endParaRPr lang="nl-BE" sz="28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270" y="2060848"/>
            <a:ext cx="3174024" cy="439248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 rot="16200000">
            <a:off x="-907147" y="3749847"/>
            <a:ext cx="274084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Całkowite obciążenie, 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</a:t>
            </a:r>
            <a:endParaRPr kumimoji="0" lang="nl-BE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725100" y="6300962"/>
            <a:ext cx="34070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Przemieszczenie pionowe, mm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64782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Część </a:t>
            </a:r>
            <a:r>
              <a:rPr lang="fr-FR" dirty="0"/>
              <a:t>5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Ugięcia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99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600" y="4797152"/>
            <a:ext cx="7128792" cy="723528"/>
          </a:xfrm>
        </p:spPr>
        <p:txBody>
          <a:bodyPr>
            <a:noAutofit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Most </a:t>
            </a:r>
            <a:r>
              <a:rPr lang="en-US" dirty="0"/>
              <a:t>Hong Kong- Zhuhai- Macau</a:t>
            </a:r>
            <a:r>
              <a:rPr lang="en-US" baseline="30000" dirty="0"/>
              <a:t>9</a:t>
            </a:r>
            <a:br>
              <a:rPr lang="en-US" dirty="0"/>
            </a:br>
            <a:r>
              <a:rPr lang="en-US" dirty="0"/>
              <a:t>(</a:t>
            </a:r>
            <a:r>
              <a:rPr lang="pl-PL" dirty="0"/>
              <a:t>budowę rozpoczęto w </a:t>
            </a:r>
            <a:r>
              <a:rPr lang="en-US" dirty="0"/>
              <a:t>2009</a:t>
            </a:r>
            <a:r>
              <a:rPr lang="pl-PL" dirty="0"/>
              <a:t> a ma być zakończona w </a:t>
            </a:r>
            <a:r>
              <a:rPr lang="en-US" dirty="0"/>
              <a:t>2018</a:t>
            </a:r>
            <a:r>
              <a:rPr lang="pl-PL" dirty="0"/>
              <a:t>)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71600" y="5432450"/>
            <a:ext cx="7128792" cy="1236910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Prestiżowe przedsięwzięcie budowy mostu między Hong Kong-</a:t>
            </a:r>
            <a:r>
              <a:rPr lang="pl-PL" dirty="0" err="1"/>
              <a:t>Zhuhai</a:t>
            </a:r>
            <a:r>
              <a:rPr lang="pl-PL" dirty="0"/>
              <a:t>-Makau jest jednym z największych na świecie projektów mostów. Wymagany czas eksploatacji bez konserwacji wynosi 120 lat. Z tego względu do zbrojenia konstrukcji w jej krytycznych obszarach, głównie strefach ciągłego spryskiwania przez wodę, zastosowano pręty zbrojeniowe ze stali nierdzewnej. Ostatecznie do budowy mostu zostanie użytych 15 tysięcy ton stali nierdzewnej.</a:t>
            </a:r>
            <a:endParaRPr lang="en-GB" dirty="0"/>
          </a:p>
        </p:txBody>
      </p:sp>
      <p:sp>
        <p:nvSpPr>
          <p:cNvPr id="6" name="AutoShape 2" descr="File:Hogg's Hollow Bridge.png"/>
          <p:cNvSpPr>
            <a:spLocks noChangeAspect="1" noChangeArrowheads="1"/>
          </p:cNvSpPr>
          <p:nvPr/>
        </p:nvSpPr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056" y="476672"/>
            <a:ext cx="7041336" cy="4290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4335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Ugięcia</a:t>
            </a:r>
            <a:endParaRPr lang="en-GB" alt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altLang="en-US" sz="3000" dirty="0"/>
              <a:t>Nieliniowa charakterystyka krzywej naprężenie-odkształcenie oznacza, że sztywność stali nierdzewnej </a:t>
            </a:r>
            <a:r>
              <a:rPr lang="en-GB" altLang="en-US" sz="3000" dirty="0">
                <a:sym typeface="Symbol" pitchFamily="18" charset="2"/>
              </a:rPr>
              <a:t></a:t>
            </a:r>
            <a:r>
              <a:rPr lang="pl-PL" altLang="en-US" sz="3000" dirty="0">
                <a:sym typeface="Symbol" pitchFamily="18" charset="2"/>
              </a:rPr>
              <a:t> gdy naprężenia </a:t>
            </a:r>
            <a:r>
              <a:rPr lang="en-GB" altLang="en-US" sz="3000" dirty="0">
                <a:sym typeface="Symbol" pitchFamily="18" charset="2"/>
              </a:rPr>
              <a:t> </a:t>
            </a:r>
            <a:endParaRPr lang="pl-PL" altLang="en-US" sz="3000" dirty="0">
              <a:sym typeface="Symbol" pitchFamily="18" charset="2"/>
            </a:endParaRPr>
          </a:p>
          <a:p>
            <a:r>
              <a:rPr lang="pl-PL" altLang="en-US" sz="3000" dirty="0">
                <a:sym typeface="Symbol" pitchFamily="18" charset="2"/>
              </a:rPr>
              <a:t>Ugięcia są niewiele większe w stalach nierdzewnych w porównaniu do stali węglowych </a:t>
            </a:r>
          </a:p>
          <a:p>
            <a:r>
              <a:rPr lang="pl-PL" altLang="en-US" sz="3000" dirty="0">
                <a:sym typeface="Symbol" pitchFamily="18" charset="2"/>
              </a:rPr>
              <a:t>Określając stany graniczne użytkowalności dla naprężeń w elementach, stosować sieczny moduł sprężystości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893590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157163"/>
            <a:ext cx="7772400" cy="1143000"/>
          </a:xfrm>
        </p:spPr>
        <p:txBody>
          <a:bodyPr/>
          <a:lstStyle/>
          <a:p>
            <a:pPr eaLnBrk="1" hangingPunct="1"/>
            <a:r>
              <a:rPr lang="pl-PL" altLang="en-US" dirty="0"/>
              <a:t>Ugięcia</a:t>
            </a:r>
            <a:endParaRPr lang="en-GB" altLang="en-US" dirty="0"/>
          </a:p>
        </p:txBody>
      </p:sp>
      <p:sp>
        <p:nvSpPr>
          <p:cNvPr id="3686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511175" y="1544638"/>
            <a:ext cx="8381305" cy="1020762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altLang="en-US" sz="2800" dirty="0"/>
              <a:t>Sieczny moduł sprężystości </a:t>
            </a:r>
            <a:r>
              <a:rPr lang="en-GB" altLang="en-US" sz="2800" i="1" dirty="0"/>
              <a:t>E</a:t>
            </a:r>
            <a:r>
              <a:rPr lang="en-GB" altLang="en-US" sz="2800" i="1" baseline="-25000" dirty="0"/>
              <a:t>S</a:t>
            </a:r>
            <a:r>
              <a:rPr lang="en-GB" altLang="en-US" sz="2800" dirty="0"/>
              <a:t> </a:t>
            </a:r>
            <a:r>
              <a:rPr lang="pl-PL" altLang="en-US" sz="2800" dirty="0"/>
              <a:t>dla naprężeń w elemencie przy wyznaczaniu </a:t>
            </a:r>
            <a:r>
              <a:rPr lang="pl-PL" altLang="en-US" sz="2800" dirty="0">
                <a:sym typeface="Symbol" pitchFamily="18" charset="2"/>
              </a:rPr>
              <a:t>stanów granicznych </a:t>
            </a:r>
            <a:r>
              <a:rPr lang="pl-PL" altLang="en-US" sz="2800" dirty="0" err="1">
                <a:sym typeface="Symbol" pitchFamily="18" charset="2"/>
              </a:rPr>
              <a:t>użytkowalności</a:t>
            </a:r>
            <a:endParaRPr lang="en-GB" altLang="en-US" sz="2800" dirty="0"/>
          </a:p>
        </p:txBody>
      </p:sp>
      <p:pic>
        <p:nvPicPr>
          <p:cNvPr id="36868" name="Picture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796182"/>
            <a:ext cx="5097462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673664" y="3140968"/>
            <a:ext cx="1602192" cy="441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Naprężenie</a:t>
            </a:r>
          </a:p>
        </p:txBody>
      </p:sp>
      <p:sp>
        <p:nvSpPr>
          <p:cNvPr id="7" name="Prostokąt 6"/>
          <p:cNvSpPr/>
          <p:nvPr/>
        </p:nvSpPr>
        <p:spPr>
          <a:xfrm>
            <a:off x="971600" y="4005064"/>
            <a:ext cx="230425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Naprężenie dla </a:t>
            </a:r>
            <a:b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stanu granicznego </a:t>
            </a:r>
            <a:r>
              <a:rPr kumimoji="0" lang="pl-PL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użytkowalności</a:t>
            </a:r>
            <a:endParaRPr kumimoji="0" lang="pl-PL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084168" y="6021288"/>
            <a:ext cx="2279758" cy="46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Odkształcenie, 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23283414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2905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4852E"/>
              </a:buClr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4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957638" y="308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4852E"/>
              </a:buClr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4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Ugięcia</a:t>
            </a:r>
            <a:endParaRPr lang="en-GB" altLang="en-US" dirty="0"/>
          </a:p>
        </p:txBody>
      </p:sp>
      <p:sp>
        <p:nvSpPr>
          <p:cNvPr id="3789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altLang="en-US" dirty="0"/>
              <a:t>Sieczny moduł sprężystości </a:t>
            </a:r>
            <a:r>
              <a:rPr lang="en-GB" altLang="en-US" dirty="0"/>
              <a:t>E</a:t>
            </a:r>
            <a:r>
              <a:rPr lang="en-GB" altLang="en-US" baseline="-25000" dirty="0"/>
              <a:t>S</a:t>
            </a:r>
            <a:r>
              <a:rPr lang="pl-PL" altLang="en-US" dirty="0"/>
              <a:t> wyznaczony zgodnie z modelem </a:t>
            </a:r>
            <a:r>
              <a:rPr lang="en-GB" altLang="en-US" dirty="0" err="1"/>
              <a:t>Ramberg</a:t>
            </a:r>
            <a:r>
              <a:rPr lang="pl-PL" altLang="en-US" dirty="0"/>
              <a:t>a</a:t>
            </a:r>
            <a:r>
              <a:rPr lang="en-GB" altLang="en-US" dirty="0"/>
              <a:t>-Osgood</a:t>
            </a:r>
            <a:r>
              <a:rPr lang="pl-PL" altLang="en-US" dirty="0"/>
              <a:t>a</a:t>
            </a:r>
            <a:r>
              <a:rPr lang="en-GB" altLang="en-US" dirty="0"/>
              <a:t>:</a:t>
            </a:r>
          </a:p>
          <a:p>
            <a:pPr marL="0" indent="0">
              <a:buNone/>
            </a:pPr>
            <a:endParaRPr lang="fr-BE" altLang="en-US" dirty="0"/>
          </a:p>
          <a:p>
            <a:pPr marL="0" indent="0">
              <a:buNone/>
            </a:pPr>
            <a:endParaRPr lang="fr-BE" altLang="en-US" dirty="0"/>
          </a:p>
          <a:p>
            <a:pPr marL="0" indent="0">
              <a:buNone/>
            </a:pPr>
            <a:endParaRPr lang="fr-BE" altLang="en-US" dirty="0"/>
          </a:p>
          <a:p>
            <a:pPr marL="0" indent="0">
              <a:buNone/>
            </a:pPr>
            <a:endParaRPr lang="fr-BE" altLang="en-US" dirty="0"/>
          </a:p>
          <a:p>
            <a:pPr marL="0" indent="0">
              <a:buNone/>
            </a:pPr>
            <a:endParaRPr lang="fr-BE" altLang="en-US" dirty="0"/>
          </a:p>
          <a:p>
            <a:pPr>
              <a:buNone/>
            </a:pPr>
            <a:r>
              <a:rPr lang="en-GB" alt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altLang="en-US" dirty="0"/>
              <a:t>  </a:t>
            </a:r>
            <a:r>
              <a:rPr lang="pl-PL" altLang="en-US" dirty="0"/>
              <a:t>-</a:t>
            </a:r>
            <a:r>
              <a:rPr lang="en-GB" altLang="en-US" dirty="0"/>
              <a:t>  </a:t>
            </a:r>
            <a:r>
              <a:rPr lang="pl-PL" altLang="en-US" dirty="0"/>
              <a:t>naprężenia w stanie </a:t>
            </a:r>
            <a:r>
              <a:rPr lang="pl-PL" altLang="en-US" dirty="0" err="1"/>
              <a:t>użytkowalności</a:t>
            </a:r>
            <a:endParaRPr lang="en-GB" altLang="en-US" dirty="0"/>
          </a:p>
          <a:p>
            <a:pPr>
              <a:buNone/>
            </a:pPr>
            <a:r>
              <a:rPr lang="pl-PL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altLang="en-US" dirty="0"/>
              <a:t> - (wykładnik) – stała materiałowa</a:t>
            </a:r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6000" bIns="360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4852E"/>
              </a:buClr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4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/>
              <p:cNvSpPr txBox="1"/>
              <p:nvPr/>
            </p:nvSpPr>
            <p:spPr>
              <a:xfrm>
                <a:off x="2123728" y="2989847"/>
                <a:ext cx="4324710" cy="1628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l-PL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l-PL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pl-PL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𝑆</m:t>
                          </m:r>
                        </m:sub>
                      </m:sSub>
                      <m:r>
                        <a:rPr kumimoji="0" lang="pl-PL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pl-PL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l-PL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r>
                            <a:rPr kumimoji="0" lang="pl-PL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1+0,002</m:t>
                          </m:r>
                          <m:f>
                            <m:fPr>
                              <m:ctrlPr>
                                <a:rPr kumimoji="0" lang="pl-PL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l-PL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num>
                            <m:den>
                              <m:r>
                                <a:rPr kumimoji="0" lang="pl-PL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den>
                          </m:f>
                          <m:sSup>
                            <m:sSupPr>
                              <m:ctrlPr>
                                <a:rPr kumimoji="0" lang="pl-PL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pl-PL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pl-PL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pl-PL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0" lang="pl-PL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pl-PL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kumimoji="0" lang="pl-PL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pl-PL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pl-PL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pole tekstow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989847"/>
                <a:ext cx="4324710" cy="1628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556590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79388"/>
            <a:ext cx="8424862" cy="1169987"/>
          </a:xfrm>
        </p:spPr>
        <p:txBody>
          <a:bodyPr>
            <a:normAutofit fontScale="90000"/>
          </a:bodyPr>
          <a:lstStyle/>
          <a:p>
            <a:r>
              <a:rPr lang="pl-PL" altLang="en-US" dirty="0"/>
              <a:t>Ugięcia w belce z austenitycznej </a:t>
            </a:r>
            <a:br>
              <a:rPr lang="pl-PL" altLang="en-US" dirty="0"/>
            </a:br>
            <a:r>
              <a:rPr lang="pl-PL" altLang="en-US" dirty="0"/>
              <a:t>stali nierdzewnej</a:t>
            </a:r>
            <a:endParaRPr lang="en-GB" altLang="en-US" dirty="0"/>
          </a:p>
        </p:txBody>
      </p:sp>
      <p:graphicFrame>
        <p:nvGraphicFramePr>
          <p:cNvPr id="532483" name="Group 3"/>
          <p:cNvGraphicFramePr>
            <a:graphicFrameLocks noGrp="1"/>
          </p:cNvGraphicFramePr>
          <p:nvPr>
            <p:ph type="tbl" idx="1"/>
          </p:nvPr>
        </p:nvGraphicFramePr>
        <p:xfrm>
          <a:off x="684213" y="1885950"/>
          <a:ext cx="7772400" cy="3135353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6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852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Poziom naprężenia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852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GB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GB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GB" sz="2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</a:t>
                      </a:r>
                      <a:endParaRPr kumimoji="0" lang="en-GB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852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Sieczny moduł sprężystości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GB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GB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852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N/mm</a:t>
                      </a:r>
                      <a:r>
                        <a:rPr kumimoji="0" lang="en-GB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852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kumimoji="0" lang="pl-P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ugięcia 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</a:t>
                      </a:r>
                      <a:endParaRPr kumimoji="0" lang="pl-P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marT="45702" marB="457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852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pl-P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852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</a:t>
                      </a:r>
                      <a:r>
                        <a:rPr kumimoji="0" lang="pl-P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852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852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pl-P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852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192</a:t>
                      </a:r>
                      <a:r>
                        <a:rPr kumimoji="0" lang="pl-P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852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852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pl-P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852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158</a:t>
                      </a:r>
                      <a:r>
                        <a:rPr kumimoji="0" lang="pl-P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852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937" name="TextBox 1"/>
          <p:cNvSpPr txBox="1">
            <a:spLocks noChangeArrowheads="1"/>
          </p:cNvSpPr>
          <p:nvPr/>
        </p:nvSpPr>
        <p:spPr bwMode="auto">
          <a:xfrm>
            <a:off x="636588" y="5294313"/>
            <a:ext cx="59967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naprężenia w stanie </a:t>
            </a:r>
            <a:r>
              <a:rPr kumimoji="0" lang="pl-PL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użytkowalności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807306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Część </a:t>
            </a:r>
            <a:r>
              <a:rPr lang="fr-FR" dirty="0"/>
              <a:t>6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Informacje dodatkowe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76238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en-US" dirty="0"/>
              <a:t>Oddziaływanie obciążeń sejsmicznych</a:t>
            </a:r>
            <a:endParaRPr lang="en-GB" alt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82600" y="1541463"/>
            <a:ext cx="8409880" cy="4525962"/>
          </a:xfrm>
        </p:spPr>
        <p:txBody>
          <a:bodyPr>
            <a:normAutofit fontScale="92500" lnSpcReduction="20000"/>
          </a:bodyPr>
          <a:lstStyle/>
          <a:p>
            <a:r>
              <a:rPr lang="pl-PL" altLang="en-US" dirty="0"/>
              <a:t>Wysoka plastyczność (austenityczne stale nierdzewne) + wytrzymanie większej liczby cykli obciążenia</a:t>
            </a:r>
            <a:br>
              <a:rPr lang="en-GB" altLang="en-US" dirty="0"/>
            </a:br>
            <a:r>
              <a:rPr lang="en-GB" altLang="en-US" dirty="0">
                <a:solidFill>
                  <a:srgbClr val="7F7F7F"/>
                </a:solidFill>
                <a:sym typeface="Symbol" pitchFamily="18" charset="2"/>
              </a:rPr>
              <a:t></a:t>
            </a:r>
            <a:r>
              <a:rPr lang="pl-PL" altLang="en-US" dirty="0">
                <a:solidFill>
                  <a:srgbClr val="7F7F7F"/>
                </a:solidFill>
                <a:sym typeface="Symbol" pitchFamily="18" charset="2"/>
              </a:rPr>
              <a:t> </a:t>
            </a:r>
            <a:r>
              <a:rPr lang="pl-PL" altLang="en-US" dirty="0">
                <a:solidFill>
                  <a:srgbClr val="7F7F7F"/>
                </a:solidFill>
              </a:rPr>
              <a:t>większa histereza rozpraszania energii pod wpływem obciążeń cyklicznych</a:t>
            </a:r>
            <a:endParaRPr lang="en-GB" altLang="en-US" dirty="0">
              <a:solidFill>
                <a:srgbClr val="7F7F7F"/>
              </a:solidFill>
            </a:endParaRPr>
          </a:p>
          <a:p>
            <a:r>
              <a:rPr lang="pl-PL" altLang="en-US" dirty="0"/>
              <a:t>Silne umocnienie zgniotem</a:t>
            </a:r>
            <a:r>
              <a:rPr lang="en-GB" altLang="en-US" dirty="0"/>
              <a:t> </a:t>
            </a:r>
            <a:br>
              <a:rPr lang="en-GB" altLang="en-US" dirty="0"/>
            </a:br>
            <a:r>
              <a:rPr lang="en-GB" altLang="en-US" dirty="0">
                <a:solidFill>
                  <a:srgbClr val="7F7F7F"/>
                </a:solidFill>
                <a:sym typeface="Symbol" pitchFamily="18" charset="2"/>
              </a:rPr>
              <a:t></a:t>
            </a:r>
            <a:r>
              <a:rPr lang="en-GB" altLang="en-US" dirty="0">
                <a:solidFill>
                  <a:srgbClr val="7F7F7F"/>
                </a:solidFill>
              </a:rPr>
              <a:t> </a:t>
            </a:r>
            <a:r>
              <a:rPr lang="pl-PL" altLang="en-US" dirty="0">
                <a:solidFill>
                  <a:srgbClr val="7F7F7F"/>
                </a:solidFill>
              </a:rPr>
              <a:t>wzmacnia powstawanie dużych i odkształcalnych stref plastycznych </a:t>
            </a:r>
          </a:p>
          <a:p>
            <a:r>
              <a:rPr lang="pl-PL" altLang="en-US" dirty="0"/>
              <a:t>Większy wpływ szybkości odkształcania </a:t>
            </a:r>
            <a:r>
              <a:rPr lang="en-GB" altLang="en-US" dirty="0"/>
              <a:t>– </a:t>
            </a:r>
            <a:br>
              <a:rPr lang="en-GB" altLang="en-US" dirty="0"/>
            </a:br>
            <a:r>
              <a:rPr lang="en-GB" altLang="en-US" dirty="0">
                <a:solidFill>
                  <a:srgbClr val="7F7F7F"/>
                </a:solidFill>
                <a:sym typeface="Symbol" pitchFamily="18" charset="2"/>
              </a:rPr>
              <a:t> </a:t>
            </a:r>
            <a:r>
              <a:rPr lang="pl-PL" altLang="en-US" dirty="0">
                <a:solidFill>
                  <a:srgbClr val="7F7F7F"/>
                </a:solidFill>
                <a:sym typeface="Symbol" pitchFamily="18" charset="2"/>
              </a:rPr>
              <a:t>wyższa wytrzymałość przy dużej szybkości odkształcania</a:t>
            </a:r>
            <a:endParaRPr lang="en-GB" altLang="en-US" dirty="0"/>
          </a:p>
        </p:txBody>
      </p:sp>
      <p:sp>
        <p:nvSpPr>
          <p:cNvPr id="39940" name="Right Arrow 5"/>
          <p:cNvSpPr>
            <a:spLocks noChangeArrowheads="1"/>
          </p:cNvSpPr>
          <p:nvPr/>
        </p:nvSpPr>
        <p:spPr bwMode="auto">
          <a:xfrm>
            <a:off x="6875463" y="2060575"/>
            <a:ext cx="360362" cy="144463"/>
          </a:xfrm>
          <a:prstGeom prst="rightArrow">
            <a:avLst>
              <a:gd name="adj1" fmla="val 50000"/>
              <a:gd name="adj2" fmla="val 4989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6000" bIns="36000"/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4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46070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en-US" dirty="0"/>
              <a:t>Projektowanie połączeń śrubowych</a:t>
            </a:r>
            <a:endParaRPr lang="en-GB" alt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23528" y="1557338"/>
            <a:ext cx="8675688" cy="4525962"/>
          </a:xfrm>
        </p:spPr>
        <p:txBody>
          <a:bodyPr>
            <a:normAutofit/>
          </a:bodyPr>
          <a:lstStyle/>
          <a:p>
            <a:r>
              <a:rPr lang="pl-PL" altLang="en-US" dirty="0"/>
              <a:t>Wytrzymałość i odporność korozyjna śrub i łączonego materiału powinny być zbliżone  </a:t>
            </a:r>
          </a:p>
          <a:p>
            <a:r>
              <a:rPr lang="pl-PL" altLang="en-US" dirty="0"/>
              <a:t>Do łączenia elementów ze stali nierdzewnej należy stosować śruby ze stali nierdzewnej, </a:t>
            </a:r>
            <a:br>
              <a:rPr lang="pl-PL" altLang="en-US" dirty="0"/>
            </a:br>
            <a:r>
              <a:rPr lang="pl-PL" altLang="en-US" dirty="0"/>
              <a:t>co zapobiega korozji galwanicznej (bimetalicznej)</a:t>
            </a:r>
          </a:p>
          <a:p>
            <a:r>
              <a:rPr lang="pl-PL" altLang="en-US" dirty="0"/>
              <a:t>Śruby ze stali nierdzewnej można również stosować do łączenia elementów ze stali galwanizowanej i aluminium</a:t>
            </a:r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65766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en-US" dirty="0"/>
              <a:t>Projektowanie połączeń śrubowych</a:t>
            </a:r>
            <a:endParaRPr lang="en-GB" altLang="en-US" dirty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74399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pl-PL" altLang="en-US" dirty="0"/>
              <a:t>Dla stali nierdzewnych można generalnie zastosować zasady obowiązujące dla śrub ze stali czarnych w zakresie otworów przejściowych (przy rozciąganiu, ścinaniu) </a:t>
            </a:r>
          </a:p>
          <a:p>
            <a:pPr>
              <a:defRPr/>
            </a:pPr>
            <a:r>
              <a:rPr lang="pl-PL" altLang="en-US" dirty="0"/>
              <a:t>Ze względu na konieczność ograniczenia odkształcenia wynikającego z wysokiej plastyczność stali nierdzewnych stosuje się specjalne wymagania dla obliczeń wytrzymałości na docisk</a:t>
            </a:r>
          </a:p>
          <a:p>
            <a:pPr marL="0" indent="0">
              <a:buNone/>
              <a:defRPr/>
            </a:pPr>
            <a:endParaRPr lang="pl-PL" altLang="en-US" dirty="0"/>
          </a:p>
          <a:p>
            <a:pPr marL="0" indent="0">
              <a:buNone/>
              <a:defRPr/>
            </a:pPr>
            <a:r>
              <a:rPr lang="en-GB" altLang="en-US" dirty="0"/>
              <a:t>		</a:t>
            </a:r>
            <a:r>
              <a:rPr lang="en-GB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u,red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0</a:t>
            </a:r>
            <a:r>
              <a:rPr lang="pl-P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0</a:t>
            </a:r>
            <a:r>
              <a:rPr lang="pl-P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en-US" dirty="0">
                <a:latin typeface="Symbol" panose="05050102010706020507" pitchFamily="18" charset="2"/>
                <a:sym typeface="Symbol"/>
              </a:rPr>
              <a:t>  </a:t>
            </a:r>
            <a:r>
              <a:rPr lang="en-GB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GB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18343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Śruby sprężone</a:t>
            </a:r>
            <a:endParaRPr lang="en-GB" alt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altLang="en-US" dirty="0"/>
              <a:t>Przydatne w konstrukcjach mostów, wież, masztów itd., gdy</a:t>
            </a:r>
            <a:r>
              <a:rPr lang="en-GB" altLang="en-US" dirty="0"/>
              <a:t>:</a:t>
            </a:r>
          </a:p>
          <a:p>
            <a:r>
              <a:rPr lang="pl-PL" altLang="en-US" dirty="0"/>
              <a:t>połączenie podlega wibracjom</a:t>
            </a:r>
            <a:r>
              <a:rPr lang="en-GB" altLang="en-US" dirty="0"/>
              <a:t>, </a:t>
            </a:r>
          </a:p>
          <a:p>
            <a:r>
              <a:rPr lang="pl-PL" altLang="en-US" dirty="0"/>
              <a:t>należy wyeliminować </a:t>
            </a:r>
            <a:r>
              <a:rPr lang="en-GB" altLang="en-US" dirty="0"/>
              <a:t>s</a:t>
            </a:r>
            <a:r>
              <a:rPr lang="pl-PL" altLang="en-US" dirty="0"/>
              <a:t>poślizg między elementami</a:t>
            </a:r>
            <a:r>
              <a:rPr lang="en-GB" altLang="en-US" dirty="0"/>
              <a:t>,</a:t>
            </a:r>
          </a:p>
          <a:p>
            <a:r>
              <a:rPr lang="pl-PL" altLang="en-US" dirty="0"/>
              <a:t>występujące siły często zmieniają wartości od dodatnich do ujemnych</a:t>
            </a:r>
            <a:endParaRPr lang="en-GB" altLang="en-US" dirty="0"/>
          </a:p>
          <a:p>
            <a:endParaRPr lang="pl-PL" altLang="en-US" dirty="0"/>
          </a:p>
          <a:p>
            <a:r>
              <a:rPr lang="pl-PL" altLang="en-US" dirty="0"/>
              <a:t>Brak zasad projektowych dla śrub sprężonych ze stali nierdzewnej</a:t>
            </a:r>
            <a:endParaRPr lang="en-GB" altLang="en-US" dirty="0"/>
          </a:p>
          <a:p>
            <a:r>
              <a:rPr lang="pl-PL" altLang="en-US" dirty="0"/>
              <a:t>Zawsze należy wykonać stosowne badania</a:t>
            </a:r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35997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en-US" dirty="0"/>
              <a:t>Projektowanie połączeń spawanych</a:t>
            </a:r>
            <a:endParaRPr lang="en-GB" alt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3600450"/>
          </a:xfrm>
        </p:spPr>
        <p:txBody>
          <a:bodyPr>
            <a:normAutofit lnSpcReduction="10000"/>
          </a:bodyPr>
          <a:lstStyle/>
          <a:p>
            <a:r>
              <a:rPr lang="pl-PL" altLang="en-US" dirty="0"/>
              <a:t>Dla stali nierdzewnych można stosować zasady projektowe obowiązujące dla stali czarnych</a:t>
            </a:r>
          </a:p>
          <a:p>
            <a:r>
              <a:rPr lang="pl-PL" altLang="en-US" dirty="0"/>
              <a:t>Należy stosować odpowiednie dla gatunku stali nierdzewnej materiały dodatkowe </a:t>
            </a:r>
          </a:p>
          <a:p>
            <a:r>
              <a:rPr lang="pl-PL" altLang="en-US" dirty="0"/>
              <a:t>Stale nierdzewne można spawać ze stalami węglowymi, ale wymagane jest odpowiednie przygotowanie połączenia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74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0600"/>
            <a:ext cx="5486400" cy="566738"/>
          </a:xfrm>
        </p:spPr>
        <p:txBody>
          <a:bodyPr>
            <a:normAutofit/>
          </a:bodyPr>
          <a:lstStyle/>
          <a:p>
            <a:r>
              <a:rPr lang="pl-PL" dirty="0"/>
              <a:t>Most </a:t>
            </a:r>
            <a:r>
              <a:rPr lang="en-GB" dirty="0" err="1"/>
              <a:t>Broadmeadow</a:t>
            </a:r>
            <a:r>
              <a:rPr lang="en-GB" dirty="0"/>
              <a:t>, Dublin, </a:t>
            </a:r>
            <a:r>
              <a:rPr lang="pl-PL" dirty="0"/>
              <a:t>Irlandia </a:t>
            </a:r>
            <a:r>
              <a:rPr lang="en-GB" dirty="0"/>
              <a:t>(2003)</a:t>
            </a:r>
            <a:r>
              <a:rPr lang="en-GB" baseline="50000" dirty="0"/>
              <a:t>10</a:t>
            </a:r>
            <a:endParaRPr lang="fr-FR" baseline="5000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971600" y="5367338"/>
            <a:ext cx="7128792" cy="804862"/>
          </a:xfrm>
        </p:spPr>
        <p:txBody>
          <a:bodyPr>
            <a:normAutofit/>
          </a:bodyPr>
          <a:lstStyle/>
          <a:p>
            <a:pPr algn="just"/>
            <a:r>
              <a:rPr lang="pl-PL" sz="1600" dirty="0"/>
              <a:t>Nowa konstrukcja zbudowana na ujściu rzeki przy użyciu 105 ton zbrojenia ze stali nierdzewnej w kolumnach i barierach.</a:t>
            </a: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8792" y="476672"/>
            <a:ext cx="7041600" cy="42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48918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en-US" dirty="0"/>
              <a:t>Wytrzymałość zmęczeniowa</a:t>
            </a:r>
            <a:endParaRPr lang="en-GB" alt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 dirty="0"/>
              <a:t>Wytrzymałość zmęczeniowa połączeń spawanych jest zależna od geometrii spoiny </a:t>
            </a:r>
            <a:endParaRPr lang="en-GB" altLang="en-US" dirty="0"/>
          </a:p>
          <a:p>
            <a:r>
              <a:rPr lang="pl-PL" altLang="en-US" dirty="0"/>
              <a:t>Pod tym względem stale nierdzewne austenityczne i duplex są co najmniej tak dobre jak stal węglowa </a:t>
            </a:r>
            <a:endParaRPr lang="en-GB" altLang="en-US" dirty="0"/>
          </a:p>
          <a:p>
            <a:r>
              <a:rPr lang="pl-PL" altLang="en-US" dirty="0"/>
              <a:t>Należy stosować zasady obowiązujące dla stali czarnych </a:t>
            </a:r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25680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Część </a:t>
            </a:r>
            <a:r>
              <a:rPr lang="fr-FR" dirty="0"/>
              <a:t>7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Zasoby dla inżynierów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7165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en-US" dirty="0"/>
              <a:t>Zasoby dla inżynierów</a:t>
            </a:r>
            <a:endParaRPr lang="en-US" alt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 dirty="0"/>
              <a:t>Centrum informacji online</a:t>
            </a:r>
            <a:endParaRPr lang="en-GB" altLang="en-US" dirty="0"/>
          </a:p>
          <a:p>
            <a:r>
              <a:rPr lang="pl-PL" altLang="en-US" dirty="0"/>
              <a:t>Studia przypadków</a:t>
            </a:r>
            <a:endParaRPr lang="en-GB" altLang="en-US" dirty="0"/>
          </a:p>
          <a:p>
            <a:r>
              <a:rPr lang="pl-PL" altLang="en-US" dirty="0"/>
              <a:t>Wytyczne projektowe</a:t>
            </a:r>
            <a:endParaRPr lang="en-GB" altLang="en-US" dirty="0"/>
          </a:p>
          <a:p>
            <a:r>
              <a:rPr lang="pl-PL" altLang="en-US" dirty="0"/>
              <a:t>Przykłady projektowe</a:t>
            </a:r>
            <a:endParaRPr lang="en-GB" altLang="en-US" dirty="0"/>
          </a:p>
          <a:p>
            <a:r>
              <a:rPr lang="pl-PL" altLang="en-US" dirty="0"/>
              <a:t>Oprogramowanie</a:t>
            </a:r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60941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39700"/>
            <a:ext cx="7932737" cy="66182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Title 1"/>
          <p:cNvSpPr>
            <a:spLocks noGrp="1"/>
          </p:cNvSpPr>
          <p:nvPr>
            <p:ph type="title"/>
          </p:nvPr>
        </p:nvSpPr>
        <p:spPr>
          <a:xfrm>
            <a:off x="5669409" y="139700"/>
            <a:ext cx="2664296" cy="360040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altLang="en-US" sz="1800" dirty="0">
                <a:hlinkClick r:id="rId4"/>
              </a:rPr>
              <a:t>www.steel-stainless.org</a:t>
            </a:r>
            <a:r>
              <a:rPr lang="en-GB" altLang="en-US" sz="32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74198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/>
              <a:t>Stainless in Construction Information Centre </a:t>
            </a:r>
            <a:r>
              <a:rPr lang="en-GB" altLang="en-US" sz="3200" dirty="0">
                <a:hlinkClick r:id="rId3"/>
              </a:rPr>
              <a:t>www.stainlessconstruction.com</a:t>
            </a:r>
            <a:r>
              <a:rPr lang="en-GB" altLang="en-US" sz="3200" dirty="0"/>
              <a:t> </a:t>
            </a:r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561263" cy="4584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727754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dirty="0"/>
              <a:t>12 </a:t>
            </a:r>
            <a:r>
              <a:rPr lang="pl-PL" altLang="en-US" dirty="0"/>
              <a:t>studiów przypadków różnych konstrukcji</a:t>
            </a:r>
            <a:br>
              <a:rPr lang="en-GB" altLang="en-US" dirty="0"/>
            </a:br>
            <a:r>
              <a:rPr lang="en-GB" altLang="en-US" sz="3200" dirty="0">
                <a:hlinkClick r:id="rId3"/>
              </a:rPr>
              <a:t>www.steel-stainless.org/CaseStudies</a:t>
            </a:r>
            <a:r>
              <a:rPr lang="en-GB" altLang="en-US" dirty="0"/>
              <a:t> </a:t>
            </a:r>
          </a:p>
        </p:txBody>
      </p:sp>
      <p:pic>
        <p:nvPicPr>
          <p:cNvPr id="49155" name="Picture 3" descr="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7338"/>
            <a:ext cx="3167062" cy="4508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Fig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428" y="1587500"/>
            <a:ext cx="2403475" cy="180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CIMG412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003" y="4211638"/>
            <a:ext cx="2473325" cy="1855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2907200953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715" y="4230688"/>
            <a:ext cx="2436813" cy="1827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untitled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428" y="1566863"/>
            <a:ext cx="2449512" cy="1814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65482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ront cover V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3" y="1573213"/>
            <a:ext cx="3254375" cy="4633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4535810" y="4365104"/>
            <a:ext cx="3960812" cy="230408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6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Oprogramowanie do projektowania dostępne o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nline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www.steel-stainless.org/software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en-US" dirty="0"/>
              <a:t>Wytyczne </a:t>
            </a:r>
            <a:r>
              <a:rPr lang="pl-PL" altLang="en-US"/>
              <a:t>do projektowania </a:t>
            </a:r>
            <a:r>
              <a:rPr lang="pl-PL" altLang="en-US" dirty="0"/>
              <a:t>zgodnie</a:t>
            </a:r>
            <a:br>
              <a:rPr lang="pl-PL" altLang="en-US" dirty="0"/>
            </a:br>
            <a:r>
              <a:rPr lang="pl-PL" altLang="en-US" dirty="0"/>
              <a:t> z </a:t>
            </a:r>
            <a:r>
              <a:rPr lang="pl-PL" altLang="en-US" dirty="0" err="1"/>
              <a:t>Eurokodami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14800" y="1573213"/>
            <a:ext cx="4402832" cy="4525963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>
                <a:hlinkClick r:id="rId5"/>
              </a:rPr>
              <a:t>www.steel-stainless.org/designmanual</a:t>
            </a:r>
            <a:endParaRPr lang="en-GB" altLang="en-US" dirty="0"/>
          </a:p>
          <a:p>
            <a:r>
              <a:rPr lang="pl-PL" altLang="en-US" dirty="0"/>
              <a:t>Wytyczne</a:t>
            </a:r>
            <a:endParaRPr lang="en-GB" altLang="en-US" dirty="0"/>
          </a:p>
          <a:p>
            <a:r>
              <a:rPr lang="pl-PL" altLang="en-US" dirty="0"/>
              <a:t>Objaśnienia</a:t>
            </a:r>
            <a:endParaRPr lang="en-GB" altLang="en-US" dirty="0"/>
          </a:p>
          <a:p>
            <a:r>
              <a:rPr lang="pl-PL" altLang="en-US" dirty="0"/>
              <a:t>Przykłady projektowe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93610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Podsumowanie</a:t>
            </a:r>
            <a:endParaRPr lang="en-GB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altLang="en-US" dirty="0">
                <a:cs typeface="Arial" pitchFamily="34" charset="0"/>
              </a:rPr>
              <a:t>Zachowanie konstrukcji</a:t>
            </a:r>
            <a:r>
              <a:rPr lang="en-GB" altLang="en-US" dirty="0">
                <a:cs typeface="Arial" pitchFamily="34" charset="0"/>
              </a:rPr>
              <a:t>: </a:t>
            </a:r>
            <a:br>
              <a:rPr lang="en-GB" altLang="en-US" dirty="0">
                <a:cs typeface="Arial" pitchFamily="34" charset="0"/>
              </a:rPr>
            </a:br>
            <a:r>
              <a:rPr lang="pl-PL" altLang="en-US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podobne do konstrukcji ze stali czarnych z pewnymi różnicami wynikającymi z nieliniowej zależności krzywej naprężenie-odkształcenie </a:t>
            </a:r>
            <a:endParaRPr lang="en-GB" altLang="en-US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pl-PL" altLang="en-US" dirty="0">
                <a:cs typeface="Arial" pitchFamily="34" charset="0"/>
              </a:rPr>
              <a:t>Opracowano szczególne reguły projektowe</a:t>
            </a:r>
          </a:p>
          <a:p>
            <a:pPr algn="just">
              <a:defRPr/>
            </a:pPr>
            <a:r>
              <a:rPr lang="pl-PL" altLang="en-US" dirty="0">
                <a:cs typeface="Arial" pitchFamily="34" charset="0"/>
              </a:rPr>
              <a:t>Źródła informacji (wytyczne projektowe, studia przypadków, przykłady praktyczne, oprogramowanie) są łatwo dostępne</a:t>
            </a:r>
            <a:r>
              <a:rPr lang="en-GB" altLang="en-US" dirty="0">
                <a:cs typeface="Arial" pitchFamily="34" charset="0"/>
              </a:rPr>
              <a:t>!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73737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BE" dirty="0"/>
              <a:t>EN 1993-1-1. Eurocode 3: Design of steel </a:t>
            </a:r>
            <a:r>
              <a:rPr lang="nl-BE" dirty="0" err="1"/>
              <a:t>structures</a:t>
            </a:r>
            <a:r>
              <a:rPr lang="nl-BE" dirty="0"/>
              <a:t> – Part1-1: General </a:t>
            </a:r>
            <a:r>
              <a:rPr lang="nl-BE" dirty="0" err="1"/>
              <a:t>rules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rules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buildings. 2005</a:t>
            </a:r>
          </a:p>
          <a:p>
            <a:endParaRPr lang="nl-BE" dirty="0"/>
          </a:p>
          <a:p>
            <a:r>
              <a:rPr lang="nl-BE" dirty="0"/>
              <a:t>EN 1993-1-4. Eurocode 3: Design of steel </a:t>
            </a:r>
            <a:r>
              <a:rPr lang="nl-BE" dirty="0" err="1"/>
              <a:t>structures</a:t>
            </a:r>
            <a:r>
              <a:rPr lang="nl-BE" dirty="0"/>
              <a:t> – Part1-4: </a:t>
            </a:r>
            <a:r>
              <a:rPr lang="nl-BE" dirty="0" err="1"/>
              <a:t>Supplementary</a:t>
            </a:r>
            <a:r>
              <a:rPr lang="nl-BE" dirty="0"/>
              <a:t> </a:t>
            </a:r>
            <a:r>
              <a:rPr lang="nl-BE" dirty="0" err="1"/>
              <a:t>rules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stainless</a:t>
            </a:r>
            <a:r>
              <a:rPr lang="nl-BE" dirty="0"/>
              <a:t> steel. 2006</a:t>
            </a:r>
          </a:p>
          <a:p>
            <a:endParaRPr lang="nl-BE" dirty="0"/>
          </a:p>
          <a:p>
            <a:r>
              <a:rPr lang="nl-BE" dirty="0"/>
              <a:t>EN 1993-1-4. Eurocode 3: Design of steel </a:t>
            </a:r>
            <a:r>
              <a:rPr lang="nl-BE" dirty="0" err="1"/>
              <a:t>structures</a:t>
            </a:r>
            <a:r>
              <a:rPr lang="nl-BE" dirty="0"/>
              <a:t> – Part1-4: </a:t>
            </a:r>
            <a:r>
              <a:rPr lang="nl-BE" dirty="0" err="1"/>
              <a:t>Supplementary</a:t>
            </a:r>
            <a:r>
              <a:rPr lang="nl-BE" dirty="0"/>
              <a:t> </a:t>
            </a:r>
            <a:r>
              <a:rPr lang="nl-BE" dirty="0" err="1"/>
              <a:t>rules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stainless</a:t>
            </a:r>
            <a:r>
              <a:rPr lang="nl-BE" dirty="0"/>
              <a:t> steel. </a:t>
            </a:r>
            <a:r>
              <a:rPr lang="nl-BE" dirty="0" err="1"/>
              <a:t>Modifications</a:t>
            </a:r>
            <a:r>
              <a:rPr lang="nl-BE" dirty="0"/>
              <a:t> 2015</a:t>
            </a:r>
          </a:p>
          <a:p>
            <a:endParaRPr lang="nl-BE" dirty="0"/>
          </a:p>
          <a:p>
            <a:r>
              <a:rPr lang="nl-BE" dirty="0"/>
              <a:t>AISI Standard. North American </a:t>
            </a:r>
            <a:r>
              <a:rPr lang="nl-BE" dirty="0" err="1"/>
              <a:t>specification</a:t>
            </a:r>
            <a:r>
              <a:rPr lang="nl-BE" dirty="0"/>
              <a:t> Appendix 1: Design of </a:t>
            </a:r>
            <a:r>
              <a:rPr lang="nl-BE" dirty="0" err="1"/>
              <a:t>Cold-Formed</a:t>
            </a:r>
            <a:r>
              <a:rPr lang="nl-BE" dirty="0"/>
              <a:t> Steel </a:t>
            </a:r>
            <a:r>
              <a:rPr lang="nl-BE" dirty="0" err="1"/>
              <a:t>Structural</a:t>
            </a:r>
            <a:r>
              <a:rPr lang="nl-BE" dirty="0"/>
              <a:t> Members Using the Direct </a:t>
            </a:r>
            <a:r>
              <a:rPr lang="nl-BE" dirty="0" err="1"/>
              <a:t>Strength</a:t>
            </a:r>
            <a:r>
              <a:rPr lang="nl-BE" dirty="0"/>
              <a:t> Method. 2007</a:t>
            </a:r>
          </a:p>
          <a:p>
            <a:endParaRPr lang="nl-BE" dirty="0"/>
          </a:p>
          <a:p>
            <a:r>
              <a:rPr lang="nl-BE" dirty="0"/>
              <a:t>B.W. </a:t>
            </a:r>
            <a:r>
              <a:rPr lang="nl-BE" dirty="0" err="1"/>
              <a:t>Schafer</a:t>
            </a:r>
            <a:r>
              <a:rPr lang="nl-BE" dirty="0"/>
              <a:t>. Review: The Direct </a:t>
            </a:r>
            <a:r>
              <a:rPr lang="nl-BE" dirty="0" err="1"/>
              <a:t>Strength</a:t>
            </a:r>
            <a:r>
              <a:rPr lang="nl-BE" dirty="0"/>
              <a:t> Method of </a:t>
            </a:r>
            <a:r>
              <a:rPr lang="nl-BE" dirty="0" err="1"/>
              <a:t>cold-formed</a:t>
            </a:r>
            <a:r>
              <a:rPr lang="nl-BE" dirty="0"/>
              <a:t> steel member design. Journal of </a:t>
            </a:r>
            <a:r>
              <a:rPr lang="nl-BE" dirty="0" err="1"/>
              <a:t>Constructional</a:t>
            </a:r>
            <a:r>
              <a:rPr lang="nl-BE" dirty="0"/>
              <a:t> Steel Research 64 (2008) 766-778</a:t>
            </a:r>
          </a:p>
          <a:p>
            <a:endParaRPr lang="nl-BE" dirty="0"/>
          </a:p>
          <a:p>
            <a:r>
              <a:rPr lang="nl-BE" dirty="0" err="1"/>
              <a:t>S.Afshan</a:t>
            </a:r>
            <a:r>
              <a:rPr lang="nl-BE" dirty="0"/>
              <a:t>, L. Gardner. The </a:t>
            </a:r>
            <a:r>
              <a:rPr lang="nl-BE" dirty="0" err="1"/>
              <a:t>continuous</a:t>
            </a:r>
            <a:r>
              <a:rPr lang="nl-BE" dirty="0"/>
              <a:t> </a:t>
            </a:r>
            <a:r>
              <a:rPr lang="nl-BE" dirty="0" err="1"/>
              <a:t>strength</a:t>
            </a:r>
            <a:r>
              <a:rPr lang="nl-BE" dirty="0"/>
              <a:t> </a:t>
            </a:r>
            <a:r>
              <a:rPr lang="nl-BE" dirty="0" err="1"/>
              <a:t>method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structural</a:t>
            </a:r>
            <a:r>
              <a:rPr lang="nl-BE" dirty="0"/>
              <a:t> </a:t>
            </a:r>
            <a:r>
              <a:rPr lang="nl-BE" dirty="0" err="1"/>
              <a:t>stainless</a:t>
            </a:r>
            <a:r>
              <a:rPr lang="nl-BE" dirty="0"/>
              <a:t> steel design. </a:t>
            </a:r>
            <a:r>
              <a:rPr lang="nl-BE" dirty="0" err="1"/>
              <a:t>Thin-Walled</a:t>
            </a:r>
            <a:r>
              <a:rPr lang="nl-BE" dirty="0"/>
              <a:t> </a:t>
            </a:r>
            <a:r>
              <a:rPr lang="nl-BE" dirty="0" err="1"/>
              <a:t>Structures</a:t>
            </a:r>
            <a:r>
              <a:rPr lang="nl-BE" dirty="0"/>
              <a:t> 68 (2013) 42-49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43922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3311525" y="2239963"/>
            <a:ext cx="532765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rIns="0" bIns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5818" name="Rectangle 42"/>
          <p:cNvSpPr>
            <a:spLocks noChangeArrowheads="1"/>
          </p:cNvSpPr>
          <p:nvPr/>
        </p:nvSpPr>
        <p:spPr bwMode="auto">
          <a:xfrm>
            <a:off x="3311525" y="2239963"/>
            <a:ext cx="532765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rIns="0" bIns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03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827" y="144016"/>
            <a:ext cx="3252089" cy="980728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Naprawa wału morskiego</a:t>
            </a:r>
            <a:br>
              <a:rPr lang="fr-FR" sz="2800" dirty="0"/>
            </a:br>
            <a:r>
              <a:rPr lang="fr-FR" sz="2800" dirty="0"/>
              <a:t>Bayonne, </a:t>
            </a:r>
            <a:r>
              <a:rPr lang="pl-PL" sz="2800" dirty="0"/>
              <a:t>Francja</a:t>
            </a:r>
            <a:endParaRPr lang="fr-FR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-20761" y="-15207"/>
            <a:ext cx="5292000" cy="2888761"/>
            <a:chOff x="-20761" y="-15207"/>
            <a:chExt cx="5292000" cy="288876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761" y="-15207"/>
              <a:ext cx="5292000" cy="25105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131840" y="2504222"/>
              <a:ext cx="2139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dirty="0"/>
                <a:t>Widok z lotu ptaka</a:t>
              </a:r>
              <a:endParaRPr lang="fr-FR" dirty="0"/>
            </a:p>
          </p:txBody>
        </p:sp>
      </p:grpSp>
      <p:pic>
        <p:nvPicPr>
          <p:cNvPr id="7" name="Picture 2" descr="D:\Mes docs\ISSF_Projects_under_way\Education to Stainless_Steels\Pictures\fissure dalle lo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83731"/>
            <a:ext cx="4536000" cy="34016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Mes docs\ISSF_Projects_under_way\Education to Stainless_Steels\Pictures\DN Photo 196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6795" y="4586574"/>
            <a:ext cx="3256445" cy="2271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1240" y="1268760"/>
            <a:ext cx="36420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lvl="1" algn="just"/>
            <a:r>
              <a:rPr lang="pl-PL" dirty="0"/>
              <a:t>Wał morski wybudowano w </a:t>
            </a:r>
            <a:r>
              <a:rPr lang="fr-FR" dirty="0"/>
              <a:t>1960</a:t>
            </a:r>
            <a:r>
              <a:rPr lang="pl-PL" dirty="0"/>
              <a:t> r. w celu ochrony wejścia do portu.</a:t>
            </a:r>
            <a:endParaRPr lang="fr-FR" dirty="0"/>
          </a:p>
          <a:p>
            <a:pPr marL="72000" lvl="1" algn="just"/>
            <a:endParaRPr lang="fr-FR" dirty="0"/>
          </a:p>
          <a:p>
            <a:pPr marL="72000" lvl="1" algn="just"/>
            <a:r>
              <a:rPr lang="pl-PL" dirty="0"/>
              <a:t>Konstrukcja od strony oceanu jest wyższa i zabezpieczona przez </a:t>
            </a:r>
            <a:r>
              <a:rPr lang="fr-FR" dirty="0"/>
              <a:t>40</a:t>
            </a:r>
            <a:r>
              <a:rPr lang="pl-PL" dirty="0"/>
              <a:t> tonowe</a:t>
            </a:r>
            <a:r>
              <a:rPr lang="fr-FR" dirty="0"/>
              <a:t> </a:t>
            </a:r>
            <a:r>
              <a:rPr lang="pl-PL" dirty="0"/>
              <a:t>bloki, które muszą być wymienione z powodu zniszczenia przez sztorm.</a:t>
            </a:r>
            <a:endParaRPr lang="fr-FR" dirty="0"/>
          </a:p>
          <a:p>
            <a:pPr marL="72000" lvl="1" algn="just"/>
            <a:r>
              <a:rPr lang="pl-PL" dirty="0"/>
              <a:t>Konstrukcja od strony rzeki jest szeroka na </a:t>
            </a:r>
            <a:r>
              <a:rPr lang="fr-FR" dirty="0"/>
              <a:t>7</a:t>
            </a:r>
            <a:r>
              <a:rPr lang="pl-PL" dirty="0"/>
              <a:t> </a:t>
            </a:r>
            <a:r>
              <a:rPr lang="fr-FR" dirty="0"/>
              <a:t>m </a:t>
            </a:r>
            <a:r>
              <a:rPr lang="pl-PL" dirty="0"/>
              <a:t>i umożliwia ciężkim dźwigom przenoszenie bloków.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068960"/>
            <a:ext cx="550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Pęknięcia na pomoście i ścianach wymagały naprawy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44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804916"/>
            <a:ext cx="5740400" cy="1892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6" y="395372"/>
            <a:ext cx="507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Przekrój przez konstrukcję falochronu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5991399" y="1580599"/>
            <a:ext cx="2829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Pomost i falochron zostały wzmocnione przez stal nierdzewną typu lean duplex </a:t>
            </a:r>
            <a:r>
              <a:rPr lang="fr-FR" dirty="0"/>
              <a:t>(EN 1.4362)</a:t>
            </a:r>
            <a:r>
              <a:rPr lang="fr-FR" baseline="50000" dirty="0"/>
              <a:t> 11</a:t>
            </a:r>
          </a:p>
        </p:txBody>
      </p:sp>
      <p:sp>
        <p:nvSpPr>
          <p:cNvPr id="4" name="AutoShape 2" descr="http://henri.peudennier.free.fr/albums/PAYSAGES/slides/Digue%20Bayonne-RC.jpg"/>
          <p:cNvSpPr>
            <a:spLocks noChangeAspect="1" noChangeArrowheads="1"/>
          </p:cNvSpPr>
          <p:nvPr/>
        </p:nvSpPr>
        <p:spPr bwMode="auto">
          <a:xfrm>
            <a:off x="155575" y="-1379538"/>
            <a:ext cx="49053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72006" y="3069263"/>
            <a:ext cx="8820474" cy="3168049"/>
            <a:chOff x="72006" y="3573016"/>
            <a:chExt cx="8820474" cy="3168049"/>
          </a:xfrm>
        </p:grpSpPr>
        <p:sp>
          <p:nvSpPr>
            <p:cNvPr id="3" name="TextBox 2"/>
            <p:cNvSpPr txBox="1"/>
            <p:nvPr/>
          </p:nvSpPr>
          <p:spPr>
            <a:xfrm>
              <a:off x="72006" y="3573016"/>
              <a:ext cx="3510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Falochron w trakcie naprawy</a:t>
              </a:r>
              <a:endParaRPr lang="fr-FR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2006" y="4005064"/>
              <a:ext cx="8820474" cy="2736001"/>
              <a:chOff x="-1" y="3570134"/>
              <a:chExt cx="8820474" cy="2736001"/>
            </a:xfrm>
          </p:grpSpPr>
          <p:pic>
            <p:nvPicPr>
              <p:cNvPr id="9" name="Picture 3" descr="D:\Mes docs\ISSF_Projects_under_way\Education to Stainless_Steels\Pictures\digue-bayonne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3570135"/>
                <a:ext cx="3647679" cy="2736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510117" y="3570134"/>
                <a:ext cx="5310356" cy="273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3635896" y="3069263"/>
            <a:ext cx="37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Początek 2014, sztorm w zatoce</a:t>
            </a:r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665827" y="144016"/>
            <a:ext cx="3252089" cy="980728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Naprawa wału morskiego</a:t>
            </a:r>
            <a:br>
              <a:rPr lang="fr-FR" sz="2800" dirty="0"/>
            </a:br>
            <a:r>
              <a:rPr lang="fr-FR" sz="2800" dirty="0"/>
              <a:t>Bayonne, </a:t>
            </a:r>
            <a:r>
              <a:rPr lang="pl-PL" sz="2800" dirty="0"/>
              <a:t>Francja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38646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4800600"/>
            <a:ext cx="7121200" cy="566738"/>
          </a:xfrm>
        </p:spPr>
        <p:txBody>
          <a:bodyPr>
            <a:normAutofit/>
          </a:bodyPr>
          <a:lstStyle/>
          <a:p>
            <a:pPr lvl="0"/>
            <a:r>
              <a:rPr lang="pl-PL" altLang="fr-FR" dirty="0"/>
              <a:t>Most: </a:t>
            </a:r>
            <a:r>
              <a:rPr lang="en-US" altLang="fr-FR" dirty="0"/>
              <a:t>Stonecutters Bridge </a:t>
            </a:r>
            <a:r>
              <a:rPr lang="pl-PL" altLang="fr-FR" dirty="0"/>
              <a:t>w </a:t>
            </a:r>
            <a:r>
              <a:rPr lang="en-US" altLang="fr-FR" dirty="0"/>
              <a:t>Hong </a:t>
            </a:r>
            <a:r>
              <a:rPr lang="en-US" altLang="fr-FR" dirty="0" err="1"/>
              <a:t>Kon</a:t>
            </a:r>
            <a:r>
              <a:rPr lang="pl-PL" altLang="fr-FR" dirty="0" err="1"/>
              <a:t>gu</a:t>
            </a:r>
            <a:r>
              <a:rPr lang="en-US" altLang="fr-FR" baseline="50000" dirty="0"/>
              <a:t>12,13</a:t>
            </a:r>
            <a:endParaRPr lang="fr-FR" baseline="50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755576" y="5367338"/>
            <a:ext cx="7337224" cy="1158006"/>
          </a:xfrm>
        </p:spPr>
        <p:txBody>
          <a:bodyPr>
            <a:normAutofit/>
          </a:bodyPr>
          <a:lstStyle/>
          <a:p>
            <a:pPr lvl="0" algn="just"/>
            <a:r>
              <a:rPr lang="pl-PL" altLang="fr-FR" dirty="0"/>
              <a:t>Drugi na świecie pod względem długości most podwieszany z głównym przęsłem długości </a:t>
            </a:r>
            <a:r>
              <a:rPr lang="en-US" altLang="fr-FR" dirty="0"/>
              <a:t>1018</a:t>
            </a:r>
            <a:r>
              <a:rPr lang="pl-PL" altLang="fr-FR" dirty="0"/>
              <a:t> </a:t>
            </a:r>
            <a:r>
              <a:rPr lang="en-US" altLang="fr-FR" dirty="0"/>
              <a:t>m</a:t>
            </a:r>
            <a:r>
              <a:rPr lang="pl-PL" altLang="fr-FR" dirty="0"/>
              <a:t>.</a:t>
            </a:r>
            <a:endParaRPr lang="fr-FR" altLang="fr-FR" dirty="0"/>
          </a:p>
          <a:p>
            <a:pPr lvl="0" algn="just"/>
            <a:r>
              <a:rPr lang="pl-PL" altLang="fr-FR" dirty="0"/>
              <a:t>Kolumny mostu mają wysokość </a:t>
            </a:r>
            <a:r>
              <a:rPr lang="en-US" altLang="fr-FR" dirty="0"/>
              <a:t>298</a:t>
            </a:r>
            <a:r>
              <a:rPr lang="pl-PL" altLang="fr-FR" dirty="0"/>
              <a:t> </a:t>
            </a:r>
            <a:r>
              <a:rPr lang="en-US" altLang="fr-FR" dirty="0"/>
              <a:t>m </a:t>
            </a:r>
            <a:r>
              <a:rPr lang="pl-PL" altLang="fr-FR" dirty="0"/>
              <a:t>i są zbrojone prętami ze stali nierdzewnej o masie </a:t>
            </a:r>
            <a:r>
              <a:rPr lang="en-US" altLang="fr-FR" dirty="0"/>
              <a:t>1600 ton</a:t>
            </a:r>
            <a:r>
              <a:rPr lang="pl-PL" altLang="fr-FR" dirty="0"/>
              <a:t> w obszarze przęseł oraz nierdzewnym zbrojeniem o masie </a:t>
            </a:r>
            <a:r>
              <a:rPr lang="en-US" altLang="fr-FR" dirty="0"/>
              <a:t>2800 ton</a:t>
            </a:r>
            <a:r>
              <a:rPr lang="pl-PL" altLang="fr-FR" dirty="0"/>
              <a:t> w podstawie mostu.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80528" y="28997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3" name="Image 30" descr="http://www.conexpo.co.uk/wp-content/gallery/projects/supplied-high-psv-aggregate-for-the-surfacing-of-stonecutters-bridge-hong-kon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4700" y="576025"/>
            <a:ext cx="7041600" cy="42211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452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Mast </a:t>
            </a:r>
            <a:r>
              <a:rPr lang="fr-FR" dirty="0"/>
              <a:t>Belt Parkway, Brooklyn, USA (2004)</a:t>
            </a:r>
            <a:r>
              <a:rPr lang="fr-FR" baseline="50000" dirty="0"/>
              <a:t>14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Konstrukcja mostu i bariery ochronne zostały wzmocnione zbrojeniem ze stali nierdzewnej typu duplex 2205 dla zapewnienia długoterminowej (100 lat) trwałości i odporności korozyjnej na oddziaływanie środowiska morskiego i soli drogowej.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65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Kiedy należy brać pod uwagę zastosowanie prętów zbrojeniowych ze stali nierdzewnej</a:t>
            </a:r>
            <a:r>
              <a:rPr lang="pl-PL" sz="2800" baseline="30000" dirty="0"/>
              <a:t>15-20</a:t>
            </a:r>
            <a:r>
              <a:rPr lang="pl-PL" sz="2800" dirty="0"/>
              <a:t>:</a:t>
            </a:r>
            <a:endParaRPr lang="fr-F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4200" dirty="0"/>
              <a:t>W środowisku korozyjnym</a:t>
            </a:r>
            <a:r>
              <a:rPr lang="fr-FR" sz="4200" dirty="0"/>
              <a:t>: </a:t>
            </a:r>
          </a:p>
          <a:p>
            <a:r>
              <a:rPr lang="pl-PL" sz="3800" dirty="0"/>
              <a:t>Woda morska, zwłaszcza w gorącym klimacie</a:t>
            </a:r>
            <a:r>
              <a:rPr lang="fr-FR" sz="3800" dirty="0"/>
              <a:t> </a:t>
            </a:r>
          </a:p>
          <a:p>
            <a:pPr lvl="1"/>
            <a:r>
              <a:rPr lang="pl-PL" sz="3400" dirty="0"/>
              <a:t>Mosty</a:t>
            </a:r>
            <a:endParaRPr lang="fr-FR" sz="3400" dirty="0"/>
          </a:p>
          <a:p>
            <a:pPr lvl="1"/>
            <a:r>
              <a:rPr lang="pl-PL" sz="3400" dirty="0"/>
              <a:t>Mola</a:t>
            </a:r>
            <a:endParaRPr lang="fr-FR" sz="3400" dirty="0"/>
          </a:p>
          <a:p>
            <a:pPr lvl="1"/>
            <a:r>
              <a:rPr lang="pl-PL" sz="3400" dirty="0"/>
              <a:t>Doki</a:t>
            </a:r>
            <a:endParaRPr lang="fr-FR" sz="3400" dirty="0"/>
          </a:p>
          <a:p>
            <a:pPr lvl="1"/>
            <a:r>
              <a:rPr lang="pl-PL" sz="3400" dirty="0"/>
              <a:t>Kotwy słupów oświetleniowych, balustrady</a:t>
            </a:r>
            <a:r>
              <a:rPr lang="fr-FR" sz="3400" dirty="0"/>
              <a:t>,….</a:t>
            </a:r>
          </a:p>
          <a:p>
            <a:pPr lvl="1"/>
            <a:r>
              <a:rPr lang="pl-PL" sz="3400" dirty="0"/>
              <a:t>Falochrony</a:t>
            </a:r>
            <a:endParaRPr lang="fr-FR" sz="3400" dirty="0"/>
          </a:p>
          <a:p>
            <a:pPr lvl="1"/>
            <a:r>
              <a:rPr lang="fr-FR" sz="3400" dirty="0"/>
              <a:t>…..</a:t>
            </a:r>
          </a:p>
          <a:p>
            <a:r>
              <a:rPr lang="pl-PL" sz="3800" dirty="0"/>
              <a:t>Sól drogowa</a:t>
            </a:r>
            <a:endParaRPr lang="fr-FR" sz="3800" dirty="0"/>
          </a:p>
          <a:p>
            <a:pPr lvl="1"/>
            <a:r>
              <a:rPr lang="pl-PL" sz="3400" dirty="0"/>
              <a:t>Mosty</a:t>
            </a:r>
            <a:endParaRPr lang="fr-FR" sz="3400" dirty="0"/>
          </a:p>
          <a:p>
            <a:pPr lvl="1"/>
            <a:r>
              <a:rPr lang="pl-PL" sz="3400" dirty="0"/>
              <a:t>Wiadukty drogowe i węzły drogowe</a:t>
            </a:r>
            <a:endParaRPr lang="fr-FR" sz="3400" dirty="0"/>
          </a:p>
          <a:p>
            <a:pPr lvl="1"/>
            <a:r>
              <a:rPr lang="pl-PL" sz="3400" dirty="0"/>
              <a:t>Parkingi kryte</a:t>
            </a:r>
            <a:endParaRPr lang="fr-FR" sz="3400" dirty="0"/>
          </a:p>
          <a:p>
            <a:r>
              <a:rPr lang="pl-PL" sz="3800" dirty="0"/>
              <a:t>Zbiorniki uzdatniania wody ściekowej</a:t>
            </a:r>
            <a:endParaRPr lang="fr-FR" sz="3800" dirty="0"/>
          </a:p>
          <a:p>
            <a:r>
              <a:rPr lang="pl-PL" sz="3800" dirty="0"/>
              <a:t>Instalacje odsalania wody</a:t>
            </a:r>
            <a:endParaRPr lang="fr-FR" sz="3800" dirty="0"/>
          </a:p>
          <a:p>
            <a:r>
              <a:rPr lang="pl-PL" sz="3800" dirty="0"/>
              <a:t>Konstrukcje o bardzo długim okresie eksploatacji </a:t>
            </a:r>
            <a:endParaRPr lang="pl-PL" sz="3400" dirty="0"/>
          </a:p>
          <a:p>
            <a:pPr lvl="1"/>
            <a:r>
              <a:rPr lang="pl-PL" sz="3400" dirty="0"/>
              <a:t>Naprawa konstrukcji zabytkowych </a:t>
            </a:r>
          </a:p>
          <a:p>
            <a:pPr lvl="1"/>
            <a:r>
              <a:rPr lang="pl-PL" sz="3400" dirty="0"/>
              <a:t>Miejsca składowania odpadów jądrowych</a:t>
            </a:r>
            <a:endParaRPr lang="fr-FR" sz="3400" dirty="0"/>
          </a:p>
          <a:p>
            <a:r>
              <a:rPr lang="pl-PL" sz="3800" dirty="0"/>
              <a:t>W nieznanych środowiskach, w których </a:t>
            </a:r>
            <a:endParaRPr lang="fr-FR" sz="3800" dirty="0"/>
          </a:p>
          <a:p>
            <a:pPr lvl="1"/>
            <a:r>
              <a:rPr lang="pl-PL" sz="3400" dirty="0"/>
              <a:t>niemożliwa jest okresowa inspekcja</a:t>
            </a:r>
            <a:endParaRPr lang="fr-FR" sz="3400" dirty="0"/>
          </a:p>
          <a:p>
            <a:pPr lvl="1"/>
            <a:r>
              <a:rPr lang="pl-PL" sz="3400" dirty="0"/>
              <a:t>naprawy są praktycznie niemożliwe lub bardzo kosztowne</a:t>
            </a: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205484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7863"/>
          </a:xfrm>
        </p:spPr>
        <p:txBody>
          <a:bodyPr>
            <a:noAutofit/>
          </a:bodyPr>
          <a:lstStyle/>
          <a:p>
            <a:r>
              <a:rPr lang="pl-PL" sz="3200" dirty="0"/>
              <a:t>Porównanie prętów zbrojeniowych ze stali nierdzewnej z innymi rozwiązaniami </a:t>
            </a:r>
            <a:r>
              <a:rPr lang="fr-FR" sz="3200" baseline="50000" dirty="0"/>
              <a:t>15-20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081027"/>
              </p:ext>
            </p:extLst>
          </p:nvPr>
        </p:nvGraphicFramePr>
        <p:xfrm>
          <a:off x="251520" y="1066800"/>
          <a:ext cx="8510271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815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Zalety</a:t>
                      </a: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Wady</a:t>
                      </a: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Powłoki epoksydowe</a:t>
                      </a:r>
                      <a:endParaRPr lang="fr-FR" sz="1400" dirty="0"/>
                    </a:p>
                    <a:p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Niskie koszty początkowe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/>
                        <a:t>Brak możliwości gięcia bez powstawania pęknięć</a:t>
                      </a:r>
                      <a:endParaRPr lang="fr-FR" sz="1400" dirty="0"/>
                    </a:p>
                    <a:p>
                      <a:pPr marL="177800" indent="-177800"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pl-PL" sz="1400" baseline="0" dirty="0"/>
                        <a:t>Podczas instalacji w</a:t>
                      </a:r>
                      <a:r>
                        <a:rPr lang="pl-PL" sz="1400" dirty="0"/>
                        <a:t>ymagana ostrożna</a:t>
                      </a:r>
                      <a:r>
                        <a:rPr lang="pl-PL" sz="1400" baseline="0" dirty="0"/>
                        <a:t> obsługa, aby nie uszkodzić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Galwanizacja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Niskie koszty początkowe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/>
                        <a:t>Brak możliwości gięcia bez powstawania pęknięć</a:t>
                      </a:r>
                      <a:endParaRPr lang="fr-FR" sz="1400" dirty="0"/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400" strike="noStrike" dirty="0">
                          <a:solidFill>
                            <a:schemeClr val="tx1"/>
                          </a:solidFill>
                        </a:rPr>
                        <a:t>Powłoki </a:t>
                      </a:r>
                      <a:r>
                        <a:rPr lang="fr-FR" sz="1400" strike="noStrike" dirty="0">
                          <a:solidFill>
                            <a:schemeClr val="tx1"/>
                          </a:solidFill>
                        </a:rPr>
                        <a:t>Zn </a:t>
                      </a:r>
                      <a:r>
                        <a:rPr lang="pl-PL" sz="1400" strike="noStrike" dirty="0">
                          <a:solidFill>
                            <a:schemeClr val="tx1"/>
                          </a:solidFill>
                        </a:rPr>
                        <a:t>korodują szybciej niż żelazo, </a:t>
                      </a:r>
                      <a:r>
                        <a:rPr lang="pl-PL" sz="1400" strike="noStrike" dirty="0">
                          <a:solidFill>
                            <a:schemeClr val="dk1"/>
                          </a:solidFill>
                        </a:rPr>
                        <a:t>g</a:t>
                      </a:r>
                      <a:r>
                        <a:rPr lang="pl-PL" sz="1400" dirty="0"/>
                        <a:t>dy cynk skoroduje nie są już efektywne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6822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Polimery wzmacniane</a:t>
                      </a:r>
                      <a:r>
                        <a:rPr lang="pl-PL" sz="1400" baseline="0" dirty="0"/>
                        <a:t> włóknami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Niskie koszty początkowe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/>
                        <a:t>Brak możliwości gięcia bez powstawania pęknięć</a:t>
                      </a:r>
                      <a:endParaRPr lang="fr-FR" sz="1400" dirty="0"/>
                    </a:p>
                    <a:p>
                      <a:pPr marL="177800" indent="-177800"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/>
                        <a:t>Brak odporności na wysoką temperaturę i słaba udarność w zimnym klimacie</a:t>
                      </a:r>
                    </a:p>
                    <a:p>
                      <a:pPr marL="177800" indent="-177800"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pl-PL" sz="1400" baseline="0" dirty="0"/>
                        <a:t>Niższa sztywność niż stali</a:t>
                      </a:r>
                      <a:endParaRPr lang="fr-FR" sz="1400" dirty="0"/>
                    </a:p>
                    <a:p>
                      <a:pPr marL="177800" indent="-177800"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/>
                        <a:t>Nie nadają się do recyklingu</a:t>
                      </a: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652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STAL NIERDZEWNA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pl-PL" sz="1400" dirty="0"/>
                        <a:t>Koszty cyklu życia produktu</a:t>
                      </a:r>
                      <a:r>
                        <a:rPr lang="fr-FR" sz="1400" baseline="0" dirty="0"/>
                        <a:t>:</a:t>
                      </a:r>
                    </a:p>
                    <a:p>
                      <a:pPr marL="177800" indent="-177800"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pl-PL" sz="1400" baseline="0" dirty="0"/>
                        <a:t>Projektowanie tak jak dla stali czarnych</a:t>
                      </a:r>
                      <a:endParaRPr lang="fr-FR" sz="1400" baseline="0" dirty="0"/>
                    </a:p>
                    <a:p>
                      <a:pPr marL="177800" indent="-177800"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pl-PL" sz="1400" baseline="0" dirty="0"/>
                        <a:t>Zbrojenia mieszane ze stali węglowej i nierdzewnej dobrze </a:t>
                      </a:r>
                      <a:r>
                        <a:rPr lang="pl-PL" sz="1400" strike="noStrike" baseline="0" dirty="0">
                          <a:solidFill>
                            <a:schemeClr val="tx1"/>
                          </a:solidFill>
                        </a:rPr>
                        <a:t>współpracują </a:t>
                      </a:r>
                    </a:p>
                    <a:p>
                      <a:pPr marL="177800" indent="-177800"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pl-PL" sz="1400" baseline="0" dirty="0"/>
                        <a:t>Łatwa </a:t>
                      </a:r>
                      <a:r>
                        <a:rPr lang="pl-PL" sz="1400" baseline="0" dirty="0">
                          <a:solidFill>
                            <a:schemeClr val="tx1"/>
                          </a:solidFill>
                        </a:rPr>
                        <a:t>instalacja, niewrażliwe na słabą jakość wykonania</a:t>
                      </a:r>
                      <a:endParaRPr lang="fr-FR" sz="14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7800" indent="-177800"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pl-PL" sz="1400" baseline="0" dirty="0"/>
                        <a:t>Brak konserwacji</a:t>
                      </a:r>
                      <a:endParaRPr lang="fr-FR" sz="1400" baseline="0" dirty="0"/>
                    </a:p>
                    <a:p>
                      <a:pPr marL="177800" indent="-177800"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pl-PL" sz="1400" baseline="0" dirty="0"/>
                        <a:t>Czas użytkowania bez ograniczeń</a:t>
                      </a:r>
                      <a:endParaRPr lang="fr-FR" sz="1400" baseline="0" dirty="0"/>
                    </a:p>
                    <a:p>
                      <a:pPr marL="177800" indent="-177800"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pl-PL" sz="1400" baseline="0" dirty="0"/>
                        <a:t>Umożliwia zastosowanie cieńszej warstwy betonu</a:t>
                      </a:r>
                    </a:p>
                    <a:p>
                      <a:pPr marL="177800" indent="-177800"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pl-PL" sz="1400" baseline="0" dirty="0"/>
                        <a:t>Lepsza odporność pożarowa</a:t>
                      </a:r>
                      <a:endParaRPr lang="fr-FR" sz="1400" baseline="0" dirty="0"/>
                    </a:p>
                    <a:p>
                      <a:pPr marL="177800" indent="-177800">
                        <a:buClrTx/>
                        <a:buFont typeface="Wingdings" panose="05000000000000000000" pitchFamily="2" charset="2"/>
                        <a:buChar char="§"/>
                      </a:pPr>
                      <a:r>
                        <a:rPr lang="pl-PL" sz="1400" baseline="0" dirty="0"/>
                        <a:t>W 100% nadają się do recyklingu</a:t>
                      </a:r>
                      <a:endParaRPr lang="fr-FR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400" dirty="0"/>
                        <a:t>Wyższe koszty początkowe, ale nie więcej jak kilka %, jeżeli</a:t>
                      </a:r>
                      <a:endParaRPr lang="fr-FR" sz="1400" baseline="0" dirty="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1400" baseline="0" dirty="0"/>
                        <a:t>stale nierdzewne są zastosowane w obszarach krytycznych lub,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1400" baseline="0" dirty="0"/>
                        <a:t>zastosuje się gatunki typu lean duplex</a:t>
                      </a: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75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650809"/>
              </p:ext>
            </p:extLst>
          </p:nvPr>
        </p:nvGraphicFramePr>
        <p:xfrm>
          <a:off x="251520" y="1268760"/>
          <a:ext cx="85104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999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Zalety</a:t>
                      </a: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Wady</a:t>
                      </a: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777"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Ochrona katodowa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Niskie koszty początkowe?</a:t>
                      </a:r>
                    </a:p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Często stosowana w celu naprawczym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marL="177800" indent="-17780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/>
                        <a:t>Wymaga starannego projektowania dla zapewnienia ogólnej ochrony</a:t>
                      </a:r>
                    </a:p>
                    <a:p>
                      <a:pPr marL="177800" indent="-17780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/>
                        <a:t>Wymaga starannego montażu dla zachowania odpowiednich styków elektrycznych </a:t>
                      </a:r>
                    </a:p>
                    <a:p>
                      <a:pPr marL="177800" indent="-17780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/>
                        <a:t>Wymaga stałego źródła prądu (musi być monitorowana i konserwowana) lub anody poświęceniowej  - wymaga kontroli i wymiany</a:t>
                      </a:r>
                      <a:endParaRPr lang="fr-FR" sz="1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332"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Membran</a:t>
                      </a: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/ uszczelnienia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Niskie koszty początkowe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marL="177800" indent="-17780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Wymagają starannego montażu (pęcherze powietrza)</a:t>
                      </a:r>
                    </a:p>
                    <a:p>
                      <a:pPr marL="177800" indent="-17780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Nie</a:t>
                      </a:r>
                      <a:r>
                        <a:rPr lang="pl-PL" sz="1400" baseline="0" dirty="0">
                          <a:solidFill>
                            <a:schemeClr val="tx1"/>
                          </a:solidFill>
                        </a:rPr>
                        <a:t> mogą być instalowane przy każdej pogodzie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  <a:p>
                      <a:pPr marL="177800" indent="-17780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Z czasem użytkowania </a:t>
                      </a:r>
                      <a:r>
                        <a:rPr lang="pl-PL" sz="1400" dirty="0"/>
                        <a:t>tracą własności</a:t>
                      </a:r>
                    </a:p>
                    <a:p>
                      <a:pPr marL="177800" indent="-17780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400" dirty="0"/>
                        <a:t>Ograniczone</a:t>
                      </a:r>
                      <a:r>
                        <a:rPr lang="pl-PL" sz="1400" baseline="0" dirty="0"/>
                        <a:t> zastosowanie </a:t>
                      </a:r>
                      <a:r>
                        <a:rPr lang="pl-PL" sz="1400" dirty="0"/>
                        <a:t>do powierzchni poziomych</a:t>
                      </a:r>
                      <a:endParaRPr lang="fr-FR" sz="1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7863"/>
          </a:xfrm>
        </p:spPr>
        <p:txBody>
          <a:bodyPr>
            <a:noAutofit/>
          </a:bodyPr>
          <a:lstStyle/>
          <a:p>
            <a:r>
              <a:rPr lang="pl-PL" sz="3200" dirty="0"/>
              <a:t>Porównanie prętów zbrojeniowych ze stali nierdzewnej z innymi rozwiązaniami </a:t>
            </a:r>
            <a:r>
              <a:rPr lang="fr-FR" sz="3200" baseline="50000" dirty="0"/>
              <a:t>15-20</a:t>
            </a:r>
          </a:p>
        </p:txBody>
      </p:sp>
    </p:spTree>
    <p:extLst>
      <p:ext uri="{BB962C8B-B14F-4D97-AF65-F5344CB8AC3E}">
        <p14:creationId xmlns:p14="http://schemas.microsoft.com/office/powerpoint/2010/main" val="406807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Niewłaściwy dobór materiału</a:t>
            </a:r>
            <a:br>
              <a:rPr lang="pl-PL" dirty="0"/>
            </a:br>
            <a:r>
              <a:rPr lang="pl-PL" dirty="0"/>
              <a:t> może prowadzić do poważnych problemów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7912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Źródła</a:t>
            </a:r>
            <a:endParaRPr lang="fr-FR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76064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1100" dirty="0">
                <a:hlinkClick r:id="rId2"/>
              </a:rPr>
              <a:t>http://www.lapresse.ca/actualites/montreal/201111/25/01-4471833-echangeur-turcot-254-millions-pour-lentretien-avant-la-demolition.php</a:t>
            </a:r>
            <a:r>
              <a:rPr lang="fr-FR" sz="11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00" dirty="0">
                <a:hlinkClick r:id="rId3"/>
              </a:rPr>
              <a:t>http://www.ledevoir.com/politique/quebec/336978/echangeur-turcot-quebec-confirme-le-mauvais-etat-des-structures</a:t>
            </a:r>
            <a:r>
              <a:rPr lang="fr-FR" sz="11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100" dirty="0">
                <a:hlinkClick r:id="rId4"/>
              </a:rPr>
              <a:t>https://www.worldstainless.org/Files/issf/Education_references/Ref07_The_use_of_predictive_models_in_specifying_selective_use_of_stainless_steel_reinforcement.pdf</a:t>
            </a:r>
            <a:endParaRPr lang="en-GB" sz="1100" dirty="0"/>
          </a:p>
          <a:p>
            <a:pPr marL="514350" indent="-514350">
              <a:buFont typeface="+mj-lt"/>
              <a:buAutoNum type="arabicPeriod"/>
            </a:pPr>
            <a:r>
              <a:rPr lang="en-US" sz="1100" dirty="0">
                <a:hlinkClick r:id="rId5"/>
              </a:rPr>
              <a:t>https://www.holcim.com.au/products-and-services/tools-faqs-and-resources/do-it-yourself-diy/cracks-in-concrete</a:t>
            </a:r>
            <a:r>
              <a:rPr lang="en-US" sz="1100" dirty="0"/>
              <a:t>  visual inspection of concrete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>
                <a:hlinkClick r:id="rId6"/>
              </a:rPr>
              <a:t>https://www.nickelinstitute.org/policy/nickel-life-cycle-management/life-cycle-assessments/</a:t>
            </a:r>
            <a:r>
              <a:rPr lang="fr-FR" sz="1100" dirty="0"/>
              <a:t>    (</a:t>
            </a:r>
            <a:r>
              <a:rPr lang="fr-FR" sz="1100" dirty="0" err="1"/>
              <a:t>Progreso</a:t>
            </a:r>
            <a:r>
              <a:rPr lang="fr-FR" sz="1100" dirty="0"/>
              <a:t> Pier)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100" dirty="0">
                <a:hlinkClick r:id="rId7"/>
              </a:rPr>
              <a:t>https://www.worldstainless.org/Files/issf/Education_references/Ref08_Special-issue-stainless-steel-rebar-Acom.pdf</a:t>
            </a:r>
            <a:endParaRPr lang="en-GB" sz="1100" dirty="0"/>
          </a:p>
          <a:p>
            <a:pPr marL="514350" indent="-514350">
              <a:buFont typeface="+mj-lt"/>
              <a:buAutoNum type="arabicPeriod"/>
            </a:pPr>
            <a:r>
              <a:rPr lang="en-US" sz="1100" dirty="0">
                <a:hlinkClick r:id="rId8"/>
              </a:rPr>
              <a:t>https://www.roadsbridges.com/willing-bend-0</a:t>
            </a:r>
            <a:r>
              <a:rPr lang="en-US" sz="1100" dirty="0"/>
              <a:t>  </a:t>
            </a:r>
            <a:r>
              <a:rPr lang="fr-FR" sz="1100" dirty="0"/>
              <a:t>(Oregon)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00" dirty="0">
                <a:hlinkClick r:id="rId9"/>
              </a:rPr>
              <a:t>http://structurae.net/structures/data/index.cfm?id=s0011506</a:t>
            </a:r>
            <a:r>
              <a:rPr lang="fr-FR" sz="1100" dirty="0"/>
              <a:t>  (Oregon)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00" dirty="0">
                <a:hlinkClick r:id="rId10"/>
              </a:rPr>
              <a:t>http://www.aeconline.ae/major-hong-kong-stainless-steel-rebar-contract-signed-by-arminox-middle-east-42317/news.html</a:t>
            </a:r>
            <a:r>
              <a:rPr lang="fr-FR" sz="1100" dirty="0"/>
              <a:t> (HK </a:t>
            </a:r>
            <a:r>
              <a:rPr lang="fr-FR" sz="1100" dirty="0" err="1"/>
              <a:t>Macau</a:t>
            </a:r>
            <a:r>
              <a:rPr lang="fr-FR" sz="11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00" dirty="0">
                <a:hlinkClick r:id="rId11"/>
              </a:rPr>
              <a:t>http://www.engineersireland.ie/EngineersIreland/media/SiteMedia/groups/Divisions/civil/Broadmeadow-Estuary-Bridge-Integration-of-Design-and-Construction.pdf?ext=.pdf</a:t>
            </a:r>
            <a:r>
              <a:rPr lang="fr-FR" sz="1100" dirty="0"/>
              <a:t>  (</a:t>
            </a:r>
            <a:r>
              <a:rPr lang="fr-FR" sz="1100" dirty="0" err="1"/>
              <a:t>Broadmeadow</a:t>
            </a:r>
            <a:r>
              <a:rPr lang="fr-FR" sz="11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00" dirty="0" err="1"/>
              <a:t>Courtesy</a:t>
            </a:r>
            <a:r>
              <a:rPr lang="fr-FR" sz="1100" dirty="0"/>
              <a:t> </a:t>
            </a:r>
            <a:r>
              <a:rPr lang="fr-FR" sz="1100" dirty="0" err="1"/>
              <a:t>Ugitech</a:t>
            </a:r>
            <a:r>
              <a:rPr lang="fr-FR" sz="1100" dirty="0"/>
              <a:t> SA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00" dirty="0">
                <a:hlinkClick r:id="rId12"/>
              </a:rPr>
              <a:t>http://www.arup.com/Projects/Stonecutters_Bridge.aspx</a:t>
            </a:r>
            <a:r>
              <a:rPr lang="fr-FR" sz="1100" dirty="0"/>
              <a:t> (</a:t>
            </a:r>
            <a:r>
              <a:rPr lang="fr-FR" sz="1100" dirty="0" err="1"/>
              <a:t>stonecutters’bridge</a:t>
            </a:r>
            <a:r>
              <a:rPr lang="fr-FR" sz="11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00" dirty="0">
                <a:hlinkClick r:id="rId13"/>
              </a:rPr>
              <a:t>https://www.worldstainless.org/Files/issf/non-image-files/PDF/Structural/Stonecutters_Bridge_Towers.pdf</a:t>
            </a:r>
            <a:r>
              <a:rPr lang="fr-FR" sz="1100" dirty="0"/>
              <a:t> (</a:t>
            </a:r>
            <a:r>
              <a:rPr lang="fr-FR" sz="1100" dirty="0" err="1"/>
              <a:t>stonecutters’bridge</a:t>
            </a:r>
            <a:r>
              <a:rPr lang="fr-FR" sz="11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00" dirty="0">
                <a:hlinkClick r:id="rId14"/>
              </a:rPr>
              <a:t>http://www.cif.org/noms/2008/24_-_Ocean_Parkway_Belt_Bridge.pdf</a:t>
            </a:r>
            <a:r>
              <a:rPr lang="fr-FR" sz="1100" dirty="0"/>
              <a:t>  (</a:t>
            </a:r>
            <a:r>
              <a:rPr lang="fr-FR" sz="1100" dirty="0" err="1"/>
              <a:t>belt</a:t>
            </a:r>
            <a:r>
              <a:rPr lang="fr-FR" sz="1100" dirty="0"/>
              <a:t> </a:t>
            </a:r>
            <a:r>
              <a:rPr lang="fr-FR" sz="1100" dirty="0" err="1"/>
              <a:t>parkway</a:t>
            </a:r>
            <a:r>
              <a:rPr lang="fr-FR" sz="1100" dirty="0"/>
              <a:t> bridge)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00" dirty="0"/>
              <a:t>Béton Armé d’inox: Le Choix de la durée (in French) </a:t>
            </a:r>
            <a:r>
              <a:rPr lang="en-US" sz="1100" dirty="0">
                <a:hlinkClick r:id="rId15"/>
              </a:rPr>
              <a:t>https://www.infociments.fr/ponts-et-passerelles/les-armatures-inox-la-solution-pour-des-ouvrages-durables</a:t>
            </a:r>
            <a:r>
              <a:rPr lang="en-US" sz="1100" dirty="0"/>
              <a:t> </a:t>
            </a:r>
            <a:r>
              <a:rPr lang="fr-FR" sz="1100" dirty="0"/>
              <a:t>        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00" dirty="0" err="1"/>
              <a:t>Armaduras</a:t>
            </a:r>
            <a:r>
              <a:rPr lang="fr-FR" sz="1100" dirty="0"/>
              <a:t> de </a:t>
            </a:r>
            <a:r>
              <a:rPr lang="fr-FR" sz="1100" dirty="0" err="1"/>
              <a:t>Acero</a:t>
            </a:r>
            <a:r>
              <a:rPr lang="fr-FR" sz="1100" dirty="0"/>
              <a:t> </a:t>
            </a:r>
            <a:r>
              <a:rPr lang="fr-FR" sz="1100" dirty="0" err="1"/>
              <a:t>Inoxidable</a:t>
            </a:r>
            <a:r>
              <a:rPr lang="fr-FR" sz="1100" dirty="0"/>
              <a:t> (in </a:t>
            </a:r>
            <a:r>
              <a:rPr lang="fr-FR" sz="1100" dirty="0" err="1"/>
              <a:t>Spanish</a:t>
            </a:r>
            <a:r>
              <a:rPr lang="fr-FR" sz="1100" dirty="0"/>
              <a:t>) </a:t>
            </a:r>
            <a:r>
              <a:rPr lang="en-US" sz="1100" dirty="0">
                <a:hlinkClick r:id="rId16"/>
              </a:rPr>
              <a:t>http://www.cedinox.es/opencms901/export/sites/cedinox/.galleries/publicaciones-tecnicas/59armadurasaceroinoxidable.pdf</a:t>
            </a:r>
            <a:r>
              <a:rPr lang="en-US" sz="11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>
                <a:hlinkClick r:id="rId17"/>
              </a:rPr>
              <a:t>www.ukcares.com/downloads/guides/PART7.pdf</a:t>
            </a:r>
            <a:r>
              <a:rPr lang="en-US" sz="11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100" dirty="0">
                <a:hlinkClick r:id="rId18"/>
              </a:rPr>
              <a:t>https://www.worldstainless.org/Files/issf/Education_references/Ref19_Case_study_of_progreso_pier.pdf</a:t>
            </a:r>
            <a:endParaRPr lang="en-GB" sz="1100" dirty="0"/>
          </a:p>
          <a:p>
            <a:pPr marL="514350" indent="-514350">
              <a:buFont typeface="+mj-lt"/>
              <a:buAutoNum type="arabicPeriod"/>
            </a:pPr>
            <a:r>
              <a:rPr lang="fr-FR" sz="1100" dirty="0">
                <a:hlinkClick r:id="rId19"/>
              </a:rPr>
              <a:t>http://www.sintef.no/upload/Byggforsk/Publikasjoner/Prrapp%20405.pdf</a:t>
            </a:r>
            <a:r>
              <a:rPr lang="fr-FR" sz="1100" dirty="0"/>
              <a:t>  (</a:t>
            </a:r>
            <a:r>
              <a:rPr lang="fr-FR" sz="1100" dirty="0" err="1"/>
              <a:t>general</a:t>
            </a:r>
            <a:r>
              <a:rPr lang="fr-FR" sz="11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00" dirty="0">
                <a:hlinkClick r:id="rId20"/>
              </a:rPr>
              <a:t>http://americanarminox.com/Purdue_University_Report_-_Stainless_Steel_Life_Cycle_Costing.pdf</a:t>
            </a:r>
            <a:r>
              <a:rPr lang="fr-FR" sz="1100" dirty="0"/>
              <a:t> (</a:t>
            </a:r>
            <a:r>
              <a:rPr lang="fr-FR" sz="1100" dirty="0" err="1"/>
              <a:t>advantages</a:t>
            </a:r>
            <a:r>
              <a:rPr lang="fr-FR" sz="1100" dirty="0"/>
              <a:t> of </a:t>
            </a:r>
            <a:r>
              <a:rPr lang="fr-FR" sz="1100" dirty="0" err="1"/>
              <a:t>using</a:t>
            </a:r>
            <a:r>
              <a:rPr lang="fr-FR" sz="1100" dirty="0"/>
              <a:t> </a:t>
            </a:r>
            <a:r>
              <a:rPr lang="fr-FR" sz="1100" dirty="0" err="1"/>
              <a:t>ss</a:t>
            </a:r>
            <a:r>
              <a:rPr lang="fr-FR" sz="1100" dirty="0"/>
              <a:t> </a:t>
            </a:r>
            <a:r>
              <a:rPr lang="fr-FR" sz="1100" dirty="0" err="1"/>
              <a:t>rebar</a:t>
            </a:r>
            <a:r>
              <a:rPr lang="fr-FR" sz="11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00" dirty="0">
                <a:hlinkClick r:id="rId21"/>
              </a:rPr>
              <a:t>http://www.stainlesssteelrebar.org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12431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Odniesienia dotyczące połączeń galwanicznych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57488"/>
            <a:ext cx="8229600" cy="492514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1200" dirty="0"/>
              <a:t>L. </a:t>
            </a:r>
            <a:r>
              <a:rPr lang="en-US" sz="1200" dirty="0" err="1"/>
              <a:t>Bertolini</a:t>
            </a:r>
            <a:r>
              <a:rPr lang="en-US" sz="1200" dirty="0"/>
              <a:t>, M. </a:t>
            </a:r>
            <a:r>
              <a:rPr lang="en-US" sz="1200" dirty="0" err="1"/>
              <a:t>Gastaldi</a:t>
            </a:r>
            <a:r>
              <a:rPr lang="en-US" sz="1200" dirty="0"/>
              <a:t>, T. </a:t>
            </a:r>
            <a:r>
              <a:rPr lang="en-US" sz="1200" dirty="0" err="1"/>
              <a:t>Pastore</a:t>
            </a:r>
            <a:r>
              <a:rPr lang="en-US" sz="1200" dirty="0"/>
              <a:t>, M. P. </a:t>
            </a:r>
            <a:r>
              <a:rPr lang="en-US" sz="1200" dirty="0" err="1"/>
              <a:t>Pedeferri</a:t>
            </a:r>
            <a:r>
              <a:rPr lang="en-US" sz="1200" dirty="0"/>
              <a:t> and P. </a:t>
            </a:r>
            <a:r>
              <a:rPr lang="en-US" sz="1200" dirty="0" err="1"/>
              <a:t>Pedeferri</a:t>
            </a:r>
            <a:r>
              <a:rPr lang="en-US" sz="1200" dirty="0"/>
              <a:t>, “Effects of Galvanic Coupling between Carbon Steel and Stainless Steel Reinforcement in Concrete”, International Conference on Corrosion and Rehabilitation of Reinforced Concrete Structures, 1998, Orlando, Florida.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/>
              <a:t>A. Knudsen, EM. Jensen, O. Klinghoffer and T. </a:t>
            </a:r>
            <a:r>
              <a:rPr lang="en-US" sz="1200" dirty="0" err="1"/>
              <a:t>Skovsgaard</a:t>
            </a:r>
            <a:r>
              <a:rPr lang="en-US" sz="1200" dirty="0"/>
              <a:t>, “Cost-Effective Enhancement of Durability of Concrete Structures by Intelligent use of Stainless Steel Reinforcement”, International Conference on Corrosion and Rehabilitation of Reinforced Concrete Structures, 1998, Orlando, Florida.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/>
              <a:t>L. </a:t>
            </a:r>
            <a:r>
              <a:rPr lang="en-US" sz="1200" dirty="0" err="1"/>
              <a:t>Bertolini</a:t>
            </a:r>
            <a:r>
              <a:rPr lang="en-US" sz="1200" dirty="0"/>
              <a:t>, M. </a:t>
            </a:r>
            <a:r>
              <a:rPr lang="en-US" sz="1200" dirty="0" err="1"/>
              <a:t>Gastaldi</a:t>
            </a:r>
            <a:r>
              <a:rPr lang="en-US" sz="1200" dirty="0"/>
              <a:t>, T. </a:t>
            </a:r>
            <a:r>
              <a:rPr lang="en-US" sz="1200" dirty="0" err="1"/>
              <a:t>Pastore</a:t>
            </a:r>
            <a:r>
              <a:rPr lang="en-US" sz="1200" dirty="0"/>
              <a:t> and M. P. </a:t>
            </a:r>
            <a:r>
              <a:rPr lang="en-US" sz="1200" dirty="0" err="1"/>
              <a:t>Pedeferri</a:t>
            </a:r>
            <a:r>
              <a:rPr lang="en-US" sz="1200" dirty="0"/>
              <a:t>, “Effect of Chemical Composition on Corrosion </a:t>
            </a:r>
            <a:r>
              <a:rPr lang="en-US" sz="1200" dirty="0" err="1"/>
              <a:t>Behaviour</a:t>
            </a:r>
            <a:r>
              <a:rPr lang="en-US" sz="1200" dirty="0"/>
              <a:t> of Stainless Steel in Chloride Contamination and Carbonated Concrete”, Properties and Performances, Proceedings of 3rd European Congress Stainless Steel '99, 1999, Vol .3, Chia Laguna, AIM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/>
              <a:t>O. Klinghoffer, T. </a:t>
            </a:r>
            <a:r>
              <a:rPr lang="en-US" sz="1200" dirty="0" err="1"/>
              <a:t>Frolund</a:t>
            </a:r>
            <a:r>
              <a:rPr lang="en-US" sz="1200" dirty="0"/>
              <a:t>, B. </a:t>
            </a:r>
            <a:r>
              <a:rPr lang="en-US" sz="1200" dirty="0" err="1"/>
              <a:t>Kofoed</a:t>
            </a:r>
            <a:r>
              <a:rPr lang="en-US" sz="1200" dirty="0"/>
              <a:t>, A. Knudsen, EM. Jensen and T. </a:t>
            </a:r>
            <a:r>
              <a:rPr lang="en-US" sz="1200" dirty="0" err="1"/>
              <a:t>Skovsgaard</a:t>
            </a:r>
            <a:r>
              <a:rPr lang="en-US" sz="1200" dirty="0"/>
              <a:t>, “Practical and Economic Aspects of Application of Austenitic Stainless Steel, AISI 316, as Reinforcement in Concrete”, Corrosion of Reinforcement in Concrete: Corrosion Mechanisms and Corrosion Protection, 2000, </a:t>
            </a:r>
            <a:r>
              <a:rPr lang="en-US" sz="1200" dirty="0" err="1"/>
              <a:t>Mietz</a:t>
            </a:r>
            <a:r>
              <a:rPr lang="en-US" sz="1200" dirty="0"/>
              <a:t>, J., Polder, R. and </a:t>
            </a:r>
            <a:r>
              <a:rPr lang="en-US" sz="1200" dirty="0" err="1"/>
              <a:t>Elsener</a:t>
            </a:r>
            <a:r>
              <a:rPr lang="en-US" sz="1200" dirty="0"/>
              <a:t>, B., </a:t>
            </a:r>
            <a:r>
              <a:rPr lang="en-US" sz="1200" dirty="0" err="1"/>
              <a:t>Eds</a:t>
            </a:r>
            <a:r>
              <a:rPr lang="en-US" sz="1200" dirty="0"/>
              <a:t>, London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/>
              <a:t>Knudsen and T. </a:t>
            </a:r>
            <a:r>
              <a:rPr lang="en-US" sz="1200" dirty="0" err="1"/>
              <a:t>Skovsgaard</a:t>
            </a:r>
            <a:r>
              <a:rPr lang="en-US" sz="1200" dirty="0"/>
              <a:t>, “Stainless Steel Reinforcement”, Concrete Engineering, 2001, Vol. 5 (3), p. 59.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/>
              <a:t>L. </a:t>
            </a:r>
            <a:r>
              <a:rPr lang="en-US" sz="1200" dirty="0" err="1"/>
              <a:t>Bertolini</a:t>
            </a:r>
            <a:r>
              <a:rPr lang="en-US" sz="1200" dirty="0"/>
              <a:t> and P. </a:t>
            </a:r>
            <a:r>
              <a:rPr lang="en-US" sz="1200" dirty="0" err="1"/>
              <a:t>Pedeferri</a:t>
            </a:r>
            <a:r>
              <a:rPr lang="en-US" sz="1200" dirty="0"/>
              <a:t>, “Laboratory and Field Experience on the Use of Stainless Steel to Improve Durability of Reinforced Concrete”, Corrosion Review, 2002, Vol. 20, p. 129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200">
                <a:hlinkClick r:id="rId2"/>
              </a:rPr>
              <a:t>S</a:t>
            </a:r>
            <a:r>
              <a:rPr lang="en-US" sz="1200" dirty="0">
                <a:hlinkClick r:id="rId2"/>
              </a:rPr>
              <a:t>. Qian</a:t>
            </a:r>
            <a:r>
              <a:rPr lang="en-US" sz="1200" dirty="0"/>
              <a:t>, </a:t>
            </a:r>
            <a:r>
              <a:rPr lang="en-US" sz="1200" dirty="0">
                <a:hlinkClick r:id="rId3"/>
              </a:rPr>
              <a:t>D. Qu</a:t>
            </a:r>
            <a:r>
              <a:rPr lang="en-US" sz="1200" dirty="0"/>
              <a:t> &amp; </a:t>
            </a:r>
            <a:r>
              <a:rPr lang="en-US" sz="1200" dirty="0">
                <a:hlinkClick r:id="rId4"/>
              </a:rPr>
              <a:t>G. Coates</a:t>
            </a:r>
            <a:r>
              <a:rPr lang="en-US" sz="1200" dirty="0"/>
              <a:t> Galvanic Coupling Between Carbon Steel and Stainless Steel Reinforcements </a:t>
            </a:r>
            <a:r>
              <a:rPr lang="en-US" sz="1200" dirty="0">
                <a:hlinkClick r:id="rId5"/>
              </a:rPr>
              <a:t>Canadian Metallurgical Quarterly </a:t>
            </a:r>
            <a:r>
              <a:rPr lang="en-US" sz="1200" dirty="0"/>
              <a:t> Volume 45, 2006 - </a:t>
            </a:r>
            <a:r>
              <a:rPr lang="en-US" sz="1200" dirty="0">
                <a:hlinkClick r:id="rId6"/>
              </a:rPr>
              <a:t>Issue 4</a:t>
            </a:r>
            <a:r>
              <a:rPr lang="en-US" sz="1200" dirty="0"/>
              <a:t> Pages 475-483 Published online: 18 Jul 2013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/>
              <a:t>J.T. Pérez-Quiroz, J. </a:t>
            </a:r>
            <a:r>
              <a:rPr lang="en-US" sz="1200" dirty="0" err="1"/>
              <a:t>Teran</a:t>
            </a:r>
            <a:r>
              <a:rPr lang="en-US" sz="1200" dirty="0"/>
              <a:t>, M.J. Herrera, M. Martinez, J. </a:t>
            </a:r>
            <a:r>
              <a:rPr lang="en-US" sz="1200" dirty="0" err="1"/>
              <a:t>Genesca</a:t>
            </a:r>
            <a:r>
              <a:rPr lang="en-US" sz="1200" dirty="0"/>
              <a:t> : “Assessment of stainless steel reinforcement for concrete structures rehabilitation” J. of Constructional Steel research (2008) doi:10.1016/j.jcsr.2008.07.024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/>
              <a:t>Juliana Lopes Cardoso / Adriana de Araujo / </a:t>
            </a:r>
            <a:r>
              <a:rPr lang="en-US" sz="1200" dirty="0" err="1"/>
              <a:t>Mayara</a:t>
            </a:r>
            <a:r>
              <a:rPr lang="en-US" sz="1200" dirty="0"/>
              <a:t> </a:t>
            </a:r>
            <a:r>
              <a:rPr lang="en-US" sz="1200" dirty="0" err="1"/>
              <a:t>Stecanella</a:t>
            </a:r>
            <a:r>
              <a:rPr lang="en-US" sz="1200" dirty="0"/>
              <a:t> Pacheco / Jose Luis Serra Ribeiro / </a:t>
            </a:r>
            <a:r>
              <a:rPr lang="en-US" sz="1200" dirty="0" err="1"/>
              <a:t>Zehbour</a:t>
            </a:r>
            <a:r>
              <a:rPr lang="en-US" sz="1200" dirty="0"/>
              <a:t> </a:t>
            </a:r>
            <a:r>
              <a:rPr lang="en-US" sz="1200" dirty="0" err="1"/>
              <a:t>Panossian</a:t>
            </a:r>
            <a:r>
              <a:rPr lang="en-US" sz="1200" dirty="0"/>
              <a:t>  “stainless-steel-rebar-for-marine-environment-a-study-of-galvanic-corrosion-with-carbon-steel-rebar-used-in-the-same-concrete-structure” (2018) </a:t>
            </a:r>
            <a:r>
              <a:rPr lang="en-US" sz="1200" dirty="0">
                <a:hlinkClick r:id="rId7"/>
              </a:rPr>
              <a:t>https://store.nace.org/stainless-steel-rebar-for-marine-environment-a-study-of-galvanic-corrosion-with-carbon-steel-rebar-used-in-the-same-concrete-structure</a:t>
            </a:r>
            <a:r>
              <a:rPr lang="en-US" sz="1200" dirty="0"/>
              <a:t>  Product Number: 51318-11312-SG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>
                <a:hlinkClick r:id="rId8"/>
              </a:rPr>
              <a:t>http://stainlesssteelrebar.org/</a:t>
            </a:r>
            <a:r>
              <a:rPr lang="en-US" sz="1200" dirty="0"/>
              <a:t>  </a:t>
            </a:r>
          </a:p>
        </p:txBody>
      </p:sp>
      <p:sp>
        <p:nvSpPr>
          <p:cNvPr id="5" name="ZoneTexte 5"/>
          <p:cNvSpPr txBox="1"/>
          <p:nvPr/>
        </p:nvSpPr>
        <p:spPr>
          <a:xfrm rot="1516337">
            <a:off x="7402697" y="336853"/>
            <a:ext cx="1111023" cy="3539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47582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582" algn="l" defTabSz="447582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160" algn="l" defTabSz="447582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2741" algn="l" defTabSz="447582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324" algn="l" defTabSz="447582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37906" algn="l" defTabSz="447582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5485" algn="l" defTabSz="447582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33065" algn="l" defTabSz="447582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0646" algn="l" defTabSz="447582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rgbClr val="FF0000"/>
                </a:solidFill>
              </a:rPr>
              <a:t>NEW 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65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200800" cy="1752600"/>
          </a:xfrm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Rozdział 07</a:t>
            </a:r>
            <a:r>
              <a:rPr lang="fr-FR" sz="4000" b="1" dirty="0">
                <a:solidFill>
                  <a:srgbClr val="0070C0"/>
                </a:solidFill>
              </a:rPr>
              <a:t>B</a:t>
            </a:r>
          </a:p>
          <a:p>
            <a:r>
              <a:rPr lang="pl-PL" sz="4000" b="1" dirty="0">
                <a:solidFill>
                  <a:srgbClr val="0070C0"/>
                </a:solidFill>
              </a:rPr>
              <a:t>Zastosowania konstrukcyjne wyrobów płaskich ze stali nierdzewnych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96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pl-PL" sz="3600" dirty="0"/>
              <a:t>Prezentacja dla wykładowców</a:t>
            </a:r>
            <a:br>
              <a:rPr lang="pl-PL" sz="3600" dirty="0"/>
            </a:br>
            <a:r>
              <a:rPr lang="pl-PL" sz="3600" dirty="0"/>
              <a:t>architektury i budownictwa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3994629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96952"/>
            <a:ext cx="6400800" cy="2972023"/>
          </a:xfrm>
        </p:spPr>
        <p:txBody>
          <a:bodyPr>
            <a:normAutofit fontScale="92500"/>
          </a:bodyPr>
          <a:lstStyle/>
          <a:p>
            <a:r>
              <a:rPr lang="fr-FR" dirty="0"/>
              <a:t>Barbara Rossi, Maarten </a:t>
            </a:r>
            <a:r>
              <a:rPr lang="fr-FR" dirty="0" err="1"/>
              <a:t>Fortan</a:t>
            </a:r>
            <a:endParaRPr lang="fr-FR" dirty="0"/>
          </a:p>
          <a:p>
            <a:r>
              <a:rPr lang="fr-FR" dirty="0"/>
              <a:t>Civil engineering department, KU Leuven, Belgi</a:t>
            </a:r>
            <a:r>
              <a:rPr lang="pl-PL" dirty="0"/>
              <a:t>a</a:t>
            </a:r>
            <a:endParaRPr lang="fr-FR" dirty="0"/>
          </a:p>
          <a:p>
            <a:endParaRPr lang="fr-FR" dirty="0"/>
          </a:p>
          <a:p>
            <a:r>
              <a:rPr lang="pl-PL" sz="2162" dirty="0"/>
              <a:t>Na bazie prezentacji przygotowanej przez </a:t>
            </a:r>
            <a:r>
              <a:rPr lang="fr-FR" sz="2162" dirty="0"/>
              <a:t> Nancy Baddoo</a:t>
            </a:r>
            <a:br>
              <a:rPr lang="fr-FR" sz="2162" dirty="0"/>
            </a:br>
            <a:r>
              <a:rPr lang="fr-FR" sz="2162" dirty="0"/>
              <a:t>Steel Construction Institute, Ascot, UK</a:t>
            </a:r>
            <a:endParaRPr lang="en-GB" altLang="en-US" sz="2162" dirty="0"/>
          </a:p>
          <a:p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0"/>
          <p:cNvSpPr>
            <a:spLocks noGrp="1"/>
          </p:cNvSpPr>
          <p:nvPr>
            <p:ph type="ctrTitle"/>
          </p:nvPr>
        </p:nvSpPr>
        <p:spPr>
          <a:xfrm>
            <a:off x="685800" y="145986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altLang="en-US" dirty="0"/>
              <a:t>Konstrukcyjne stale nierdzewne</a:t>
            </a:r>
            <a:br>
              <a:rPr lang="en-GB" altLang="en-US" dirty="0"/>
            </a:br>
            <a:r>
              <a:rPr lang="pl-PL" altLang="en-US" dirty="0"/>
              <a:t>Projektowanie ze stali nierdzewnych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776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en-US" dirty="0"/>
              <a:t>Plan prezentacji</a:t>
            </a:r>
            <a:endParaRPr lang="en-GB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Przykłady zastosowań konstrukcyjnych</a:t>
            </a:r>
          </a:p>
          <a:p>
            <a:r>
              <a:rPr lang="pl-PL" dirty="0"/>
              <a:t>Charakterystyka własności mechanicznych  </a:t>
            </a:r>
            <a:r>
              <a:rPr lang="fr-FR" dirty="0"/>
              <a:t> </a:t>
            </a:r>
          </a:p>
          <a:p>
            <a:r>
              <a:rPr lang="pl-PL" dirty="0"/>
              <a:t>Projektowanie zgodne z </a:t>
            </a:r>
            <a:r>
              <a:rPr lang="pl-PL" dirty="0" err="1"/>
              <a:t>Eurokodem</a:t>
            </a:r>
            <a:r>
              <a:rPr lang="pl-PL" dirty="0"/>
              <a:t> 3</a:t>
            </a:r>
            <a:endParaRPr lang="en-GB" dirty="0"/>
          </a:p>
          <a:p>
            <a:pPr eaLnBrk="1" hangingPunct="1"/>
            <a:r>
              <a:rPr lang="pl-PL" altLang="en-US" dirty="0"/>
              <a:t>Metody alternatywne</a:t>
            </a:r>
            <a:endParaRPr lang="en-GB" altLang="en-US" dirty="0"/>
          </a:p>
          <a:p>
            <a:pPr eaLnBrk="1" hangingPunct="1"/>
            <a:r>
              <a:rPr lang="pl-PL" altLang="en-US" dirty="0"/>
              <a:t>Ugięcia</a:t>
            </a:r>
            <a:endParaRPr lang="en-GB" altLang="en-US" dirty="0"/>
          </a:p>
          <a:p>
            <a:r>
              <a:rPr lang="pl-PL" dirty="0"/>
              <a:t>Informacje dodatkowe</a:t>
            </a:r>
            <a:endParaRPr lang="fr-FR" dirty="0"/>
          </a:p>
          <a:p>
            <a:r>
              <a:rPr lang="pl-PL" altLang="en-US" dirty="0"/>
              <a:t>Źródła danych dla inżynierów </a:t>
            </a:r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839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Część </a:t>
            </a:r>
            <a:r>
              <a:rPr lang="fr-FR" dirty="0"/>
              <a:t>1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Przykłady zastosowań konstrukcyjnych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207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92288" y="5367338"/>
            <a:ext cx="6058940" cy="804862"/>
          </a:xfrm>
        </p:spPr>
        <p:txBody>
          <a:bodyPr>
            <a:noAutofit/>
          </a:bodyPr>
          <a:lstStyle/>
          <a:p>
            <a:r>
              <a:rPr lang="pl-PL" altLang="fr-FR" sz="2400" dirty="0"/>
              <a:t>Stacja w </a:t>
            </a:r>
            <a:r>
              <a:rPr lang="fr-FR" altLang="fr-FR" sz="2400" dirty="0"/>
              <a:t>Sint Pieters, G</a:t>
            </a:r>
            <a:r>
              <a:rPr lang="pl-PL" altLang="fr-FR" sz="2400" dirty="0" err="1"/>
              <a:t>endawa</a:t>
            </a:r>
            <a:r>
              <a:rPr lang="fr-FR" altLang="fr-FR" sz="2400" dirty="0"/>
              <a:t> (BE)</a:t>
            </a:r>
          </a:p>
          <a:p>
            <a:r>
              <a:rPr lang="pl-PL" altLang="fr-FR" sz="2400" dirty="0"/>
              <a:t>Architekt</a:t>
            </a:r>
            <a:r>
              <a:rPr lang="fr-FR" altLang="fr-FR" sz="2400" dirty="0"/>
              <a:t>: Wefirna </a:t>
            </a:r>
          </a:p>
          <a:p>
            <a:r>
              <a:rPr lang="pl-PL" altLang="fr-FR" sz="2400" dirty="0"/>
              <a:t>Biuro projektów</a:t>
            </a:r>
            <a:r>
              <a:rPr lang="fr-FR" altLang="fr-FR" sz="2400" dirty="0"/>
              <a:t>: THV Van Laere-Braekel Aero</a:t>
            </a:r>
          </a:p>
        </p:txBody>
      </p:sp>
      <p:pic>
        <p:nvPicPr>
          <p:cNvPr id="9" name="Picture 2" descr="Z:\DONNEES\Mes Documents\Images\Gent\P. Lints St Pietersstation\22 01 2008 04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948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Content Placeholder 3" descr="016_14 EcoleRoyaleMilitaireConfCenterFireBalconies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20925" cy="3525838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4" descr="017_15 EcoleRoyaleMilitaireConfCenterFireBalconiesTensionRod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52950"/>
            <a:ext cx="3500438" cy="2305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5" descr="018_16 EcoleRoyaleMilitaireConfCenterTensionRodsCloseUp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563" y="0"/>
            <a:ext cx="4516437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2411760" y="0"/>
            <a:ext cx="2215803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1" lang="pl-PL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Szkoła wojskowa w Brukseli</a:t>
            </a:r>
            <a:endParaRPr kumimoji="1" lang="fr-BE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pl-PL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Architekci</a:t>
            </a:r>
            <a:r>
              <a:rPr kumimoji="1" lang="fr-BE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: AR.TE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Biuro projektów</a:t>
            </a:r>
            <a:r>
              <a:rPr kumimoji="1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: </a:t>
            </a:r>
            <a:r>
              <a:rPr kumimoji="1" lang="fr-BE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Tractebel Development</a:t>
            </a:r>
            <a:endParaRPr kumimoji="1" lang="en-GB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990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Content Placeholder 3" descr="ParisGrandeArcheTotalNuit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612775"/>
            <a:ext cx="5486400" cy="4114800"/>
          </a:xfrm>
          <a:ln>
            <a:solidFill>
              <a:schemeClr val="tx1"/>
            </a:solidFill>
          </a:ln>
        </p:spPr>
      </p:pic>
      <p:sp>
        <p:nvSpPr>
          <p:cNvPr id="17" name="Content Placeholder 16"/>
          <p:cNvSpPr>
            <a:spLocks noGrp="1"/>
          </p:cNvSpPr>
          <p:nvPr>
            <p:ph type="body" sz="half" idx="2"/>
          </p:nvPr>
        </p:nvSpPr>
        <p:spPr>
          <a:xfrm>
            <a:off x="1051034" y="4802029"/>
            <a:ext cx="3881005" cy="1797010"/>
          </a:xfrm>
        </p:spPr>
        <p:txBody>
          <a:bodyPr>
            <a:noAutofit/>
          </a:bodyPr>
          <a:lstStyle/>
          <a:p>
            <a:r>
              <a:rPr lang="pl-PL" altLang="fr-FR" sz="2400" dirty="0"/>
              <a:t>Wielki Łuk Braterstwa</a:t>
            </a:r>
            <a:r>
              <a:rPr lang="de-DE" altLang="fr-FR" sz="2400" dirty="0"/>
              <a:t>, </a:t>
            </a:r>
            <a:r>
              <a:rPr lang="pl-PL" altLang="fr-FR" sz="2400" dirty="0"/>
              <a:t>Paryż</a:t>
            </a:r>
            <a:endParaRPr lang="de-DE" altLang="fr-FR" sz="2400" dirty="0"/>
          </a:p>
          <a:p>
            <a:r>
              <a:rPr lang="de-DE" altLang="fr-FR" sz="2400" dirty="0" err="1"/>
              <a:t>Arch</a:t>
            </a:r>
            <a:r>
              <a:rPr lang="pl-PL" altLang="fr-FR" sz="2400" dirty="0" err="1"/>
              <a:t>itekt</a:t>
            </a:r>
            <a:r>
              <a:rPr lang="de-DE" altLang="fr-FR" sz="2400" dirty="0"/>
              <a:t>: Johan Otto von </a:t>
            </a:r>
            <a:r>
              <a:rPr lang="de-DE" altLang="fr-FR" sz="2400" dirty="0" err="1"/>
              <a:t>Spreckelsen</a:t>
            </a:r>
            <a:endParaRPr lang="de-DE" altLang="fr-FR" sz="2400" dirty="0"/>
          </a:p>
          <a:p>
            <a:r>
              <a:rPr lang="pl-PL" altLang="fr-FR" sz="2400" dirty="0"/>
              <a:t>Biuro projektów</a:t>
            </a:r>
            <a:r>
              <a:rPr lang="fr-FR" altLang="fr-FR" sz="2400" dirty="0"/>
              <a:t>:</a:t>
            </a:r>
            <a:r>
              <a:rPr lang="pl-PL" altLang="fr-FR" sz="2400" dirty="0"/>
              <a:t> </a:t>
            </a:r>
            <a:r>
              <a:rPr lang="de-DE" altLang="fr-FR" sz="2400" dirty="0"/>
              <a:t>Paul Andreu</a:t>
            </a:r>
            <a:endParaRPr lang="en-GB" altLang="fr-FR" sz="2400" dirty="0"/>
          </a:p>
        </p:txBody>
      </p:sp>
      <p:pic>
        <p:nvPicPr>
          <p:cNvPr id="35844" name="Picture 6" descr="ParisLaGrandeArche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946525" cy="2593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984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olarit-talo1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altLang="fr-FR" sz="2400" dirty="0"/>
              <a:t>Willa ze stali nierdzewnej </a:t>
            </a:r>
            <a:r>
              <a:rPr lang="fr-FR" altLang="fr-FR" sz="2400" dirty="0"/>
              <a:t>(FIN)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55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281" y="3420000"/>
            <a:ext cx="4752289" cy="34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000" y="3420000"/>
            <a:ext cx="4560000" cy="34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4680000" cy="34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000" y="9000"/>
            <a:ext cx="4560000" cy="34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971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Content Placeholder 8" descr="519-40 entry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714" y="188640"/>
            <a:ext cx="5111750" cy="3774904"/>
          </a:xfrm>
          <a:ln>
            <a:solidFill>
              <a:schemeClr val="tx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altLang="fr-FR" sz="2400" dirty="0"/>
              <a:t>La Lentille de Saint-Lazare, </a:t>
            </a:r>
            <a:r>
              <a:rPr lang="pl-PL" altLang="fr-FR" sz="2400" dirty="0"/>
              <a:t>Paryż</a:t>
            </a:r>
            <a:r>
              <a:rPr lang="de-DE" altLang="fr-FR" sz="2400" dirty="0"/>
              <a:t>, (F)</a:t>
            </a:r>
          </a:p>
          <a:p>
            <a:r>
              <a:rPr lang="fr-BE" altLang="fr-FR" sz="2400" dirty="0"/>
              <a:t>Arch</a:t>
            </a:r>
            <a:r>
              <a:rPr lang="pl-PL" altLang="fr-FR" sz="2400" dirty="0" err="1"/>
              <a:t>itekci</a:t>
            </a:r>
            <a:r>
              <a:rPr lang="fr-BE" altLang="fr-FR" sz="2400" dirty="0"/>
              <a:t>: Arte Charpentiers &amp; Associés</a:t>
            </a:r>
          </a:p>
          <a:p>
            <a:r>
              <a:rPr lang="pl-PL" altLang="fr-FR" sz="2400" dirty="0"/>
              <a:t>Biuro projektów</a:t>
            </a:r>
            <a:r>
              <a:rPr lang="fr-FR" altLang="fr-FR" sz="2400" dirty="0"/>
              <a:t>:</a:t>
            </a:r>
            <a:r>
              <a:rPr lang="fr-BE" altLang="fr-FR" sz="2400" dirty="0"/>
              <a:t> Mitsu Edwards</a:t>
            </a:r>
            <a:endParaRPr lang="en-GB" altLang="fr-FR" sz="2400" dirty="0"/>
          </a:p>
        </p:txBody>
      </p:sp>
      <p:pic>
        <p:nvPicPr>
          <p:cNvPr id="37892" name="Picture 9" descr="519-10 bard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125614"/>
            <a:ext cx="1860608" cy="252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10" descr="519-13 gat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5" y="4125614"/>
            <a:ext cx="1893641" cy="252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424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DONNEES\Mes Documents\Images\Porto\PB240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6520" y="273050"/>
            <a:ext cx="4388809" cy="5853113"/>
          </a:xfrm>
          <a:ln>
            <a:solidFill>
              <a:schemeClr val="tx1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2192421"/>
            <a:ext cx="3008313" cy="3933742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sz="2400" dirty="0"/>
              <a:t>Stacja w  </a:t>
            </a:r>
            <a:r>
              <a:rPr lang="fr-FR" sz="2400" dirty="0"/>
              <a:t>Porto (P)</a:t>
            </a:r>
          </a:p>
        </p:txBody>
      </p:sp>
      <p:pic>
        <p:nvPicPr>
          <p:cNvPr id="32771" name="Picture 3" descr="Z:\DONNEES\Mes Documents\Images\Porto\PB2400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517775" cy="3357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767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990321" y="260649"/>
            <a:ext cx="6444209" cy="1739602"/>
          </a:xfrm>
        </p:spPr>
        <p:txBody>
          <a:bodyPr>
            <a:normAutofit/>
          </a:bodyPr>
          <a:lstStyle/>
          <a:p>
            <a:r>
              <a:rPr lang="pl-PL" altLang="nl-BE" sz="2400" dirty="0"/>
              <a:t>Siedziba </a:t>
            </a:r>
            <a:r>
              <a:rPr lang="it-IT" altLang="nl-BE" sz="2400" dirty="0"/>
              <a:t>Torno Internazionale S.P.A. </a:t>
            </a:r>
            <a:br>
              <a:rPr lang="it-IT" altLang="nl-BE" sz="2400" strike="sngStrike" dirty="0">
                <a:solidFill>
                  <a:srgbClr val="FF0000"/>
                </a:solidFill>
              </a:rPr>
            </a:br>
            <a:r>
              <a:rPr lang="pl-PL" altLang="nl-BE" sz="2400" dirty="0"/>
              <a:t>Mediolan</a:t>
            </a:r>
            <a:r>
              <a:rPr lang="it-IT" altLang="nl-BE" sz="2400" dirty="0"/>
              <a:t>, (IT), EN 1.4404 </a:t>
            </a:r>
          </a:p>
          <a:p>
            <a:r>
              <a:rPr lang="pl-PL" altLang="nl-BE" sz="2400" dirty="0"/>
              <a:t>Architekci</a:t>
            </a:r>
            <a:r>
              <a:rPr lang="it-IT" altLang="nl-BE" sz="2400" dirty="0" err="1"/>
              <a:t> </a:t>
            </a:r>
            <a:r>
              <a:rPr lang="it-IT" altLang="nl-BE" sz="2400" dirty="0"/>
              <a:t>: Dante O. BENINI &amp; </a:t>
            </a:r>
            <a:r>
              <a:rPr lang="it-IT" altLang="nl-BE" sz="2400" dirty="0" err="1"/>
              <a:t>Partners</a:t>
            </a:r>
            <a:r>
              <a:rPr lang="it-IT" altLang="nl-BE" sz="2400" dirty="0"/>
              <a:t> </a:t>
            </a:r>
            <a:r>
              <a:rPr lang="it-IT" altLang="nl-BE" sz="2400" dirty="0" err="1"/>
              <a:t>Architects</a:t>
            </a:r>
            <a:endParaRPr lang="it-IT" altLang="nl-BE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934485"/>
            <a:ext cx="6851104" cy="459710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24200" y="6488668"/>
            <a:ext cx="3886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Zdjęcie</a:t>
            </a:r>
            <a:r>
              <a:rPr kumimoji="0" lang="it-IT" alt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Toni Nicolino / Nicola Giacomin</a:t>
            </a:r>
            <a:endParaRPr kumimoji="0" lang="fr-FR" alt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516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 descr="Capture d’écran 2015-05-12 à 14.02.4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200"/>
            <a:ext cx="5483225" cy="4806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497306" y="2757905"/>
            <a:ext cx="2514600" cy="173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Konstrukcja ze stali nierdzewnej w elektrowni atomowej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200" y="6096000"/>
            <a:ext cx="320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Zdjęcie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Stainless Structurals LLC</a:t>
            </a:r>
          </a:p>
        </p:txBody>
      </p:sp>
    </p:spTree>
    <p:extLst>
      <p:ext uri="{BB962C8B-B14F-4D97-AF65-F5344CB8AC3E}">
        <p14:creationId xmlns:p14="http://schemas.microsoft.com/office/powerpoint/2010/main" val="260099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 descr="Capture d’écran 2015-05-12 à 14.04.5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77924" y="228600"/>
            <a:ext cx="4315226" cy="624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660400" y="2303379"/>
            <a:ext cx="2895600" cy="173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Elementy podporowe ze stali nierdzewnej w elewacji budynku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Tampa, (USA)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6488668"/>
            <a:ext cx="3425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Zdjęcie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TriPyramid Structures, Inc.</a:t>
            </a:r>
          </a:p>
        </p:txBody>
      </p:sp>
    </p:spTree>
    <p:extLst>
      <p:ext uri="{BB962C8B-B14F-4D97-AF65-F5344CB8AC3E}">
        <p14:creationId xmlns:p14="http://schemas.microsoft.com/office/powerpoint/2010/main" val="3368370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 descr="Capture d’écran 2015-05-12 à 14.07.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1692746"/>
            <a:ext cx="5774029" cy="43715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430463" y="562810"/>
            <a:ext cx="6213642" cy="173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Belki ze stali nierdzewnej (dwuteowniki)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Zakłady oczyszczania wody z Tamizy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(UK)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5326" y="6069263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Zdjęcie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Interserve</a:t>
            </a:r>
          </a:p>
        </p:txBody>
      </p:sp>
    </p:spTree>
    <p:extLst>
      <p:ext uri="{BB962C8B-B14F-4D97-AF65-F5344CB8AC3E}">
        <p14:creationId xmlns:p14="http://schemas.microsoft.com/office/powerpoint/2010/main" val="2582206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Część </a:t>
            </a:r>
            <a:r>
              <a:rPr lang="fr-FR" dirty="0"/>
              <a:t>2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Charakterystyka własności mechanicznych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71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503920" cy="1143000"/>
          </a:xfrm>
        </p:spPr>
        <p:txBody>
          <a:bodyPr>
            <a:noAutofit/>
          </a:bodyPr>
          <a:lstStyle/>
          <a:p>
            <a:r>
              <a:rPr lang="pl-PL" altLang="en-US" sz="3600" dirty="0"/>
              <a:t>Charakterystyka naprężenie-odkształcenie</a:t>
            </a:r>
            <a:r>
              <a:rPr lang="en-GB" altLang="en-US" sz="3600" dirty="0"/>
              <a:t>:</a:t>
            </a:r>
            <a:br>
              <a:rPr lang="en-GB" altLang="en-US" sz="3600" dirty="0"/>
            </a:br>
            <a:r>
              <a:rPr lang="pl-PL" altLang="en-US" sz="3600" dirty="0"/>
              <a:t>Stal czarna w porównaniu do nierdzewnej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922337" y="2363787"/>
            <a:ext cx="4164013" cy="3286125"/>
            <a:chOff x="1128" y="1710"/>
            <a:chExt cx="2622" cy="207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128" y="1710"/>
              <a:ext cx="2622" cy="207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1320" y="1830"/>
              <a:ext cx="0" cy="17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1248" y="3528"/>
              <a:ext cx="2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392" y="1794"/>
              <a:ext cx="2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-111" charset="2"/>
                  <a:ea typeface="+mn-ea"/>
                  <a:cs typeface="+mn-cs"/>
                </a:rPr>
                <a:t>s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251" y="3498"/>
              <a:ext cx="2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-111" charset="2"/>
                  <a:ea typeface="+mn-ea"/>
                  <a:cs typeface="+mn-cs"/>
                </a:rPr>
                <a:t>e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00100" y="1457325"/>
            <a:ext cx="683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charset="0"/>
                <a:ea typeface="+mn-ea"/>
                <a:cs typeface="+mn-cs"/>
              </a:rPr>
              <a:t>Kluczowa różnica między stalą węglową a nierdzewną zawiera się w charakterystyce krzywej naprężenie-odkształcenie.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charset="0"/>
              <a:ea typeface="+mn-ea"/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321300" y="4354708"/>
            <a:ext cx="3491624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charset="0"/>
                <a:ea typeface="+mn-ea"/>
                <a:cs typeface="+mn-cs"/>
              </a:rPr>
              <a:t>Odkształcenie plastyczne pojawia się stopniowo, występuje wysoki stopień umocnienia zgniotem.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charset="0"/>
              <a:ea typeface="+mn-e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22886" y="2362200"/>
            <a:ext cx="3490038" cy="1631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charset="0"/>
                <a:ea typeface="+mn-ea"/>
                <a:cs typeface="+mn-cs"/>
              </a:rPr>
              <a:t>Wyraźnie określona granica plastyczności, występuje plastyczne płynięcie stali - „półka plastyczna”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charset="0"/>
              <a:ea typeface="+mn-ea"/>
              <a:cs typeface="+mn-cs"/>
            </a:endParaRPr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219200" y="3659187"/>
            <a:ext cx="3676650" cy="1581150"/>
            <a:chOff x="1296" y="2586"/>
            <a:chExt cx="2316" cy="996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1296" y="2586"/>
              <a:ext cx="348" cy="996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1638" y="2589"/>
              <a:ext cx="36" cy="48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 flipV="1">
              <a:off x="1668" y="2634"/>
              <a:ext cx="1944" cy="3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8" name="Freeform 22"/>
          <p:cNvSpPr>
            <a:spLocks/>
          </p:cNvSpPr>
          <p:nvPr/>
        </p:nvSpPr>
        <p:spPr bwMode="auto">
          <a:xfrm>
            <a:off x="1227137" y="3306762"/>
            <a:ext cx="3471863" cy="1938338"/>
          </a:xfrm>
          <a:custGeom>
            <a:avLst/>
            <a:gdLst/>
            <a:ahLst/>
            <a:cxnLst>
              <a:cxn ang="0">
                <a:pos x="0" y="1221"/>
              </a:cxn>
              <a:cxn ang="0">
                <a:pos x="111" y="891"/>
              </a:cxn>
              <a:cxn ang="0">
                <a:pos x="258" y="570"/>
              </a:cxn>
              <a:cxn ang="0">
                <a:pos x="510" y="324"/>
              </a:cxn>
              <a:cxn ang="0">
                <a:pos x="924" y="186"/>
              </a:cxn>
              <a:cxn ang="0">
                <a:pos x="1674" y="48"/>
              </a:cxn>
              <a:cxn ang="0">
                <a:pos x="2187" y="0"/>
              </a:cxn>
            </a:cxnLst>
            <a:rect l="0" t="0" r="r" b="b"/>
            <a:pathLst>
              <a:path w="2187" h="1221">
                <a:moveTo>
                  <a:pt x="0" y="1221"/>
                </a:moveTo>
                <a:cubicBezTo>
                  <a:pt x="34" y="1110"/>
                  <a:pt x="68" y="999"/>
                  <a:pt x="111" y="891"/>
                </a:cubicBezTo>
                <a:cubicBezTo>
                  <a:pt x="154" y="783"/>
                  <a:pt x="192" y="664"/>
                  <a:pt x="258" y="570"/>
                </a:cubicBezTo>
                <a:cubicBezTo>
                  <a:pt x="324" y="476"/>
                  <a:pt x="399" y="388"/>
                  <a:pt x="510" y="324"/>
                </a:cubicBezTo>
                <a:cubicBezTo>
                  <a:pt x="621" y="260"/>
                  <a:pt x="730" y="232"/>
                  <a:pt x="924" y="186"/>
                </a:cubicBezTo>
                <a:cubicBezTo>
                  <a:pt x="1118" y="140"/>
                  <a:pt x="1464" y="79"/>
                  <a:pt x="1674" y="48"/>
                </a:cubicBezTo>
                <a:cubicBezTo>
                  <a:pt x="1884" y="17"/>
                  <a:pt x="2035" y="8"/>
                  <a:pt x="2187" y="0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1938337" y="3929065"/>
            <a:ext cx="2438400" cy="646113"/>
            <a:chOff x="1768" y="2696"/>
            <a:chExt cx="1536" cy="407"/>
          </a:xfrm>
        </p:grpSpPr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H="1" flipV="1">
              <a:off x="1768" y="2696"/>
              <a:ext cx="176" cy="1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1944" y="2696"/>
              <a:ext cx="136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Niesprężysta reakcja materiału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" charset="0"/>
                <a:ea typeface="+mn-ea"/>
                <a:cs typeface="+mn-cs"/>
              </a:endParaRPr>
            </a:p>
          </p:txBody>
        </p:sp>
      </p:grpSp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1849437" y="2786062"/>
            <a:ext cx="2722422" cy="635000"/>
            <a:chOff x="1712" y="1976"/>
            <a:chExt cx="1465" cy="400"/>
          </a:xfrm>
        </p:grpSpPr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2464" y="2208"/>
              <a:ext cx="208" cy="1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1712" y="1976"/>
              <a:ext cx="14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Umocnienie </a:t>
              </a:r>
              <a:r>
                <a:rPr kumimoji="0" lang="pl-PL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zgniotowe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89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048375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651500" y="3517900"/>
            <a:ext cx="2819400" cy="1323439"/>
          </a:xfrm>
          <a:prstGeom prst="rect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 charset="0"/>
                <a:ea typeface="+mn-ea"/>
                <a:cs typeface="+mn-cs"/>
              </a:rPr>
              <a:t>Każda grupa stali charakteryzuje się innym wykresem  rozciągania.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charset="0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388" y="179388"/>
            <a:ext cx="8856662" cy="1169987"/>
          </a:xfrm>
        </p:spPr>
        <p:txBody>
          <a:bodyPr>
            <a:normAutofit fontScale="90000"/>
          </a:bodyPr>
          <a:lstStyle/>
          <a:p>
            <a:r>
              <a:rPr lang="pl-PL" altLang="en-US" sz="3600" dirty="0"/>
              <a:t>Charakterystyka naprężenie-odkształcenie – </a:t>
            </a:r>
            <a:br>
              <a:rPr lang="pl-PL" altLang="en-US" sz="3600" dirty="0"/>
            </a:br>
            <a:r>
              <a:rPr lang="pl-PL" altLang="en-US" sz="3600" dirty="0"/>
              <a:t>zakres małego odkształcenia</a:t>
            </a:r>
            <a:endParaRPr lang="en-US" altLang="en-US" sz="3600" dirty="0"/>
          </a:p>
        </p:txBody>
      </p:sp>
      <p:sp>
        <p:nvSpPr>
          <p:cNvPr id="8" name="Prostokąt 7"/>
          <p:cNvSpPr/>
          <p:nvPr/>
        </p:nvSpPr>
        <p:spPr>
          <a:xfrm>
            <a:off x="3443858" y="2990478"/>
            <a:ext cx="288074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nierdzewna typu duplex</a:t>
            </a:r>
          </a:p>
        </p:txBody>
      </p:sp>
      <p:sp>
        <p:nvSpPr>
          <p:cNvPr id="9" name="Prostokąt 8"/>
          <p:cNvSpPr/>
          <p:nvPr/>
        </p:nvSpPr>
        <p:spPr>
          <a:xfrm>
            <a:off x="2219722" y="3995487"/>
            <a:ext cx="2223864" cy="291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węglowa S355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219722" y="4862686"/>
            <a:ext cx="3060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Austenityczna stal nierdzewna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003276" y="6158830"/>
            <a:ext cx="288074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Odkształcenie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e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(%)</a:t>
            </a:r>
          </a:p>
        </p:txBody>
      </p:sp>
    </p:spTree>
    <p:extLst>
      <p:ext uri="{BB962C8B-B14F-4D97-AF65-F5344CB8AC3E}">
        <p14:creationId xmlns:p14="http://schemas.microsoft.com/office/powerpoint/2010/main" val="2176591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4267200" cy="396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127125" y="3200400"/>
            <a:ext cx="2819400" cy="101566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GB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pl-PL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naprężenie przy wydłużeniu trwałym równym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pl-PL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2%</a:t>
            </a:r>
            <a:r>
              <a:rPr kumimoji="0" lang="pl-PL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(R</a:t>
            </a:r>
            <a:r>
              <a:rPr kumimoji="0" lang="pl-PL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p0,2</a:t>
            </a:r>
            <a:r>
              <a:rPr kumimoji="0" lang="pl-PL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4267200" cy="396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rostokąt 10"/>
          <p:cNvSpPr/>
          <p:nvPr/>
        </p:nvSpPr>
        <p:spPr>
          <a:xfrm rot="16200000">
            <a:off x="3743908" y="3248980"/>
            <a:ext cx="2196244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Naprężenie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568865" y="5553236"/>
            <a:ext cx="1891567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Odkształcenie, %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5220072" y="2204864"/>
            <a:ext cx="2844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Naprężenie przy wydłużeniu trwałym 0,2%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 to jest granica plastyczności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809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91680" y="4800600"/>
            <a:ext cx="6984776" cy="566738"/>
          </a:xfrm>
        </p:spPr>
        <p:txBody>
          <a:bodyPr>
            <a:noAutofit/>
          </a:bodyPr>
          <a:lstStyle/>
          <a:p>
            <a:r>
              <a:rPr lang="pl-PL" dirty="0"/>
              <a:t>Korozja węzła autostradowego </a:t>
            </a:r>
            <a:r>
              <a:rPr lang="fr-FR" dirty="0"/>
              <a:t>Turcot</a:t>
            </a:r>
            <a:r>
              <a:rPr lang="pl-PL" dirty="0"/>
              <a:t>a w </a:t>
            </a:r>
            <a:r>
              <a:rPr lang="fr-FR" dirty="0"/>
              <a:t>Montreal</a:t>
            </a:r>
            <a:r>
              <a:rPr lang="pl-PL" dirty="0"/>
              <a:t>u</a:t>
            </a:r>
            <a:r>
              <a:rPr lang="pl-PL" baseline="30000" dirty="0"/>
              <a:t>1,2</a:t>
            </a:r>
            <a:endParaRPr lang="en-GB" baseline="30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91680" y="5367338"/>
            <a:ext cx="6624736" cy="1302022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/>
              <a:t>Kluczowy węzeł autostradowy między </a:t>
            </a:r>
            <a:r>
              <a:rPr lang="fr-FR" sz="1600" dirty="0"/>
              <a:t>Decarie (</a:t>
            </a:r>
            <a:r>
              <a:rPr lang="pl-PL" sz="1600" dirty="0"/>
              <a:t>północ-południe</a:t>
            </a:r>
            <a:r>
              <a:rPr lang="fr-FR" sz="1600" dirty="0"/>
              <a:t>) </a:t>
            </a:r>
            <a:r>
              <a:rPr lang="pl-PL" sz="1600" dirty="0"/>
              <a:t>i </a:t>
            </a:r>
            <a:r>
              <a:rPr lang="fr-FR" sz="1600" dirty="0"/>
              <a:t>Ville Marie (</a:t>
            </a:r>
            <a:r>
              <a:rPr lang="pl-PL" sz="1600" dirty="0"/>
              <a:t>wschód-zachód</a:t>
            </a:r>
            <a:r>
              <a:rPr lang="fr-FR" sz="1600" dirty="0"/>
              <a:t>) </a:t>
            </a:r>
            <a:r>
              <a:rPr lang="pl-PL" sz="1600" dirty="0"/>
              <a:t>wybudowany w </a:t>
            </a:r>
            <a:r>
              <a:rPr lang="fr-FR" sz="1600" dirty="0"/>
              <a:t>1966.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/>
              <a:t>Ponad </a:t>
            </a:r>
            <a:r>
              <a:rPr lang="fr-FR" sz="1600" dirty="0"/>
              <a:t>300</a:t>
            </a:r>
            <a:r>
              <a:rPr lang="pl-PL" sz="1600" dirty="0"/>
              <a:t> </a:t>
            </a:r>
            <a:r>
              <a:rPr lang="fr-FR" sz="1600" dirty="0"/>
              <a:t>000 </a:t>
            </a:r>
            <a:r>
              <a:rPr lang="pl-PL" sz="1600" dirty="0"/>
              <a:t>samochodów dziennie.</a:t>
            </a:r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/>
              <a:t>Zbudowany z żelbetonu, obecnie intensywnie skorodowany przez sól drogową.</a:t>
            </a:r>
            <a:endParaRPr lang="fr-FR" sz="1600" dirty="0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1904" y="641995"/>
            <a:ext cx="54864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808303" y="2256794"/>
            <a:ext cx="3200002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84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title"/>
          </p:nvPr>
        </p:nvSpPr>
        <p:spPr>
          <a:xfrm>
            <a:off x="468313" y="179388"/>
            <a:ext cx="8231187" cy="1169987"/>
          </a:xfrm>
        </p:spPr>
        <p:txBody>
          <a:bodyPr>
            <a:normAutofit fontScale="90000"/>
          </a:bodyPr>
          <a:lstStyle/>
          <a:p>
            <a:r>
              <a:rPr lang="pl-PL" altLang="en-US" dirty="0"/>
              <a:t>Wytrzymałość obliczeniowa stali nierdzewnych</a:t>
            </a:r>
            <a:endParaRPr lang="en-GB" alt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68313" y="1773238"/>
            <a:ext cx="4038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Minimalna wartość umownej granicy plastyczności przy wydłużeniu trwałym 0,2% podawana w normach EN 10088-4 i 5</a:t>
            </a:r>
            <a:endParaRPr kumimoji="1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alt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pl-PL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austenityczne</a:t>
            </a:r>
            <a:r>
              <a:rPr kumimoji="1" lang="en-GB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 </a:t>
            </a:r>
            <a:r>
              <a:rPr kumimoji="1" lang="en-GB" altLang="en-US" sz="3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1" lang="en-GB" altLang="en-US" sz="31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1" lang="en-GB" altLang="en-US" sz="3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1" lang="en-GB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220-</a:t>
            </a:r>
            <a:r>
              <a:rPr kumimoji="1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1" lang="en-GB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 MPa</a:t>
            </a:r>
            <a:endParaRPr kumimoji="1" lang="en-GB" altLang="en-US" sz="31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pl-PL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1" lang="en-GB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uplex</a:t>
            </a:r>
            <a:r>
              <a:rPr kumimoji="1" lang="en-GB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   </a:t>
            </a:r>
            <a:r>
              <a:rPr kumimoji="1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1" lang="en-GB" altLang="en-US" sz="3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1" lang="en-GB" altLang="en-US" sz="31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1" lang="en-GB" altLang="en-US" sz="3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1" lang="en-GB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400-4</a:t>
            </a:r>
            <a:r>
              <a:rPr kumimoji="1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kumimoji="1" lang="en-GB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 MPa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Moduł </a:t>
            </a:r>
            <a:r>
              <a:rPr kumimoji="0" lang="en-GB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Young</a:t>
            </a:r>
            <a:r>
              <a:rPr kumimoji="0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GB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E=200</a:t>
            </a:r>
            <a:r>
              <a:rPr kumimoji="0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M</a:t>
            </a:r>
            <a:r>
              <a:rPr kumimoji="0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GB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220  000MPa</a:t>
            </a:r>
            <a:endParaRPr kumimoji="0" lang="en-GB" altLang="en-US" sz="31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313" y="2069826"/>
            <a:ext cx="4038600" cy="393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5652120" y="2420888"/>
            <a:ext cx="1368152" cy="396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Naprężenie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660231" y="5429572"/>
            <a:ext cx="1891567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Odkształcenie</a:t>
            </a:r>
          </a:p>
        </p:txBody>
      </p:sp>
    </p:spTree>
    <p:extLst>
      <p:ext uri="{BB962C8B-B14F-4D97-AF65-F5344CB8AC3E}">
        <p14:creationId xmlns:p14="http://schemas.microsoft.com/office/powerpoint/2010/main" val="7289548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41"/>
          <p:cNvGraphicFramePr>
            <a:graphicFrameLocks/>
          </p:cNvGraphicFramePr>
          <p:nvPr/>
        </p:nvGraphicFramePr>
        <p:xfrm>
          <a:off x="264161" y="2043325"/>
          <a:ext cx="8290558" cy="3420618"/>
        </p:xfrm>
        <a:graphic>
          <a:graphicData uri="http://schemas.openxmlformats.org/drawingml/2006/table">
            <a:tbl>
              <a:tblPr/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7013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Gatunek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Umowna granica plastyczności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(N/mm</a:t>
                      </a:r>
                      <a:r>
                        <a:rPr kumimoji="0" lang="en-GB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Rp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0.2%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Wytrzymałość na rozciąganie Rm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(N/mm</a:t>
                      </a:r>
                      <a:r>
                        <a:rPr kumimoji="0" lang="en-GB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Moduł 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Young</a:t>
                      </a: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(N/mm</a:t>
                      </a:r>
                      <a:r>
                        <a:rPr kumimoji="0" lang="en-GB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Wydłużenie do zerwania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(%)</a:t>
                      </a:r>
                      <a:endParaRPr kumimoji="0" lang="en-GB" sz="1800" b="1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925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1.4301 (304)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925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1.4401 (316)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3"/>
          <p:cNvSpPr>
            <a:spLocks noGrp="1" noChangeArrowheads="1"/>
          </p:cNvSpPr>
          <p:nvPr>
            <p:ph type="title"/>
          </p:nvPr>
        </p:nvSpPr>
        <p:spPr>
          <a:xfrm>
            <a:off x="468313" y="179388"/>
            <a:ext cx="8231187" cy="1169987"/>
          </a:xfrm>
        </p:spPr>
        <p:txBody>
          <a:bodyPr>
            <a:normAutofit fontScale="90000"/>
          </a:bodyPr>
          <a:lstStyle/>
          <a:p>
            <a:r>
              <a:rPr lang="pl-PL" altLang="en-US" dirty="0"/>
              <a:t>Wytrzymałość obliczeniowa stali nierdzewnych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5140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 dirty="0"/>
              <a:t>Zwiększona wytrzymałość przez odkształcenie plastyczne </a:t>
            </a:r>
          </a:p>
          <a:p>
            <a:r>
              <a:rPr lang="pl-PL" altLang="en-US" dirty="0"/>
              <a:t>Spowodowane obróbką plastyczną na zimno, zarówno podczas operacji kształtowania stali w trakcie produkcji (w hucie) lub kolejnych etapów przetwarzania</a:t>
            </a:r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394138" y="4718269"/>
            <a:ext cx="8160582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Podczas wytwarzania kształtowników zamkniętych o przekroju prostokątnym, w narożnikach kształtowanego na zimno profilu, umowna granica plastyczności R</a:t>
            </a:r>
            <a:r>
              <a:rPr kumimoji="0" lang="pl-PL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p0,2</a:t>
            </a: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wzrasta o ok. 50%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altLang="en-US" dirty="0"/>
              <a:t>Umocnienie zgniotem</a:t>
            </a:r>
            <a:br>
              <a:rPr lang="en-GB" altLang="en-US" dirty="0"/>
            </a:br>
            <a:r>
              <a:rPr lang="en-GB" altLang="en-US" sz="3100" dirty="0"/>
              <a:t>(</a:t>
            </a:r>
            <a:r>
              <a:rPr lang="pl-PL" altLang="en-US" sz="3100" dirty="0"/>
              <a:t>umocnienie w wyniku obróbki plastycznej na zimno </a:t>
            </a:r>
            <a:r>
              <a:rPr lang="en-GB" altLang="en-US" sz="3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8930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709738" y="1397000"/>
            <a:ext cx="719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charset="0"/>
                <a:ea typeface="+mn-ea"/>
                <a:cs typeface="+mn-cs"/>
              </a:rPr>
              <a:t>Zwiększenie wytrzymałości podczas kształtowania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charset="0"/>
              <a:ea typeface="+mn-ea"/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3731" y="2069432"/>
            <a:ext cx="7289800" cy="4254500"/>
            <a:chOff x="992" y="1328"/>
            <a:chExt cx="4592" cy="2680"/>
          </a:xfrm>
        </p:grpSpPr>
        <p:sp>
          <p:nvSpPr>
            <p:cNvPr id="911365" name="Rectangle 5"/>
            <p:cNvSpPr>
              <a:spLocks noChangeArrowheads="1"/>
            </p:cNvSpPr>
            <p:nvPr/>
          </p:nvSpPr>
          <p:spPr bwMode="auto">
            <a:xfrm>
              <a:off x="992" y="1328"/>
              <a:ext cx="4592" cy="268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014" y="1536"/>
              <a:ext cx="2664" cy="2376"/>
              <a:chOff x="1824" y="480"/>
              <a:chExt cx="2016" cy="1872"/>
            </a:xfrm>
          </p:grpSpPr>
          <p:pic>
            <p:nvPicPr>
              <p:cNvPr id="115743" name="Picture 7" descr="ed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24000" contrast="3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8" y="1728"/>
                <a:ext cx="681" cy="62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744" name="Picture 8" descr="ed1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18000" contrast="3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1159"/>
                <a:ext cx="68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745" name="Picture 9" descr="ed2"/>
              <p:cNvPicPr>
                <a:picLocks noChangeAspect="1" noChangeArrowheads="1"/>
              </p:cNvPicPr>
              <p:nvPr/>
            </p:nvPicPr>
            <p:blipFill>
              <a:blip r:embed="rId5" cstate="email">
                <a:lum bright="18000" contrast="1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8" y="480"/>
                <a:ext cx="734" cy="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746" name="Picture 10" descr="ed3"/>
              <p:cNvPicPr>
                <a:picLocks noChangeAspect="1" noChangeArrowheads="1"/>
              </p:cNvPicPr>
              <p:nvPr/>
            </p:nvPicPr>
            <p:blipFill>
              <a:blip r:embed="rId6" cstate="email">
                <a:lum bright="18000" contrast="1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9" y="1159"/>
                <a:ext cx="681" cy="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747" name="Text Box 11"/>
              <p:cNvSpPr txBox="1">
                <a:spLocks noChangeArrowheads="1"/>
              </p:cNvSpPr>
              <p:nvPr/>
            </p:nvSpPr>
            <p:spPr bwMode="auto">
              <a:xfrm>
                <a:off x="2663" y="1536"/>
                <a:ext cx="36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weld</a:t>
                </a:r>
              </a:p>
            </p:txBody>
          </p:sp>
          <p:sp>
            <p:nvSpPr>
              <p:cNvPr id="911372" name="Line 12"/>
              <p:cNvSpPr>
                <a:spLocks noChangeShapeType="1"/>
              </p:cNvSpPr>
              <p:nvPr/>
            </p:nvSpPr>
            <p:spPr bwMode="auto">
              <a:xfrm>
                <a:off x="2819" y="1713"/>
                <a:ext cx="0" cy="13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373" name="Line 13"/>
              <p:cNvSpPr>
                <a:spLocks noChangeShapeType="1"/>
              </p:cNvSpPr>
              <p:nvPr/>
            </p:nvSpPr>
            <p:spPr bwMode="auto">
              <a:xfrm>
                <a:off x="2845" y="1713"/>
                <a:ext cx="0" cy="13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374" name="Line 14"/>
              <p:cNvSpPr>
                <a:spLocks noChangeShapeType="1"/>
              </p:cNvSpPr>
              <p:nvPr/>
            </p:nvSpPr>
            <p:spPr bwMode="auto">
              <a:xfrm flipV="1">
                <a:off x="2628" y="1212"/>
                <a:ext cx="419" cy="1"/>
              </a:xfrm>
              <a:prstGeom prst="line">
                <a:avLst/>
              </a:prstGeom>
              <a:noFill/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375" name="Line 15"/>
              <p:cNvSpPr>
                <a:spLocks noChangeShapeType="1"/>
              </p:cNvSpPr>
              <p:nvPr/>
            </p:nvSpPr>
            <p:spPr bwMode="auto">
              <a:xfrm>
                <a:off x="2615" y="1728"/>
                <a:ext cx="432" cy="0"/>
              </a:xfrm>
              <a:prstGeom prst="line">
                <a:avLst/>
              </a:prstGeom>
              <a:noFill/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376" name="Line 16"/>
              <p:cNvSpPr>
                <a:spLocks noChangeShapeType="1"/>
              </p:cNvSpPr>
              <p:nvPr/>
            </p:nvSpPr>
            <p:spPr bwMode="auto">
              <a:xfrm rot="-5400000">
                <a:off x="2856" y="1469"/>
                <a:ext cx="448" cy="1"/>
              </a:xfrm>
              <a:prstGeom prst="line">
                <a:avLst/>
              </a:prstGeom>
              <a:noFill/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377" name="Line 17"/>
              <p:cNvSpPr>
                <a:spLocks noChangeShapeType="1"/>
              </p:cNvSpPr>
              <p:nvPr/>
            </p:nvSpPr>
            <p:spPr bwMode="auto">
              <a:xfrm>
                <a:off x="2628" y="1226"/>
                <a:ext cx="419" cy="0"/>
              </a:xfrm>
              <a:prstGeom prst="line">
                <a:avLst/>
              </a:prstGeom>
              <a:noFill/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 rot="5400000">
                <a:off x="3051" y="1213"/>
                <a:ext cx="31" cy="29"/>
                <a:chOff x="1326" y="1982"/>
                <a:chExt cx="444" cy="453"/>
              </a:xfrm>
            </p:grpSpPr>
            <p:sp>
              <p:nvSpPr>
                <p:cNvPr id="911379" name="Arc 19"/>
                <p:cNvSpPr>
                  <a:spLocks/>
                </p:cNvSpPr>
                <p:nvPr/>
              </p:nvSpPr>
              <p:spPr bwMode="auto">
                <a:xfrm flipH="1">
                  <a:off x="1506" y="2183"/>
                  <a:ext cx="248" cy="26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666699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1380" name="Arc 20"/>
                <p:cNvSpPr>
                  <a:spLocks/>
                </p:cNvSpPr>
                <p:nvPr/>
              </p:nvSpPr>
              <p:spPr bwMode="auto">
                <a:xfrm flipH="1">
                  <a:off x="1325" y="1982"/>
                  <a:ext cx="440" cy="44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666699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 rot="-5400000">
                <a:off x="2582" y="1698"/>
                <a:ext cx="31" cy="29"/>
                <a:chOff x="1326" y="1982"/>
                <a:chExt cx="444" cy="453"/>
              </a:xfrm>
            </p:grpSpPr>
            <p:sp>
              <p:nvSpPr>
                <p:cNvPr id="911382" name="Arc 22"/>
                <p:cNvSpPr>
                  <a:spLocks/>
                </p:cNvSpPr>
                <p:nvPr/>
              </p:nvSpPr>
              <p:spPr bwMode="auto">
                <a:xfrm flipH="1">
                  <a:off x="1518" y="2172"/>
                  <a:ext cx="248" cy="26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666699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1383" name="Arc 23"/>
                <p:cNvSpPr>
                  <a:spLocks/>
                </p:cNvSpPr>
                <p:nvPr/>
              </p:nvSpPr>
              <p:spPr bwMode="auto">
                <a:xfrm flipH="1">
                  <a:off x="1326" y="1982"/>
                  <a:ext cx="440" cy="44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1384" name="Line 24"/>
              <p:cNvSpPr>
                <a:spLocks noChangeShapeType="1"/>
              </p:cNvSpPr>
              <p:nvPr/>
            </p:nvSpPr>
            <p:spPr bwMode="auto">
              <a:xfrm>
                <a:off x="2615" y="1713"/>
                <a:ext cx="432" cy="1"/>
              </a:xfrm>
              <a:prstGeom prst="line">
                <a:avLst/>
              </a:prstGeom>
              <a:noFill/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 rot="10800000">
                <a:off x="3051" y="1697"/>
                <a:ext cx="30" cy="31"/>
                <a:chOff x="1326" y="1982"/>
                <a:chExt cx="444" cy="453"/>
              </a:xfrm>
            </p:grpSpPr>
            <p:sp>
              <p:nvSpPr>
                <p:cNvPr id="911386" name="Arc 26"/>
                <p:cNvSpPr>
                  <a:spLocks/>
                </p:cNvSpPr>
                <p:nvPr/>
              </p:nvSpPr>
              <p:spPr bwMode="auto">
                <a:xfrm flipH="1">
                  <a:off x="1539" y="2178"/>
                  <a:ext cx="258" cy="25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666699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1387" name="Arc 27"/>
                <p:cNvSpPr>
                  <a:spLocks/>
                </p:cNvSpPr>
                <p:nvPr/>
              </p:nvSpPr>
              <p:spPr bwMode="auto">
                <a:xfrm flipH="1">
                  <a:off x="1326" y="1982"/>
                  <a:ext cx="448" cy="44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666699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1388" name="Line 28"/>
              <p:cNvSpPr>
                <a:spLocks noChangeShapeType="1"/>
              </p:cNvSpPr>
              <p:nvPr/>
            </p:nvSpPr>
            <p:spPr bwMode="auto">
              <a:xfrm rot="-5400000">
                <a:off x="2842" y="1468"/>
                <a:ext cx="448" cy="2"/>
              </a:xfrm>
              <a:prstGeom prst="line">
                <a:avLst/>
              </a:prstGeom>
              <a:noFill/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389" name="Arc 29"/>
              <p:cNvSpPr>
                <a:spLocks/>
              </p:cNvSpPr>
              <p:nvPr/>
            </p:nvSpPr>
            <p:spPr bwMode="auto">
              <a:xfrm rot="-5400000">
                <a:off x="2596" y="1226"/>
                <a:ext cx="31" cy="3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390" name="Arc 30"/>
              <p:cNvSpPr>
                <a:spLocks/>
              </p:cNvSpPr>
              <p:nvPr/>
            </p:nvSpPr>
            <p:spPr bwMode="auto">
              <a:xfrm rot="-5400000">
                <a:off x="2583" y="1213"/>
                <a:ext cx="44" cy="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391" name="Line 31"/>
              <p:cNvSpPr>
                <a:spLocks noChangeShapeType="1"/>
              </p:cNvSpPr>
              <p:nvPr/>
            </p:nvSpPr>
            <p:spPr bwMode="auto">
              <a:xfrm rot="-5400000">
                <a:off x="2365" y="1475"/>
                <a:ext cx="436" cy="0"/>
              </a:xfrm>
              <a:prstGeom prst="line">
                <a:avLst/>
              </a:prstGeom>
              <a:noFill/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392" name="Line 32"/>
              <p:cNvSpPr>
                <a:spLocks noChangeShapeType="1"/>
              </p:cNvSpPr>
              <p:nvPr/>
            </p:nvSpPr>
            <p:spPr bwMode="auto">
              <a:xfrm rot="-5400000">
                <a:off x="2378" y="1475"/>
                <a:ext cx="436" cy="1"/>
              </a:xfrm>
              <a:prstGeom prst="line">
                <a:avLst/>
              </a:prstGeom>
              <a:noFill/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3751" y="1974"/>
              <a:ext cx="1770" cy="1746"/>
              <a:chOff x="850" y="1224"/>
              <a:chExt cx="3136" cy="3124"/>
            </a:xfrm>
          </p:grpSpPr>
          <p:pic>
            <p:nvPicPr>
              <p:cNvPr id="115726" name="Picture 34"/>
              <p:cNvPicPr>
                <a:picLocks noChangeAspect="1" noChangeArrowheads="1"/>
              </p:cNvPicPr>
              <p:nvPr/>
            </p:nvPicPr>
            <p:blipFill>
              <a:blip r:embed="rId7" cstate="email">
                <a:lum bright="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" y="1224"/>
                <a:ext cx="3136" cy="3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11395" name="Line 35"/>
              <p:cNvSpPr>
                <a:spLocks noChangeShapeType="1"/>
              </p:cNvSpPr>
              <p:nvPr/>
            </p:nvSpPr>
            <p:spPr bwMode="auto">
              <a:xfrm rot="16200000">
                <a:off x="958" y="2755"/>
                <a:ext cx="1283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396" name="Line 36"/>
              <p:cNvSpPr>
                <a:spLocks noChangeShapeType="1"/>
              </p:cNvSpPr>
              <p:nvPr/>
            </p:nvSpPr>
            <p:spPr bwMode="auto">
              <a:xfrm rot="16200000">
                <a:off x="2481" y="3022"/>
                <a:ext cx="0" cy="1256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397" name="Line 37"/>
              <p:cNvSpPr>
                <a:spLocks noChangeShapeType="1"/>
              </p:cNvSpPr>
              <p:nvPr/>
            </p:nvSpPr>
            <p:spPr bwMode="auto">
              <a:xfrm rot="16200000">
                <a:off x="2507" y="1205"/>
                <a:ext cx="0" cy="1322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398" name="Line 38"/>
              <p:cNvSpPr>
                <a:spLocks noChangeShapeType="1"/>
              </p:cNvSpPr>
              <p:nvPr/>
            </p:nvSpPr>
            <p:spPr bwMode="auto">
              <a:xfrm rot="16200000">
                <a:off x="2727" y="2770"/>
                <a:ext cx="1313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399" name="Arc 39"/>
              <p:cNvSpPr>
                <a:spLocks/>
              </p:cNvSpPr>
              <p:nvPr/>
            </p:nvSpPr>
            <p:spPr bwMode="auto">
              <a:xfrm rot="16200000" flipH="1">
                <a:off x="1610" y="3402"/>
                <a:ext cx="224" cy="23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400" name="Arc 40"/>
              <p:cNvSpPr>
                <a:spLocks/>
              </p:cNvSpPr>
              <p:nvPr/>
            </p:nvSpPr>
            <p:spPr bwMode="auto">
              <a:xfrm rot="16200000">
                <a:off x="1621" y="1864"/>
                <a:ext cx="222" cy="2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401" name="Arc 41"/>
              <p:cNvSpPr>
                <a:spLocks/>
              </p:cNvSpPr>
              <p:nvPr/>
            </p:nvSpPr>
            <p:spPr bwMode="auto">
              <a:xfrm rot="11045370" flipH="1">
                <a:off x="3100" y="3359"/>
                <a:ext cx="276" cy="29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03"/>
                  <a:gd name="T1" fmla="*/ 0 h 21600"/>
                  <a:gd name="T2" fmla="*/ 21503 w 21503"/>
                  <a:gd name="T3" fmla="*/ 19560 h 21600"/>
                  <a:gd name="T4" fmla="*/ 0 w 2150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03" h="21600" fill="none" extrusionOk="0">
                    <a:moveTo>
                      <a:pt x="0" y="-1"/>
                    </a:moveTo>
                    <a:cubicBezTo>
                      <a:pt x="11139" y="-1"/>
                      <a:pt x="20451" y="8470"/>
                      <a:pt x="21503" y="19559"/>
                    </a:cubicBezTo>
                  </a:path>
                  <a:path w="21503" h="21600" stroke="0" extrusionOk="0">
                    <a:moveTo>
                      <a:pt x="0" y="-1"/>
                    </a:moveTo>
                    <a:cubicBezTo>
                      <a:pt x="11139" y="-1"/>
                      <a:pt x="20451" y="8470"/>
                      <a:pt x="21503" y="1955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402" name="Arc 42"/>
              <p:cNvSpPr>
                <a:spLocks/>
              </p:cNvSpPr>
              <p:nvPr/>
            </p:nvSpPr>
            <p:spPr bwMode="auto">
              <a:xfrm rot="5397114" flipH="1">
                <a:off x="3132" y="1856"/>
                <a:ext cx="242" cy="26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403" name="Line 43"/>
              <p:cNvSpPr>
                <a:spLocks noChangeShapeType="1"/>
              </p:cNvSpPr>
              <p:nvPr/>
            </p:nvSpPr>
            <p:spPr bwMode="auto">
              <a:xfrm rot="16200000">
                <a:off x="822" y="2781"/>
                <a:ext cx="1292" cy="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404" name="Line 44"/>
              <p:cNvSpPr>
                <a:spLocks noChangeShapeType="1"/>
              </p:cNvSpPr>
              <p:nvPr/>
            </p:nvSpPr>
            <p:spPr bwMode="auto">
              <a:xfrm rot="16200000">
                <a:off x="2506" y="3142"/>
                <a:ext cx="0" cy="1302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405" name="Line 45"/>
              <p:cNvSpPr>
                <a:spLocks noChangeShapeType="1"/>
              </p:cNvSpPr>
              <p:nvPr/>
            </p:nvSpPr>
            <p:spPr bwMode="auto">
              <a:xfrm rot="16200000">
                <a:off x="2481" y="1115"/>
                <a:ext cx="0" cy="125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406" name="Line 46"/>
              <p:cNvSpPr>
                <a:spLocks noChangeShapeType="1"/>
              </p:cNvSpPr>
              <p:nvPr/>
            </p:nvSpPr>
            <p:spPr bwMode="auto">
              <a:xfrm rot="16200000">
                <a:off x="2864" y="2735"/>
                <a:ext cx="1322" cy="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407" name="Arc 47"/>
              <p:cNvSpPr>
                <a:spLocks/>
              </p:cNvSpPr>
              <p:nvPr/>
            </p:nvSpPr>
            <p:spPr bwMode="auto">
              <a:xfrm rot="16200000" flipH="1">
                <a:off x="1472" y="3402"/>
                <a:ext cx="376" cy="39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408" name="Arc 48"/>
              <p:cNvSpPr>
                <a:spLocks/>
              </p:cNvSpPr>
              <p:nvPr/>
            </p:nvSpPr>
            <p:spPr bwMode="auto">
              <a:xfrm rot="16200000">
                <a:off x="1487" y="1730"/>
                <a:ext cx="385" cy="41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409" name="Arc 49"/>
              <p:cNvSpPr>
                <a:spLocks/>
              </p:cNvSpPr>
              <p:nvPr/>
            </p:nvSpPr>
            <p:spPr bwMode="auto">
              <a:xfrm rot="11045370" flipH="1">
                <a:off x="3100" y="3364"/>
                <a:ext cx="415" cy="44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410" name="Arc 50"/>
              <p:cNvSpPr>
                <a:spLocks/>
              </p:cNvSpPr>
              <p:nvPr/>
            </p:nvSpPr>
            <p:spPr bwMode="auto">
              <a:xfrm rot="5397114" flipH="1">
                <a:off x="3127" y="1747"/>
                <a:ext cx="403" cy="39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4743" y="1425"/>
              <a:ext cx="658" cy="644"/>
              <a:chOff x="7937" y="2103"/>
              <a:chExt cx="1517" cy="1607"/>
            </a:xfrm>
          </p:grpSpPr>
          <p:sp>
            <p:nvSpPr>
              <p:cNvPr id="911412" name="Line 52"/>
              <p:cNvSpPr>
                <a:spLocks noChangeShapeType="1"/>
              </p:cNvSpPr>
              <p:nvPr/>
            </p:nvSpPr>
            <p:spPr bwMode="auto">
              <a:xfrm>
                <a:off x="7937" y="2722"/>
                <a:ext cx="270" cy="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413" name="Line 53"/>
              <p:cNvSpPr>
                <a:spLocks noChangeShapeType="1"/>
              </p:cNvSpPr>
              <p:nvPr/>
            </p:nvSpPr>
            <p:spPr bwMode="auto">
              <a:xfrm>
                <a:off x="7937" y="2405"/>
                <a:ext cx="27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414" name="Text Box 54"/>
              <p:cNvSpPr txBox="1">
                <a:spLocks noChangeArrowheads="1"/>
              </p:cNvSpPr>
              <p:nvPr/>
            </p:nvSpPr>
            <p:spPr bwMode="auto">
              <a:xfrm>
                <a:off x="8207" y="2103"/>
                <a:ext cx="1247" cy="1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5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σ</a:t>
                </a:r>
                <a:r>
                  <a:rPr kumimoji="0" lang="en-GB" sz="15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0.2,meas</a:t>
                </a:r>
                <a:endParaRPr kumimoji="0" lang="en-GB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5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σ</a:t>
                </a:r>
                <a:r>
                  <a:rPr kumimoji="0" lang="en-GB" sz="15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0.2,mill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5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σ</a:t>
                </a:r>
                <a:r>
                  <a:rPr kumimoji="0" lang="en-GB" sz="15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0.2,min</a:t>
                </a:r>
                <a:endParaRPr kumimoji="0" lang="en-GB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E207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BEBEB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4C4C4C"/>
                      </a:outerShdw>
                    </a:cont>
                    <a:effect ref="fillLine"/>
                  </a:effectDag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11415" name="Line 55"/>
              <p:cNvSpPr>
                <a:spLocks noChangeShapeType="1"/>
              </p:cNvSpPr>
              <p:nvPr/>
            </p:nvSpPr>
            <p:spPr bwMode="auto">
              <a:xfrm>
                <a:off x="7937" y="3019"/>
                <a:ext cx="270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altLang="en-US" dirty="0"/>
              <a:t>Umocnienie zgniotem</a:t>
            </a:r>
            <a:br>
              <a:rPr lang="en-GB" altLang="en-US" dirty="0"/>
            </a:br>
            <a:r>
              <a:rPr lang="en-GB" altLang="en-US" sz="3100" dirty="0"/>
              <a:t>(</a:t>
            </a:r>
            <a:r>
              <a:rPr lang="pl-PL" altLang="en-US" sz="3100" dirty="0"/>
              <a:t>umocnienie w wyniku obróbki plastycznej na zimno </a:t>
            </a:r>
            <a:r>
              <a:rPr lang="en-GB" altLang="en-US" sz="3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396970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76456" cy="1143000"/>
          </a:xfrm>
        </p:spPr>
        <p:txBody>
          <a:bodyPr>
            <a:noAutofit/>
          </a:bodyPr>
          <a:lstStyle/>
          <a:p>
            <a:r>
              <a:rPr lang="pl-PL" altLang="en-US" sz="4000" dirty="0"/>
              <a:t>Umocnienie zgniotem – nie zawsze przydatne</a:t>
            </a:r>
            <a:endParaRPr lang="en-GB" altLang="en-US" sz="40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2" y="1628775"/>
            <a:ext cx="8424167" cy="4525963"/>
          </a:xfrm>
        </p:spPr>
        <p:txBody>
          <a:bodyPr>
            <a:normAutofit/>
          </a:bodyPr>
          <a:lstStyle/>
          <a:p>
            <a:r>
              <a:rPr lang="pl-PL" altLang="en-US" dirty="0"/>
              <a:t>Sprzęt do przetwarzania jest cięższy i o większej mocy</a:t>
            </a:r>
            <a:endParaRPr lang="en-GB" altLang="en-US" dirty="0"/>
          </a:p>
          <a:p>
            <a:r>
              <a:rPr lang="pl-PL" altLang="en-US" dirty="0"/>
              <a:t>Wymagane są większe siły</a:t>
            </a:r>
            <a:r>
              <a:rPr lang="en-GB" altLang="en-US" dirty="0"/>
              <a:t> </a:t>
            </a:r>
          </a:p>
          <a:p>
            <a:r>
              <a:rPr lang="pl-PL" altLang="en-US" dirty="0"/>
              <a:t>Ograniczona plastyczność </a:t>
            </a:r>
            <a:r>
              <a:rPr lang="en-GB" altLang="en-US" dirty="0"/>
              <a:t>(</a:t>
            </a:r>
            <a:r>
              <a:rPr lang="pl-PL" altLang="en-US" dirty="0"/>
              <a:t>jakkolwiek</a:t>
            </a:r>
            <a:r>
              <a:rPr lang="pl-PL" altLang="en-US" dirty="0">
                <a:solidFill>
                  <a:srgbClr val="FF0000"/>
                </a:solidFill>
              </a:rPr>
              <a:t> </a:t>
            </a:r>
            <a:r>
              <a:rPr lang="pl-PL" altLang="en-US" dirty="0"/>
              <a:t>początkowa plastyczność jest wysoka zwłaszcza stali austenitycznych) </a:t>
            </a:r>
          </a:p>
          <a:p>
            <a:r>
              <a:rPr lang="pl-PL" altLang="en-US" dirty="0"/>
              <a:t>Mogą powstać niepożądane naprężenia szczątkowe</a:t>
            </a:r>
            <a:endParaRPr lang="en-GB" altLang="en-US" dirty="0"/>
          </a:p>
          <a:p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19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en-US" dirty="0">
                <a:ea typeface="MS PGothic" pitchFamily="34" charset="-128"/>
              </a:rPr>
              <a:t>Plastyczność i udarność</a:t>
            </a:r>
            <a:endParaRPr lang="en-GB" altLang="en-US" dirty="0">
              <a:ea typeface="MS PGothic" pitchFamily="34" charset="-128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0" y="1628775"/>
            <a:ext cx="4081463" cy="4525963"/>
          </a:xfrm>
        </p:spPr>
        <p:txBody>
          <a:bodyPr/>
          <a:lstStyle/>
          <a:p>
            <a:r>
              <a:rPr lang="pl-PL" altLang="en-US" sz="2400" b="1" dirty="0">
                <a:ea typeface="MS PGothic" pitchFamily="34" charset="-128"/>
              </a:rPr>
              <a:t>Plastyczność </a:t>
            </a:r>
            <a:r>
              <a:rPr lang="en-GB" altLang="en-US" sz="2400" dirty="0">
                <a:ea typeface="MS PGothic" pitchFamily="34" charset="-128"/>
              </a:rPr>
              <a:t>– </a:t>
            </a:r>
            <a:r>
              <a:rPr lang="pl-PL" altLang="en-US" sz="2400" dirty="0">
                <a:ea typeface="MS PGothic" pitchFamily="34" charset="-128"/>
              </a:rPr>
              <a:t>zdolność do rozciągania bez naruszenia spójności (rozerwania)</a:t>
            </a:r>
            <a:endParaRPr lang="en-GB" altLang="en-US" sz="2400" dirty="0">
              <a:ea typeface="MS PGothic" pitchFamily="34" charset="-128"/>
            </a:endParaRPr>
          </a:p>
          <a:p>
            <a:r>
              <a:rPr lang="pl-PL" altLang="en-US" sz="2400" b="1" dirty="0">
                <a:ea typeface="MS PGothic" pitchFamily="34" charset="-128"/>
              </a:rPr>
              <a:t>Udarność</a:t>
            </a:r>
            <a:r>
              <a:rPr lang="pl-PL" altLang="en-US" sz="2400" dirty="0">
                <a:ea typeface="MS PGothic" pitchFamily="34" charset="-128"/>
              </a:rPr>
              <a:t> – zdolność do absorbcji energii i plastycznego odkształcenia  bez pękania</a:t>
            </a:r>
            <a:endParaRPr lang="en-GB" altLang="en-US" sz="2400" dirty="0">
              <a:ea typeface="MS PGothic" pitchFamily="34" charset="-128"/>
            </a:endParaRPr>
          </a:p>
          <a:p>
            <a:endParaRPr lang="en-GB" altLang="en-US" dirty="0">
              <a:ea typeface="MS PGothic" pitchFamily="34" charset="-128"/>
            </a:endParaRPr>
          </a:p>
        </p:txBody>
      </p:sp>
      <p:pic>
        <p:nvPicPr>
          <p:cNvPr id="14340" name="Picture 6" descr="http://upload.wikimedia.org/wikipedia/commons/0/00/Brittle_v_ductile_stress-strain_behaviou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983037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41262" y="1628775"/>
            <a:ext cx="2196244" cy="3960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Naprężenie,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</a:p>
        </p:txBody>
      </p:sp>
      <p:sp>
        <p:nvSpPr>
          <p:cNvPr id="7" name="Prostokąt 6"/>
          <p:cNvSpPr/>
          <p:nvPr/>
        </p:nvSpPr>
        <p:spPr>
          <a:xfrm>
            <a:off x="2459831" y="5172600"/>
            <a:ext cx="1891567" cy="39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Odkształcenie,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e</a:t>
            </a:r>
          </a:p>
        </p:txBody>
      </p:sp>
      <p:sp>
        <p:nvSpPr>
          <p:cNvPr id="9" name="Prostokąt 8"/>
          <p:cNvSpPr/>
          <p:nvPr/>
        </p:nvSpPr>
        <p:spPr>
          <a:xfrm>
            <a:off x="1259632" y="2096880"/>
            <a:ext cx="114755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Kruchy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992402" y="2096880"/>
            <a:ext cx="114755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Ciągliwy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539384" y="3603724"/>
            <a:ext cx="273630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Powierzchnia pod krzywą = zaabsorbowana energia</a:t>
            </a:r>
          </a:p>
        </p:txBody>
      </p:sp>
    </p:spTree>
    <p:extLst>
      <p:ext uri="{BB962C8B-B14F-4D97-AF65-F5344CB8AC3E}">
        <p14:creationId xmlns:p14="http://schemas.microsoft.com/office/powerpoint/2010/main" val="12680758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79388"/>
            <a:ext cx="8713788" cy="1169987"/>
          </a:xfrm>
        </p:spPr>
        <p:txBody>
          <a:bodyPr>
            <a:normAutofit fontScale="90000"/>
          </a:bodyPr>
          <a:lstStyle/>
          <a:p>
            <a:r>
              <a:rPr lang="pl-PL" altLang="en-US" sz="3600" dirty="0"/>
              <a:t>Charakterystyka naprężenie-odkształcenie </a:t>
            </a:r>
            <a:br>
              <a:rPr lang="pl-PL" altLang="en-US" sz="3600" dirty="0"/>
            </a:br>
            <a:r>
              <a:rPr lang="pl-PL" altLang="en-US" sz="3600" dirty="0"/>
              <a:t>– zakres dużego odkształcenia </a:t>
            </a:r>
            <a:endParaRPr lang="en-GB" altLang="en-US" sz="3600" dirty="0"/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777163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1708727" y="2234816"/>
            <a:ext cx="4347930" cy="1164166"/>
          </a:xfrm>
          <a:custGeom>
            <a:avLst/>
            <a:gdLst>
              <a:gd name="connsiteX0" fmla="*/ 0 w 4347930"/>
              <a:gd name="connsiteY0" fmla="*/ 1164166 h 1164166"/>
              <a:gd name="connsiteX1" fmla="*/ 110837 w 4347930"/>
              <a:gd name="connsiteY1" fmla="*/ 905548 h 1164166"/>
              <a:gd name="connsiteX2" fmla="*/ 267855 w 4347930"/>
              <a:gd name="connsiteY2" fmla="*/ 711584 h 1164166"/>
              <a:gd name="connsiteX3" fmla="*/ 517237 w 4347930"/>
              <a:gd name="connsiteY3" fmla="*/ 554566 h 1164166"/>
              <a:gd name="connsiteX4" fmla="*/ 757382 w 4347930"/>
              <a:gd name="connsiteY4" fmla="*/ 369839 h 1164166"/>
              <a:gd name="connsiteX5" fmla="*/ 895928 w 4347930"/>
              <a:gd name="connsiteY5" fmla="*/ 314420 h 1164166"/>
              <a:gd name="connsiteX6" fmla="*/ 1108364 w 4347930"/>
              <a:gd name="connsiteY6" fmla="*/ 222057 h 1164166"/>
              <a:gd name="connsiteX7" fmla="*/ 1394691 w 4347930"/>
              <a:gd name="connsiteY7" fmla="*/ 129693 h 1164166"/>
              <a:gd name="connsiteX8" fmla="*/ 1597891 w 4347930"/>
              <a:gd name="connsiteY8" fmla="*/ 92748 h 1164166"/>
              <a:gd name="connsiteX9" fmla="*/ 1856509 w 4347930"/>
              <a:gd name="connsiteY9" fmla="*/ 37329 h 1164166"/>
              <a:gd name="connsiteX10" fmla="*/ 2078182 w 4347930"/>
              <a:gd name="connsiteY10" fmla="*/ 18857 h 1164166"/>
              <a:gd name="connsiteX11" fmla="*/ 2346037 w 4347930"/>
              <a:gd name="connsiteY11" fmla="*/ 384 h 1164166"/>
              <a:gd name="connsiteX12" fmla="*/ 2770909 w 4347930"/>
              <a:gd name="connsiteY12" fmla="*/ 9620 h 1164166"/>
              <a:gd name="connsiteX13" fmla="*/ 3371273 w 4347930"/>
              <a:gd name="connsiteY13" fmla="*/ 46566 h 1164166"/>
              <a:gd name="connsiteX14" fmla="*/ 3657600 w 4347930"/>
              <a:gd name="connsiteY14" fmla="*/ 92748 h 1164166"/>
              <a:gd name="connsiteX15" fmla="*/ 3805382 w 4347930"/>
              <a:gd name="connsiteY15" fmla="*/ 129693 h 1164166"/>
              <a:gd name="connsiteX16" fmla="*/ 3953164 w 4347930"/>
              <a:gd name="connsiteY16" fmla="*/ 212820 h 1164166"/>
              <a:gd name="connsiteX17" fmla="*/ 4119418 w 4347930"/>
              <a:gd name="connsiteY17" fmla="*/ 332893 h 1164166"/>
              <a:gd name="connsiteX18" fmla="*/ 4221018 w 4347930"/>
              <a:gd name="connsiteY18" fmla="*/ 471439 h 1164166"/>
              <a:gd name="connsiteX19" fmla="*/ 4341091 w 4347930"/>
              <a:gd name="connsiteY19" fmla="*/ 646929 h 1164166"/>
              <a:gd name="connsiteX20" fmla="*/ 4322618 w 4347930"/>
              <a:gd name="connsiteY20" fmla="*/ 646929 h 116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47930" h="1164166">
                <a:moveTo>
                  <a:pt x="0" y="1164166"/>
                </a:moveTo>
                <a:cubicBezTo>
                  <a:pt x="33097" y="1072572"/>
                  <a:pt x="66195" y="980978"/>
                  <a:pt x="110837" y="905548"/>
                </a:cubicBezTo>
                <a:cubicBezTo>
                  <a:pt x="155479" y="830118"/>
                  <a:pt x="200122" y="770081"/>
                  <a:pt x="267855" y="711584"/>
                </a:cubicBezTo>
                <a:cubicBezTo>
                  <a:pt x="335588" y="653087"/>
                  <a:pt x="435649" y="611523"/>
                  <a:pt x="517237" y="554566"/>
                </a:cubicBezTo>
                <a:cubicBezTo>
                  <a:pt x="598825" y="497609"/>
                  <a:pt x="694267" y="409863"/>
                  <a:pt x="757382" y="369839"/>
                </a:cubicBezTo>
                <a:cubicBezTo>
                  <a:pt x="820497" y="329815"/>
                  <a:pt x="837431" y="339050"/>
                  <a:pt x="895928" y="314420"/>
                </a:cubicBezTo>
                <a:cubicBezTo>
                  <a:pt x="954425" y="289790"/>
                  <a:pt x="1025237" y="252845"/>
                  <a:pt x="1108364" y="222057"/>
                </a:cubicBezTo>
                <a:cubicBezTo>
                  <a:pt x="1191491" y="191269"/>
                  <a:pt x="1313103" y="151245"/>
                  <a:pt x="1394691" y="129693"/>
                </a:cubicBezTo>
                <a:cubicBezTo>
                  <a:pt x="1476279" y="108141"/>
                  <a:pt x="1520921" y="108142"/>
                  <a:pt x="1597891" y="92748"/>
                </a:cubicBezTo>
                <a:cubicBezTo>
                  <a:pt x="1674861" y="77354"/>
                  <a:pt x="1776461" y="49644"/>
                  <a:pt x="1856509" y="37329"/>
                </a:cubicBezTo>
                <a:cubicBezTo>
                  <a:pt x="1936557" y="25014"/>
                  <a:pt x="2078182" y="18857"/>
                  <a:pt x="2078182" y="18857"/>
                </a:cubicBezTo>
                <a:lnTo>
                  <a:pt x="2346037" y="384"/>
                </a:lnTo>
                <a:cubicBezTo>
                  <a:pt x="2461491" y="-1155"/>
                  <a:pt x="2600036" y="1923"/>
                  <a:pt x="2770909" y="9620"/>
                </a:cubicBezTo>
                <a:cubicBezTo>
                  <a:pt x="2941782" y="17317"/>
                  <a:pt x="3223491" y="32711"/>
                  <a:pt x="3371273" y="46566"/>
                </a:cubicBezTo>
                <a:cubicBezTo>
                  <a:pt x="3519055" y="60421"/>
                  <a:pt x="3585249" y="78894"/>
                  <a:pt x="3657600" y="92748"/>
                </a:cubicBezTo>
                <a:cubicBezTo>
                  <a:pt x="3729951" y="106602"/>
                  <a:pt x="3756121" y="109681"/>
                  <a:pt x="3805382" y="129693"/>
                </a:cubicBezTo>
                <a:cubicBezTo>
                  <a:pt x="3854643" y="149705"/>
                  <a:pt x="3900825" y="178953"/>
                  <a:pt x="3953164" y="212820"/>
                </a:cubicBezTo>
                <a:cubicBezTo>
                  <a:pt x="4005503" y="246687"/>
                  <a:pt x="4074776" y="289790"/>
                  <a:pt x="4119418" y="332893"/>
                </a:cubicBezTo>
                <a:cubicBezTo>
                  <a:pt x="4164060" y="375996"/>
                  <a:pt x="4184073" y="419100"/>
                  <a:pt x="4221018" y="471439"/>
                </a:cubicBezTo>
                <a:cubicBezTo>
                  <a:pt x="4257963" y="523778"/>
                  <a:pt x="4324158" y="617681"/>
                  <a:pt x="4341091" y="646929"/>
                </a:cubicBezTo>
                <a:cubicBezTo>
                  <a:pt x="4358024" y="676177"/>
                  <a:pt x="4340321" y="661553"/>
                  <a:pt x="4322618" y="6469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 rot="16200000">
            <a:off x="-545563" y="2600313"/>
            <a:ext cx="2196244" cy="3960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Naprężenie,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</a:p>
        </p:txBody>
      </p:sp>
      <p:sp>
        <p:nvSpPr>
          <p:cNvPr id="7" name="Prostokąt 6"/>
          <p:cNvSpPr/>
          <p:nvPr/>
        </p:nvSpPr>
        <p:spPr>
          <a:xfrm>
            <a:off x="3931051" y="5775530"/>
            <a:ext cx="1891567" cy="28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Odkształcenie,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e</a:t>
            </a:r>
          </a:p>
        </p:txBody>
      </p:sp>
      <p:sp>
        <p:nvSpPr>
          <p:cNvPr id="8" name="Prostokąt 7"/>
          <p:cNvSpPr/>
          <p:nvPr/>
        </p:nvSpPr>
        <p:spPr>
          <a:xfrm>
            <a:off x="5004048" y="3861048"/>
            <a:ext cx="3384376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Austenityczna stal nierdzewna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310461" y="2852936"/>
            <a:ext cx="2333137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węglowa S355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076056" y="1883733"/>
            <a:ext cx="3384376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nierdzewna typu duplex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933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8891752" cy="1143000"/>
          </a:xfrm>
        </p:spPr>
        <p:txBody>
          <a:bodyPr>
            <a:normAutofit fontScale="90000"/>
          </a:bodyPr>
          <a:lstStyle/>
          <a:p>
            <a:r>
              <a:rPr lang="pl-PL" altLang="en-US" dirty="0"/>
              <a:t>Konstrukcje odporne na uderzenie/wybuch</a:t>
            </a:r>
            <a:endParaRPr lang="en-GB" alt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9750" y="5157788"/>
            <a:ext cx="1944018" cy="935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en-US" sz="2000" kern="0" dirty="0"/>
              <a:t>Pachołek bezpieczeństwa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2592388" cy="3455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013" y="1617663"/>
            <a:ext cx="5294312" cy="34671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35363" y="5180013"/>
            <a:ext cx="507682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defRPr sz="2000">
                <a:solidFill>
                  <a:srgbClr val="20336E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l-PL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Odporne na wybuch ściany o przekroju trapezowym są stosowane do nadwodnych części konstrukcji platform wiertniczych</a:t>
            </a:r>
            <a:endParaRPr kumimoji="0" lang="en-GB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5135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5"/>
          <p:cNvSpPr>
            <a:spLocks noChangeArrowheads="1"/>
          </p:cNvSpPr>
          <p:nvPr/>
        </p:nvSpPr>
        <p:spPr bwMode="auto">
          <a:xfrm>
            <a:off x="3311525" y="2239963"/>
            <a:ext cx="532765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rIns="0" bIns="0"/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4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Rectangle 42"/>
          <p:cNvSpPr>
            <a:spLocks noChangeArrowheads="1"/>
          </p:cNvSpPr>
          <p:nvPr/>
        </p:nvSpPr>
        <p:spPr bwMode="auto">
          <a:xfrm>
            <a:off x="3311525" y="2239963"/>
            <a:ext cx="532765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rIns="0" bIns="0"/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4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6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en-US" dirty="0"/>
              <a:t>Charakterystyka naprężenie-odkształcenie</a:t>
            </a:r>
            <a:endParaRPr lang="en-GB" altLang="en-US" dirty="0"/>
          </a:p>
        </p:txBody>
      </p:sp>
      <p:sp>
        <p:nvSpPr>
          <p:cNvPr id="18437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pl-PL" altLang="en-US" sz="3600" b="1" dirty="0"/>
              <a:t>Nieliniowa zależność</a:t>
            </a:r>
            <a:r>
              <a:rPr lang="en-GB" altLang="en-US" sz="3600" dirty="0"/>
              <a:t>……</a:t>
            </a:r>
            <a:r>
              <a:rPr lang="en-GB" altLang="en-US" dirty="0"/>
              <a:t>…..</a:t>
            </a:r>
            <a:r>
              <a:rPr lang="pl-PL" altLang="en-US" dirty="0"/>
              <a:t>prowadzi do:</a:t>
            </a:r>
            <a:endParaRPr lang="en-GB" altLang="en-US" dirty="0"/>
          </a:p>
          <a:p>
            <a:pPr lvl="1"/>
            <a:r>
              <a:rPr lang="pl-PL" altLang="en-US" sz="3200" dirty="0"/>
              <a:t>różnych maksymalnie dopuszczalnych  stosunków szerokości do grubości przekrojów dla lokalnej utraty stateczności,</a:t>
            </a:r>
          </a:p>
          <a:p>
            <a:pPr lvl="1"/>
            <a:r>
              <a:rPr lang="pl-PL" altLang="en-US" sz="3200" dirty="0"/>
              <a:t>różnych zjawisk niestateczności elementów pod wpływem ściskania i zginania,</a:t>
            </a:r>
          </a:p>
          <a:p>
            <a:pPr lvl="1"/>
            <a:r>
              <a:rPr lang="pl-PL" altLang="en-US" sz="3200" dirty="0"/>
              <a:t>większego ugięcia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01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57338"/>
            <a:ext cx="8568630" cy="452596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pl-PL" b="1" dirty="0"/>
              <a:t>Niska smukłość </a:t>
            </a:r>
            <a:br>
              <a:rPr lang="en-GB" dirty="0"/>
            </a:br>
            <a:r>
              <a:rPr lang="pl-PL" dirty="0"/>
              <a:t>słupy uzyskują/przekraczają naprężenia krytyczne, </a:t>
            </a:r>
            <a:r>
              <a:rPr lang="en-GB" dirty="0"/>
              <a:t>⇒ </a:t>
            </a:r>
            <a:r>
              <a:rPr lang="pl-PL" b="1" dirty="0"/>
              <a:t>korzyść</a:t>
            </a:r>
            <a:r>
              <a:rPr lang="pl-PL" dirty="0"/>
              <a:t> płynąca z występującego umocnienia zgniotem</a:t>
            </a:r>
            <a:br>
              <a:rPr lang="en-GB" dirty="0"/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tale nierdzewne wykazują własności przynajmniej </a:t>
            </a:r>
            <a:br>
              <a:rPr lang="pl-P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tak dobre jak stale czarne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pl-PL" b="1" dirty="0"/>
              <a:t>Wysoka smukłość </a:t>
            </a:r>
            <a:br>
              <a:rPr lang="en-GB" b="1" dirty="0"/>
            </a:br>
            <a:r>
              <a:rPr lang="pl-PL" dirty="0"/>
              <a:t>niska wytrzymałość osiowa, niskie naprężenia,</a:t>
            </a:r>
            <a:br>
              <a:rPr lang="pl-PL" dirty="0"/>
            </a:br>
            <a:r>
              <a:rPr lang="pl-PL" dirty="0"/>
              <a:t>a w zakresie liniowym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tale nierdzewne zachowują się podobnie do stali węglowych, zapewniając jednakowe naprężenia geometryczne i szczątkowe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en-US" dirty="0"/>
              <a:t>Wpływ na stateczność</a:t>
            </a:r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57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Będzie musiał być wymieniony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dirty="0"/>
              <a:t>Pomimo stałego nadzoru i napraw, część elementów będzie musiała być usunięta lub częściowo zastąpiona.</a:t>
            </a:r>
            <a:endParaRPr lang="fr-FR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dirty="0"/>
              <a:t>Szacowany koszt do tej pory to 3 miliardy CAN $</a:t>
            </a:r>
            <a:r>
              <a:rPr lang="fr-FR" dirty="0"/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dirty="0"/>
              <a:t>Ponadto należy wydać 254 miliony CAN $ w celu zapewnienia bezpieczeństwa, aż do jego wymiany w </a:t>
            </a:r>
            <a:r>
              <a:rPr lang="fr-FR" dirty="0"/>
              <a:t>2018</a:t>
            </a:r>
            <a:r>
              <a:rPr lang="pl-PL" dirty="0"/>
              <a:t> roku.</a:t>
            </a:r>
            <a:endParaRPr lang="fr-F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/>
              <a:t>Czas życia konstrukcji będzie przewidziany tylko na </a:t>
            </a:r>
            <a:r>
              <a:rPr lang="fr-FR" dirty="0"/>
              <a:t>50 </a:t>
            </a:r>
            <a:r>
              <a:rPr lang="pl-PL" dirty="0"/>
              <a:t>lat</a:t>
            </a:r>
            <a:r>
              <a:rPr lang="fr-FR" dirty="0"/>
              <a:t>!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66674" y="3888000"/>
            <a:ext cx="4163657" cy="297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2913" y="3886821"/>
            <a:ext cx="4713437" cy="2971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18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en-US" dirty="0"/>
              <a:t>Wpływ na stateczność</a:t>
            </a:r>
            <a:endParaRPr lang="en-GB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2700" b="1" dirty="0"/>
              <a:t>Pośrednia smukłość</a:t>
            </a:r>
            <a:br>
              <a:rPr lang="en-GB" sz="2700" dirty="0"/>
            </a:br>
            <a:r>
              <a:rPr lang="pl-PL" sz="2700" dirty="0"/>
              <a:t>średnie naprężenia w słupie mieszczą się między granicą proporcjonalności a odkształceniem trwałym 0,2%</a:t>
            </a:r>
            <a:r>
              <a:rPr lang="en-GB" sz="2700" dirty="0"/>
              <a:t>, </a:t>
            </a:r>
            <a:br>
              <a:rPr lang="en-GB" sz="2700" dirty="0"/>
            </a:br>
            <a:r>
              <a:rPr lang="pl-PL" sz="2700" dirty="0">
                <a:solidFill>
                  <a:schemeClr val="bg1">
                    <a:lumMod val="50000"/>
                  </a:schemeClr>
                </a:solidFill>
              </a:rPr>
              <a:t>słup ze stali nierdzewnej jest słabszy niż słup ze stali czarnej</a:t>
            </a:r>
            <a:endParaRPr lang="en-GB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5403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ChangeArrowheads="1"/>
          </p:cNvSpPr>
          <p:nvPr/>
        </p:nvSpPr>
        <p:spPr bwMode="auto">
          <a:xfrm>
            <a:off x="1110247" y="1293395"/>
            <a:ext cx="6591300" cy="43815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9" t="6902" r="2504"/>
          <a:stretch>
            <a:fillRect/>
          </a:stretch>
        </p:blipFill>
        <p:spPr bwMode="auto">
          <a:xfrm>
            <a:off x="1757947" y="1368008"/>
            <a:ext cx="5732463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724" name="Line 4"/>
          <p:cNvSpPr>
            <a:spLocks noChangeShapeType="1"/>
          </p:cNvSpPr>
          <p:nvPr/>
        </p:nvSpPr>
        <p:spPr bwMode="auto">
          <a:xfrm>
            <a:off x="4577347" y="1852195"/>
            <a:ext cx="342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5034547" y="1687095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nierdzewna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rPr>
              <a:t>q</a:t>
            </a:r>
            <a:r>
              <a:rPr kumimoji="0" lang="pl-PL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rPr>
              <a:t>c</a:t>
            </a:r>
            <a:endParaRPr kumimoji="0" lang="en-GB" sz="16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itchFamily="-111" charset="2"/>
              <a:ea typeface="+mn-ea"/>
              <a:cs typeface="+mn-cs"/>
            </a:endParaRPr>
          </a:p>
        </p:txBody>
      </p:sp>
      <p:sp>
        <p:nvSpPr>
          <p:cNvPr id="926726" name="Line 6"/>
          <p:cNvSpPr>
            <a:spLocks noChangeShapeType="1"/>
          </p:cNvSpPr>
          <p:nvPr/>
        </p:nvSpPr>
        <p:spPr bwMode="auto">
          <a:xfrm>
            <a:off x="4577347" y="2195095"/>
            <a:ext cx="3429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5034547" y="2029995"/>
            <a:ext cx="2247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nierdzewna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0.2p,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rPr>
              <a:t>q</a:t>
            </a:r>
          </a:p>
        </p:txBody>
      </p:sp>
      <p:sp>
        <p:nvSpPr>
          <p:cNvPr id="926728" name="Line 8"/>
          <p:cNvSpPr>
            <a:spLocks noChangeShapeType="1"/>
          </p:cNvSpPr>
          <p:nvPr/>
        </p:nvSpPr>
        <p:spPr bwMode="auto">
          <a:xfrm>
            <a:off x="4577347" y="2537995"/>
            <a:ext cx="3429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5034547" y="2372895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węglowa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rPr>
              <a:t>q</a:t>
            </a:r>
          </a:p>
        </p:txBody>
      </p:sp>
      <p:sp>
        <p:nvSpPr>
          <p:cNvPr id="926730" name="Line 10"/>
          <p:cNvSpPr>
            <a:spLocks noChangeShapeType="1"/>
          </p:cNvSpPr>
          <p:nvPr/>
        </p:nvSpPr>
        <p:spPr bwMode="auto">
          <a:xfrm>
            <a:off x="4590047" y="2880895"/>
            <a:ext cx="3429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5034547" y="2715795"/>
            <a:ext cx="2247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węglowa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0.2p,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rPr>
              <a:t>q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3612147" y="5255795"/>
            <a:ext cx="2247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Temperatur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GB" sz="16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GB" sz="16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-111" charset="2"/>
              <a:ea typeface="+mn-ea"/>
              <a:cs typeface="+mn-cs"/>
            </a:endParaRPr>
          </a:p>
        </p:txBody>
      </p:sp>
      <p:sp>
        <p:nvSpPr>
          <p:cNvPr id="926734" name="Text Box 14"/>
          <p:cNvSpPr txBox="1">
            <a:spLocks noChangeArrowheads="1"/>
          </p:cNvSpPr>
          <p:nvPr/>
        </p:nvSpPr>
        <p:spPr bwMode="auto">
          <a:xfrm>
            <a:off x="1514112" y="5769528"/>
            <a:ext cx="673893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0.2p,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rPr>
              <a:t>q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współczynnik redukcji wytrzymałości przy Rp0,2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charset="0"/>
                <a:ea typeface="+mn-ea"/>
                <a:cs typeface="+mn-cs"/>
              </a:rPr>
              <a:t>k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charset="0"/>
                <a:ea typeface="+mn-ea"/>
                <a:cs typeface="+mn-cs"/>
              </a:rPr>
              <a:t>2,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-111" charset="2"/>
                <a:ea typeface="+mn-ea"/>
                <a:cs typeface="+mn-cs"/>
              </a:rPr>
              <a:t>q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charset="0"/>
                <a:ea typeface="+mn-ea"/>
                <a:cs typeface="+mn-cs"/>
              </a:rPr>
              <a:t> =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współczynnik redukcji wytrzymałości przy odkształceniu trwałym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2% </a:t>
            </a:r>
          </a:p>
        </p:txBody>
      </p:sp>
      <p:sp>
        <p:nvSpPr>
          <p:cNvPr id="129039" name="Rectangle 1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pl-PL" sz="3900" dirty="0"/>
              <a:t>Własności w wysokiej temperaturze</a:t>
            </a:r>
            <a:endParaRPr lang="en-GB" sz="3900" dirty="0"/>
          </a:p>
        </p:txBody>
      </p:sp>
      <p:sp>
        <p:nvSpPr>
          <p:cNvPr id="926736" name="Rectangle 16"/>
          <p:cNvSpPr>
            <a:spLocks noChangeArrowheads="1"/>
          </p:cNvSpPr>
          <p:nvPr/>
        </p:nvSpPr>
        <p:spPr bwMode="auto">
          <a:xfrm>
            <a:off x="4748797" y="3109495"/>
            <a:ext cx="1233488" cy="1668463"/>
          </a:xfrm>
          <a:prstGeom prst="rect">
            <a:avLst/>
          </a:prstGeom>
          <a:solidFill>
            <a:srgbClr val="9999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17625" y="1423985"/>
            <a:ext cx="422275" cy="3773487"/>
            <a:chOff x="830" y="897"/>
            <a:chExt cx="266" cy="237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0" y="1089"/>
              <a:ext cx="266" cy="1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30" y="1089"/>
              <a:ext cx="6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 rot="16200000">
              <a:off x="-218" y="2008"/>
              <a:ext cx="237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Współczynnik redukcyjny (wytrzymałość) 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 rot="16200000">
              <a:off x="967" y="1149"/>
              <a:ext cx="7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22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7356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2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2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34" grpId="0" autoUpdateAnimBg="0"/>
      <p:bldP spid="92673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1" name="Rectangle 3"/>
          <p:cNvSpPr>
            <a:spLocks noChangeArrowheads="1"/>
          </p:cNvSpPr>
          <p:nvPr/>
        </p:nvSpPr>
        <p:spPr bwMode="auto">
          <a:xfrm>
            <a:off x="1053426" y="1507958"/>
            <a:ext cx="6718300" cy="439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108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0" t="10947" r="10162" b="13017"/>
          <a:stretch>
            <a:fillRect/>
          </a:stretch>
        </p:blipFill>
        <p:spPr bwMode="auto">
          <a:xfrm>
            <a:off x="1655089" y="1806408"/>
            <a:ext cx="58277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1" name="Text Box 5"/>
          <p:cNvSpPr txBox="1">
            <a:spLocks noChangeArrowheads="1"/>
          </p:cNvSpPr>
          <p:nvPr/>
        </p:nvSpPr>
        <p:spPr bwMode="auto">
          <a:xfrm>
            <a:off x="3682326" y="5330658"/>
            <a:ext cx="2247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Temperatur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GB" sz="16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GB" sz="16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-111" charset="2"/>
              <a:ea typeface="+mn-ea"/>
              <a:cs typeface="+mn-cs"/>
            </a:endParaRPr>
          </a:p>
        </p:txBody>
      </p:sp>
      <p:sp>
        <p:nvSpPr>
          <p:cNvPr id="13107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z="3900" dirty="0"/>
              <a:t>Własności w wysokiej temperaturze</a:t>
            </a:r>
            <a:endParaRPr lang="en-GB" sz="3900" dirty="0"/>
          </a:p>
        </p:txBody>
      </p:sp>
      <p:sp>
        <p:nvSpPr>
          <p:cNvPr id="928776" name="Text Box 8"/>
          <p:cNvSpPr txBox="1">
            <a:spLocks noChangeArrowheads="1"/>
          </p:cNvSpPr>
          <p:nvPr/>
        </p:nvSpPr>
        <p:spPr bwMode="auto">
          <a:xfrm>
            <a:off x="2306472" y="6086308"/>
            <a:ext cx="4926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charset="0"/>
                <a:ea typeface="+mn-ea"/>
                <a:cs typeface="+mn-cs"/>
              </a:rPr>
              <a:t>Współczynnik redukcyjny sztywności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charset="0"/>
              <a:ea typeface="+mn-ea"/>
              <a:cs typeface="+mn-cs"/>
            </a:endParaRPr>
          </a:p>
        </p:txBody>
      </p:sp>
      <p:sp>
        <p:nvSpPr>
          <p:cNvPr id="928779" name="Rectangle 11"/>
          <p:cNvSpPr>
            <a:spLocks noChangeArrowheads="1"/>
          </p:cNvSpPr>
          <p:nvPr/>
        </p:nvSpPr>
        <p:spPr bwMode="auto">
          <a:xfrm>
            <a:off x="4742776" y="2663658"/>
            <a:ext cx="1233488" cy="2125663"/>
          </a:xfrm>
          <a:prstGeom prst="rect">
            <a:avLst/>
          </a:prstGeom>
          <a:solidFill>
            <a:srgbClr val="9999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rot="16200000">
            <a:off x="-587430" y="3476264"/>
            <a:ext cx="37991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Współczynnik redukcyjny sztywności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</a:t>
            </a:r>
            <a:r>
              <a:rPr kumimoji="0" lang="pl-PL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E,</a:t>
            </a:r>
            <a:r>
              <a:rPr kumimoji="0" lang="pl-PL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q</a:t>
            </a:r>
            <a:endParaRPr kumimoji="0" lang="fr-FR" sz="16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79096" y="2846044"/>
            <a:ext cx="178092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nierdzewna</a:t>
            </a:r>
            <a:endParaRPr kumimoji="0" lang="en-GB" sz="16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itchFamily="-111" charset="2"/>
              <a:ea typeface="+mn-ea"/>
              <a:cs typeface="+mn-cs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040912" y="3599374"/>
            <a:ext cx="137166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węglowa</a:t>
            </a:r>
            <a:endParaRPr kumimoji="0" lang="en-GB" sz="16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ymbol" pitchFamily="-111" charset="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840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2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2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6" grpId="0" autoUpdateAnimBg="0"/>
      <p:bldP spid="92877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28070" y="1515645"/>
            <a:ext cx="6396037" cy="4330700"/>
            <a:chOff x="1194" y="1160"/>
            <a:chExt cx="4030" cy="2728"/>
          </a:xfrm>
        </p:grpSpPr>
        <p:sp>
          <p:nvSpPr>
            <p:cNvPr id="930819" name="Rectangle 3"/>
            <p:cNvSpPr>
              <a:spLocks noChangeArrowheads="1"/>
            </p:cNvSpPr>
            <p:nvPr/>
          </p:nvSpPr>
          <p:spPr bwMode="auto">
            <a:xfrm>
              <a:off x="1200" y="1160"/>
              <a:ext cx="4024" cy="272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94" y="1189"/>
              <a:ext cx="3934" cy="2676"/>
              <a:chOff x="1218" y="1157"/>
              <a:chExt cx="3887" cy="2644"/>
            </a:xfrm>
          </p:grpSpPr>
          <p:graphicFrame>
            <p:nvGraphicFramePr>
              <p:cNvPr id="133122" name="Object 2"/>
              <p:cNvGraphicFramePr>
                <a:graphicFrameLocks noChangeAspect="1"/>
              </p:cNvGraphicFramePr>
              <p:nvPr/>
            </p:nvGraphicFramePr>
            <p:xfrm>
              <a:off x="1218" y="1157"/>
              <a:ext cx="3887" cy="26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name="Arkusz" r:id="rId4" imgW="4800509" imgH="2866880" progId="Excel.Sheet.8">
                      <p:embed/>
                    </p:oleObj>
                  </mc:Choice>
                  <mc:Fallback>
                    <p:oleObj name="Arkusz" r:id="rId4" imgW="4800509" imgH="2866880" progId="Excel.Sheet.8">
                      <p:embed/>
                      <p:pic>
                        <p:nvPicPr>
                          <p:cNvPr id="133122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8" y="1157"/>
                            <a:ext cx="3887" cy="26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3129" name="Text Box 6"/>
              <p:cNvSpPr txBox="1">
                <a:spLocks noChangeArrowheads="1"/>
              </p:cNvSpPr>
              <p:nvPr/>
            </p:nvSpPr>
            <p:spPr bwMode="auto">
              <a:xfrm>
                <a:off x="2580" y="1969"/>
                <a:ext cx="1016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Stainless steel</a:t>
                </a:r>
                <a:endParaRPr kumimoji="0" lang="en-GB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-111" charset="2"/>
                  <a:ea typeface="+mn-ea"/>
                  <a:cs typeface="+mn-cs"/>
                </a:endParaRPr>
              </a:p>
            </p:txBody>
          </p:sp>
          <p:sp>
            <p:nvSpPr>
              <p:cNvPr id="133130" name="Text Box 7"/>
              <p:cNvSpPr txBox="1">
                <a:spLocks noChangeArrowheads="1"/>
              </p:cNvSpPr>
              <p:nvPr/>
            </p:nvSpPr>
            <p:spPr bwMode="auto">
              <a:xfrm>
                <a:off x="3552" y="2512"/>
                <a:ext cx="936" cy="2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Carbon steel</a:t>
                </a:r>
                <a:endParaRPr kumimoji="0" lang="en-GB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ymbol" pitchFamily="-111" charset="2"/>
                  <a:ea typeface="+mn-ea"/>
                  <a:cs typeface="+mn-cs"/>
                </a:endParaRPr>
              </a:p>
            </p:txBody>
          </p:sp>
        </p:grpSp>
      </p:grpSp>
      <p:sp>
        <p:nvSpPr>
          <p:cNvPr id="930824" name="Text Box 8"/>
          <p:cNvSpPr txBox="1">
            <a:spLocks noChangeArrowheads="1"/>
          </p:cNvSpPr>
          <p:nvPr/>
        </p:nvSpPr>
        <p:spPr bwMode="auto">
          <a:xfrm>
            <a:off x="3134645" y="5938420"/>
            <a:ext cx="3729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charset="0"/>
                <a:ea typeface="+mn-ea"/>
                <a:cs typeface="+mn-cs"/>
              </a:rPr>
              <a:t>Rozszerzalność cieplna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charset="0"/>
              <a:ea typeface="+mn-ea"/>
              <a:cs typeface="+mn-cs"/>
            </a:endParaRPr>
          </a:p>
        </p:txBody>
      </p:sp>
      <p:sp>
        <p:nvSpPr>
          <p:cNvPr id="133125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z="3900" dirty="0"/>
              <a:t>Własności w wysokiej temperaturze</a:t>
            </a:r>
            <a:endParaRPr lang="en-GB" sz="39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96479" y="2862140"/>
            <a:ext cx="159357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nierdzewna</a:t>
            </a:r>
            <a:endParaRPr kumimoji="0" lang="en-GB" sz="16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itchFamily="-111" charset="2"/>
              <a:ea typeface="+mn-ea"/>
              <a:cs typeface="+mn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999163" y="3768651"/>
            <a:ext cx="1437861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węglowa</a:t>
            </a:r>
            <a:endParaRPr kumimoji="0" lang="en-GB" sz="16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ymbol" pitchFamily="-111" charset="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416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3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2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Część </a:t>
            </a:r>
            <a:r>
              <a:rPr lang="fr-FR" dirty="0"/>
              <a:t>3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Projektowanie zgodne z </a:t>
            </a:r>
            <a:r>
              <a:rPr lang="pl-PL" dirty="0" err="1"/>
              <a:t>Eurokodem</a:t>
            </a:r>
            <a:r>
              <a:rPr lang="pl-PL" dirty="0"/>
              <a:t> 3</a:t>
            </a:r>
            <a:endParaRPr lang="en-GB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7467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l-PL" altLang="en-US" sz="2800" dirty="0"/>
              <a:t>Postępować zgodnie z podstawowymi zasadami dla stali czarnych</a:t>
            </a:r>
            <a:endParaRPr lang="en-GB" altLang="en-US" sz="2800" dirty="0"/>
          </a:p>
          <a:p>
            <a:pPr eaLnBrk="1" hangingPunct="1"/>
            <a:r>
              <a:rPr lang="pl-PL" altLang="en-US" sz="2800" dirty="0"/>
              <a:t>Stosować te same zasady jak dla stali czarnych dla elementów naprężonych i belek utwierdzonych</a:t>
            </a:r>
          </a:p>
          <a:p>
            <a:pPr eaLnBrk="1" hangingPunct="1"/>
            <a:r>
              <a:rPr lang="pl-PL" altLang="en-US" sz="2800" dirty="0"/>
              <a:t>Pewne różnice w </a:t>
            </a:r>
            <a:r>
              <a:rPr lang="pl-PL" altLang="en-US" sz="2800" u="sng" dirty="0"/>
              <a:t>klasyfikacji przekrojów</a:t>
            </a:r>
            <a:r>
              <a:rPr lang="en-GB" altLang="en-US" sz="2800" dirty="0"/>
              <a:t>, </a:t>
            </a:r>
            <a:r>
              <a:rPr lang="pl-PL" altLang="en-US" sz="2800" u="sng" dirty="0"/>
              <a:t>lokalnej niestateczności</a:t>
            </a:r>
            <a:r>
              <a:rPr lang="en-GB" altLang="en-US" sz="2800" dirty="0"/>
              <a:t> </a:t>
            </a:r>
            <a:r>
              <a:rPr lang="pl-PL" altLang="en-US" sz="2800" dirty="0"/>
              <a:t>i krzywych </a:t>
            </a:r>
            <a:r>
              <a:rPr lang="pl-PL" altLang="en-US" sz="2800" u="sng" dirty="0"/>
              <a:t>wyboczenia, zwichrzenia elementów</a:t>
            </a:r>
            <a:r>
              <a:rPr lang="en-GB" altLang="en-US" sz="2800" dirty="0"/>
              <a:t>  </a:t>
            </a:r>
            <a:r>
              <a:rPr lang="pl-PL" altLang="en-US" sz="2800" dirty="0"/>
              <a:t>są stosowane z powodu:</a:t>
            </a:r>
            <a:r>
              <a:rPr lang="en-GB" altLang="en-US" sz="2800" dirty="0"/>
              <a:t> </a:t>
            </a:r>
            <a:br>
              <a:rPr lang="en-GB" altLang="en-US" sz="2800" dirty="0"/>
            </a:br>
            <a:r>
              <a:rPr lang="en-GB" altLang="en-US" sz="2800" dirty="0"/>
              <a:t> </a:t>
            </a:r>
            <a:r>
              <a:rPr lang="pl-PL" altLang="en-US" sz="2800" dirty="0"/>
              <a:t>  </a:t>
            </a:r>
            <a:r>
              <a:rPr lang="en-GB" altLang="en-US" sz="2800" dirty="0"/>
              <a:t>- </a:t>
            </a:r>
            <a:r>
              <a:rPr lang="pl-PL" altLang="en-US" sz="2800" dirty="0"/>
              <a:t>nieliniowej krzywej naprężenie-odkształcenie</a:t>
            </a:r>
            <a:br>
              <a:rPr lang="en-GB" altLang="en-US" sz="2800" dirty="0"/>
            </a:br>
            <a:r>
              <a:rPr lang="en-GB" altLang="en-US" sz="2800" dirty="0"/>
              <a:t>   - </a:t>
            </a:r>
            <a:r>
              <a:rPr lang="pl-PL" altLang="en-US" sz="2800" dirty="0"/>
              <a:t>występującego umocnienia zgniotem</a:t>
            </a:r>
            <a:br>
              <a:rPr lang="en-GB" altLang="en-US" sz="2800" dirty="0"/>
            </a:br>
            <a:r>
              <a:rPr lang="en-GB" altLang="en-US" sz="2800" dirty="0"/>
              <a:t>   - </a:t>
            </a:r>
            <a:r>
              <a:rPr lang="pl-PL" altLang="en-US" sz="2800" dirty="0"/>
              <a:t>różnych poziomów naprężeń szczątkowych</a:t>
            </a:r>
            <a:endParaRPr lang="en-GB" altLang="en-US" sz="2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134350" cy="57943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en-US" dirty="0"/>
              <a:t>Projektowanie elementów </a:t>
            </a:r>
            <a:br>
              <a:rPr lang="pl-PL" altLang="en-US" dirty="0"/>
            </a:br>
            <a:r>
              <a:rPr lang="pl-PL" altLang="en-US" dirty="0"/>
              <a:t>ze stali nierdzewnej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757828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en-US" dirty="0"/>
              <a:t>Międzynarodowe normy projektowe</a:t>
            </a:r>
            <a:endParaRPr lang="en-GB" dirty="0"/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l-PL" altLang="en-US" dirty="0"/>
              <a:t>Jakie normy projektowe są dostępne dla konstrukcji ze stali nierdzewnych</a:t>
            </a:r>
            <a:r>
              <a:rPr lang="en-GB" altLang="en-US" dirty="0"/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4844891" y="5507940"/>
            <a:ext cx="3763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Klub jachtowy na wyspie Hamilton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Australia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5339" y="1600200"/>
            <a:ext cx="3504321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054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96850"/>
            <a:ext cx="6791325" cy="6559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Oval 1"/>
          <p:cNvSpPr>
            <a:spLocks noChangeArrowheads="1"/>
          </p:cNvSpPr>
          <p:nvPr/>
        </p:nvSpPr>
        <p:spPr bwMode="auto">
          <a:xfrm>
            <a:off x="3635375" y="2420938"/>
            <a:ext cx="2089150" cy="10080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6000" bIns="36000"/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4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6" name="Oval 2"/>
          <p:cNvSpPr>
            <a:spLocks noChangeArrowheads="1"/>
          </p:cNvSpPr>
          <p:nvPr/>
        </p:nvSpPr>
        <p:spPr bwMode="auto">
          <a:xfrm>
            <a:off x="3635375" y="2420938"/>
            <a:ext cx="1944688" cy="10080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6000" bIns="36000"/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4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7" name="Oval 3"/>
          <p:cNvSpPr>
            <a:spLocks noChangeArrowheads="1"/>
          </p:cNvSpPr>
          <p:nvPr/>
        </p:nvSpPr>
        <p:spPr bwMode="auto">
          <a:xfrm>
            <a:off x="2695575" y="2541588"/>
            <a:ext cx="1800225" cy="10080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36000" bIns="36000"/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4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876256" y="1308100"/>
            <a:ext cx="2003425" cy="364715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Eurokody</a:t>
            </a:r>
            <a:r>
              <a:rPr kumimoji="0" lang="pl-PL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są zintegrowanym zestawem przepisów projektowania konstrukcji opisującym wszystkie powszechne materiały konstrukcyjne</a:t>
            </a:r>
            <a:endParaRPr kumimoji="0" lang="en-GB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48224" y="1821483"/>
            <a:ext cx="5940000" cy="38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Oddziaływania na konstrukcje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11560" y="4125739"/>
            <a:ext cx="5940000" cy="38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Projektowanie i szczególne wymagania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23528" y="5229199"/>
            <a:ext cx="3060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Projektowanie geotechniczne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744248" y="5229199"/>
            <a:ext cx="3060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Projektowanie sejsmiczne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5496" y="6237312"/>
            <a:ext cx="6768000" cy="4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Powiązania między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Eurokodami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95536" y="813371"/>
            <a:ext cx="6408000" cy="38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Bezpieczeństwo konstrukcji, </a:t>
            </a:r>
            <a:r>
              <a:rPr kumimoji="0" lang="pl-PL" sz="22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użytkowalność</a:t>
            </a:r>
            <a:r>
              <a:rPr kumimoji="0" lang="pl-PL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 trwałość</a:t>
            </a:r>
          </a:p>
        </p:txBody>
      </p:sp>
    </p:spTree>
    <p:extLst>
      <p:ext uri="{BB962C8B-B14F-4D97-AF65-F5344CB8AC3E}">
        <p14:creationId xmlns:p14="http://schemas.microsoft.com/office/powerpoint/2010/main" val="31855731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Euro</a:t>
            </a:r>
            <a:r>
              <a:rPr lang="pl-PL" altLang="en-US" dirty="0"/>
              <a:t>k</a:t>
            </a:r>
            <a:r>
              <a:rPr lang="en-GB" altLang="en-US" dirty="0"/>
              <a:t>od 3: </a:t>
            </a:r>
            <a:r>
              <a:rPr lang="pl-PL" altLang="en-US" dirty="0"/>
              <a:t>Część </a:t>
            </a:r>
            <a:r>
              <a:rPr lang="en-GB" altLang="en-US" dirty="0"/>
              <a:t>1 (EN 1993-1)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altLang="en-US" sz="2000" dirty="0"/>
              <a:t>EN 1993-1-1 Reguły ogólne i reguły dotyczące budynków.</a:t>
            </a:r>
          </a:p>
          <a:p>
            <a:pPr marL="0" indent="0">
              <a:buNone/>
            </a:pPr>
            <a:r>
              <a:rPr lang="pl-PL" altLang="en-US" sz="2000" dirty="0"/>
              <a:t>EN 1993-1-2 Obliczanie konstrukcji z uwagi na warunki pożarowe.</a:t>
            </a:r>
          </a:p>
          <a:p>
            <a:pPr marL="0" indent="0">
              <a:buNone/>
            </a:pPr>
            <a:r>
              <a:rPr lang="pl-PL" altLang="en-US" sz="2000" dirty="0"/>
              <a:t>EN 1993-1-3 Reguły uzupełniające dla konstrukcji z kształtowników i blach profilowanych na zimno.</a:t>
            </a:r>
          </a:p>
          <a:p>
            <a:pPr marL="0" indent="0">
              <a:buNone/>
            </a:pPr>
            <a:r>
              <a:rPr lang="pl-PL" altLang="en-US" sz="2000" dirty="0"/>
              <a:t>EN 1993-1-4 Reguły uzupełniające dla konstrukcji ze stali nierdzewnych.</a:t>
            </a:r>
          </a:p>
          <a:p>
            <a:pPr marL="0" indent="0">
              <a:buNone/>
            </a:pPr>
            <a:r>
              <a:rPr lang="pl-PL" altLang="en-US" sz="2000" dirty="0"/>
              <a:t>EN 1993-1-5 Blachownice.</a:t>
            </a:r>
          </a:p>
          <a:p>
            <a:pPr marL="0" indent="0">
              <a:buNone/>
            </a:pPr>
            <a:r>
              <a:rPr lang="pl-PL" altLang="en-US" sz="2000" dirty="0"/>
              <a:t>EN 1993-1-6 Wytrzymałość i stateczność konstrukcji powłokowych.</a:t>
            </a:r>
          </a:p>
          <a:p>
            <a:pPr marL="0" indent="0">
              <a:buNone/>
            </a:pPr>
            <a:r>
              <a:rPr lang="pl-PL" altLang="en-US" sz="2000" dirty="0"/>
              <a:t>EN 1993-1-7 Konstrukcje płytowe.</a:t>
            </a:r>
          </a:p>
          <a:p>
            <a:pPr marL="0" indent="0">
              <a:buNone/>
            </a:pPr>
            <a:r>
              <a:rPr lang="pl-PL" altLang="en-US" sz="2000" dirty="0"/>
              <a:t>EN 1993-1-8 Projektowanie węzłów.</a:t>
            </a:r>
          </a:p>
          <a:p>
            <a:pPr marL="0" indent="0">
              <a:buNone/>
            </a:pPr>
            <a:r>
              <a:rPr lang="pl-PL" altLang="en-US" sz="2000" dirty="0"/>
              <a:t>EN 1993-1-9 Zmęczenie.</a:t>
            </a:r>
          </a:p>
          <a:p>
            <a:pPr marL="0" indent="0">
              <a:buNone/>
            </a:pPr>
            <a:r>
              <a:rPr lang="pl-PL" altLang="en-US" sz="2000" dirty="0"/>
              <a:t>EN 1993-1-10  Dobór stali ze względu na odporność na kruche pękanie i ciągliwość </a:t>
            </a:r>
            <a:r>
              <a:rPr lang="pl-PL" altLang="en-US" sz="2000" dirty="0" err="1"/>
              <a:t>międzywarstwową</a:t>
            </a:r>
            <a:r>
              <a:rPr lang="pl-PL" altLang="en-US" sz="2000" dirty="0"/>
              <a:t>.</a:t>
            </a:r>
          </a:p>
          <a:p>
            <a:pPr marL="0" indent="0">
              <a:buNone/>
            </a:pPr>
            <a:r>
              <a:rPr lang="pl-PL" altLang="en-US" sz="2000" dirty="0"/>
              <a:t>EN 1993-1-11 Konstrukcje cięgnowe.</a:t>
            </a:r>
          </a:p>
          <a:p>
            <a:pPr marL="0" indent="0">
              <a:buNone/>
            </a:pPr>
            <a:r>
              <a:rPr lang="pl-PL" altLang="en-US" sz="2000" dirty="0"/>
              <a:t>EN 1993-1-12 Reguły dodatkowe rozszerzające zakres stosowania EN 1993 o gatunki stali wysokiej wytrzymałości do S 700 włącznie.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216" y="2878851"/>
            <a:ext cx="7655202" cy="352095"/>
          </a:xfrm>
          <a:prstGeom prst="rect">
            <a:avLst/>
          </a:prstGeom>
          <a:solidFill>
            <a:schemeClr val="tx2"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3297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" y="1221261"/>
            <a:ext cx="3872272" cy="5398614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79388"/>
            <a:ext cx="8448675" cy="1169987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altLang="en-US" sz="3200" dirty="0"/>
              <a:t>Euro</a:t>
            </a:r>
            <a:r>
              <a:rPr lang="pl-PL" altLang="en-US" sz="3200" dirty="0"/>
              <a:t>k</a:t>
            </a:r>
            <a:r>
              <a:rPr lang="en-GB" altLang="en-US" sz="3200" dirty="0"/>
              <a:t>od 3: </a:t>
            </a:r>
            <a:r>
              <a:rPr lang="pl-PL" altLang="en-US" sz="3200" dirty="0"/>
              <a:t>Projektowanie konstrukcji stalowych</a:t>
            </a:r>
            <a:r>
              <a:rPr lang="en-GB" altLang="en-US" sz="3200" dirty="0"/>
              <a:t>, </a:t>
            </a:r>
            <a:br>
              <a:rPr lang="en-GB" altLang="en-US" sz="3200" dirty="0"/>
            </a:br>
            <a:r>
              <a:rPr lang="pl-PL" altLang="en-US" sz="3200" dirty="0"/>
              <a:t>Część </a:t>
            </a:r>
            <a:r>
              <a:rPr lang="en-GB" altLang="en-US" sz="3200" dirty="0"/>
              <a:t>1.4 </a:t>
            </a:r>
            <a:r>
              <a:rPr lang="pl-PL" altLang="en-US" sz="3200" dirty="0"/>
              <a:t>Reguły uzupełniające dla stali nierdzewnych</a:t>
            </a:r>
            <a:endParaRPr lang="pl-PL" altLang="en-US" sz="3200" strike="sngStrike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8270" y="1773238"/>
            <a:ext cx="5406343" cy="360045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pl-PL" altLang="en-US" dirty="0">
                <a:solidFill>
                  <a:schemeClr val="bg1">
                    <a:lumMod val="50000"/>
                  </a:schemeClr>
                </a:solidFill>
              </a:rPr>
              <a:t>Projektowanie konstrukcji stalowych.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l-PL" altLang="en-US" dirty="0">
                <a:solidFill>
                  <a:schemeClr val="bg1">
                    <a:lumMod val="50000"/>
                  </a:schemeClr>
                </a:solidFill>
              </a:rPr>
              <a:t>Reguły uzupełniające dla konstrukcji ze stali nierdzewnych (2006)</a:t>
            </a:r>
            <a:br>
              <a:rPr lang="en-GB" altLang="en-US" b="1" dirty="0"/>
            </a:br>
            <a:endParaRPr lang="en-GB" altLang="en-US" b="1" dirty="0"/>
          </a:p>
          <a:p>
            <a:pPr>
              <a:lnSpc>
                <a:spcPct val="90000"/>
              </a:lnSpc>
              <a:defRPr/>
            </a:pPr>
            <a:r>
              <a:rPr lang="pl-PL" altLang="en-US" dirty="0"/>
              <a:t>Zmieniają i uzupełniają w razie potrzeby reguły stosowane dla stali węglowych podawane w innych częściach </a:t>
            </a:r>
            <a:r>
              <a:rPr lang="pl-PL" altLang="en-US" dirty="0" err="1"/>
              <a:t>Eurokodu</a:t>
            </a:r>
            <a:r>
              <a:rPr lang="pl-PL" altLang="en-US" dirty="0"/>
              <a:t> 3</a:t>
            </a:r>
          </a:p>
          <a:p>
            <a:pPr>
              <a:lnSpc>
                <a:spcPct val="90000"/>
              </a:lnSpc>
              <a:defRPr/>
            </a:pPr>
            <a:endParaRPr lang="en-GB" altLang="en-US" dirty="0"/>
          </a:p>
          <a:p>
            <a:pPr>
              <a:lnSpc>
                <a:spcPct val="90000"/>
              </a:lnSpc>
              <a:defRPr/>
            </a:pPr>
            <a:r>
              <a:rPr lang="pl-PL" altLang="en-US" dirty="0"/>
              <a:t>Stosowane dla budynków, mostów, zbiorników itd.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8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beton zbrojony może zostać zniszczony przez korozję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723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3850" y="179388"/>
            <a:ext cx="8640763" cy="1169987"/>
          </a:xfrm>
        </p:spPr>
        <p:txBody>
          <a:bodyPr>
            <a:normAutofit fontScale="90000"/>
          </a:bodyPr>
          <a:lstStyle/>
          <a:p>
            <a:r>
              <a:rPr lang="en-GB" altLang="en-US" sz="3200" dirty="0"/>
              <a:t>Euro</a:t>
            </a:r>
            <a:r>
              <a:rPr lang="pl-PL" altLang="en-US" sz="3200" dirty="0"/>
              <a:t>k</a:t>
            </a:r>
            <a:r>
              <a:rPr lang="en-GB" altLang="en-US" sz="3200" dirty="0"/>
              <a:t>od 3: </a:t>
            </a:r>
            <a:r>
              <a:rPr lang="pl-PL" altLang="en-US" sz="3200" dirty="0"/>
              <a:t>Projektowanie konstrukcji stalowych</a:t>
            </a:r>
            <a:r>
              <a:rPr lang="en-GB" altLang="en-US" sz="3200" dirty="0"/>
              <a:t>, </a:t>
            </a:r>
            <a:br>
              <a:rPr lang="en-GB" altLang="en-US" sz="3200" dirty="0"/>
            </a:br>
            <a:r>
              <a:rPr lang="pl-PL" altLang="en-US" sz="3200" dirty="0"/>
              <a:t>Część </a:t>
            </a:r>
            <a:r>
              <a:rPr lang="en-GB" altLang="en-US" sz="3200" dirty="0"/>
              <a:t>1.4 </a:t>
            </a:r>
            <a:r>
              <a:rPr lang="pl-PL" altLang="en-US" sz="3200" dirty="0"/>
              <a:t>Reguły uzupełniające dla stali nierdzewnych</a:t>
            </a:r>
            <a:endParaRPr lang="en-GB" altLang="en-US" sz="3000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87375" y="2225675"/>
            <a:ext cx="4148138" cy="18811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l-PL" altLang="en-US" sz="2800" dirty="0">
                <a:solidFill>
                  <a:schemeClr val="bg1">
                    <a:lumMod val="50000"/>
                  </a:schemeClr>
                </a:solidFill>
              </a:rPr>
              <a:t>Walcowane na gorąco</a:t>
            </a:r>
            <a:br>
              <a:rPr lang="pl-PL" altLang="en-US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altLang="en-US" sz="2800" dirty="0">
                <a:solidFill>
                  <a:schemeClr val="bg1">
                    <a:lumMod val="50000"/>
                  </a:schemeClr>
                </a:solidFill>
              </a:rPr>
              <a:t>i spawane</a:t>
            </a:r>
            <a:endParaRPr lang="en-GB" alt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l-PL" altLang="en-US" sz="2800" dirty="0">
                <a:solidFill>
                  <a:schemeClr val="bg1">
                    <a:lumMod val="50000"/>
                  </a:schemeClr>
                </a:solidFill>
              </a:rPr>
              <a:t>Walcowane na zimno</a:t>
            </a:r>
            <a:endParaRPr lang="en-GB" alt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l-PL" altLang="en-US" sz="2800" dirty="0">
                <a:solidFill>
                  <a:schemeClr val="bg1">
                    <a:lumMod val="50000"/>
                  </a:schemeClr>
                </a:solidFill>
              </a:rPr>
              <a:t>Pręty</a:t>
            </a:r>
            <a:endParaRPr lang="en-GB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323850" y="1700213"/>
            <a:ext cx="4535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Typy elementów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476250" y="3959225"/>
            <a:ext cx="4535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Zakres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5" name="Content Placeholder 2"/>
          <p:cNvSpPr txBox="1">
            <a:spLocks/>
          </p:cNvSpPr>
          <p:nvPr/>
        </p:nvSpPr>
        <p:spPr bwMode="auto">
          <a:xfrm>
            <a:off x="620713" y="4471988"/>
            <a:ext cx="8229600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6000" bIns="36000"/>
          <a:lstStyle>
            <a:lvl1pPr marL="342900" indent="-342900"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pitchFamily="34" charset="0"/>
              </a:defRPr>
            </a:lvl9pPr>
          </a:lstStyle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D4852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Elementy i połączenia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D4852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Warunki pożarowe </a:t>
            </a:r>
            <a:r>
              <a:rPr kumimoji="0" lang="en-GB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pl-PL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przez odniesienie do </a:t>
            </a:r>
            <a:r>
              <a:rPr kumimoji="0" lang="en-GB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 1993-1-2)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D4852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Zmęczenie </a:t>
            </a:r>
            <a:r>
              <a:rPr kumimoji="0" lang="en-GB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pl-PL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przez odniesienie do </a:t>
            </a:r>
            <a:r>
              <a:rPr kumimoji="0" lang="en-GB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 1993-1-9)</a:t>
            </a:r>
          </a:p>
        </p:txBody>
      </p:sp>
      <p:sp>
        <p:nvSpPr>
          <p:cNvPr id="26632" name="TextBox 5"/>
          <p:cNvSpPr txBox="1">
            <a:spLocks noChangeArrowheads="1"/>
          </p:cNvSpPr>
          <p:nvPr/>
        </p:nvSpPr>
        <p:spPr bwMode="auto">
          <a:xfrm>
            <a:off x="6099559" y="1700213"/>
            <a:ext cx="1625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Gatunki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4427984" y="2223433"/>
          <a:ext cx="417646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EC3-1-4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Kolejna aktualizacja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Ferrytyczne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Austenityczne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Duplex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0560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en-US" dirty="0"/>
              <a:t>Inne normy projektowe</a:t>
            </a:r>
            <a:endParaRPr lang="en-GB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altLang="en-US" sz="3000" b="1" dirty="0"/>
              <a:t>Japonia </a:t>
            </a:r>
            <a:r>
              <a:rPr lang="en-GB" altLang="en-US" sz="3000" dirty="0"/>
              <a:t>– </a:t>
            </a:r>
            <a:r>
              <a:rPr lang="pl-PL" altLang="en-US" sz="3000" dirty="0"/>
              <a:t>dwie normy</a:t>
            </a:r>
            <a:r>
              <a:rPr lang="en-GB" altLang="en-US" sz="3000" dirty="0"/>
              <a:t>: </a:t>
            </a:r>
            <a:r>
              <a:rPr lang="pl-PL" altLang="en-US" sz="3000" dirty="0"/>
              <a:t>jedna dla elementów ze stali nierdzewnych walcowanych na zimno, druga dla elementów spawanych</a:t>
            </a:r>
          </a:p>
          <a:p>
            <a:r>
              <a:rPr lang="pl-PL" altLang="en-US" sz="3000" b="1" dirty="0"/>
              <a:t>Południowa Afryka, Australia, Nowa Zelandia</a:t>
            </a:r>
            <a:r>
              <a:rPr lang="en-GB" altLang="en-US" sz="3000" dirty="0"/>
              <a:t> – </a:t>
            </a:r>
            <a:r>
              <a:rPr lang="pl-PL" altLang="en-US" sz="3000" dirty="0"/>
              <a:t>normy dla walcowanych na zimno elementów ze stali nierdzewnych </a:t>
            </a:r>
            <a:endParaRPr lang="en-GB" altLang="en-US" sz="3000" dirty="0"/>
          </a:p>
          <a:p>
            <a:r>
              <a:rPr lang="pl-PL" altLang="en-US" sz="3000" b="1" dirty="0"/>
              <a:t>Chiny</a:t>
            </a:r>
            <a:r>
              <a:rPr lang="en-GB" altLang="en-US" sz="3000" dirty="0"/>
              <a:t> – </a:t>
            </a:r>
            <a:r>
              <a:rPr lang="pl-PL" altLang="en-US" sz="3000" dirty="0"/>
              <a:t>norma w trakcie opracowania</a:t>
            </a:r>
            <a:endParaRPr lang="en-GB" altLang="en-US" sz="3000" dirty="0"/>
          </a:p>
          <a:p>
            <a:r>
              <a:rPr lang="en-GB" altLang="en-US" sz="3000" b="1" dirty="0"/>
              <a:t>US</a:t>
            </a:r>
            <a:r>
              <a:rPr lang="pl-PL" altLang="en-US" sz="3000" b="1" dirty="0"/>
              <a:t>A</a:t>
            </a:r>
            <a:r>
              <a:rPr lang="en-GB" altLang="en-US" sz="3000" dirty="0"/>
              <a:t> – </a:t>
            </a:r>
            <a:r>
              <a:rPr lang="pl-PL" altLang="en-US" sz="3000" dirty="0"/>
              <a:t>specyfikacja </a:t>
            </a:r>
            <a:r>
              <a:rPr lang="en-GB" altLang="en-US" sz="3000" dirty="0"/>
              <a:t>ASCE </a:t>
            </a:r>
            <a:r>
              <a:rPr lang="pl-PL" altLang="en-US" sz="3000" dirty="0"/>
              <a:t>dla walcowanych na zimno elementów i </a:t>
            </a:r>
            <a:r>
              <a:rPr lang="en-GB" altLang="en-US" sz="3000" dirty="0"/>
              <a:t>AISC Design Guide </a:t>
            </a:r>
            <a:r>
              <a:rPr lang="pl-PL" altLang="en-US" sz="3000" dirty="0"/>
              <a:t>dla walcowanych na gorąco i spawanych konstrukcji ze stali nierdzewnych </a:t>
            </a:r>
            <a:endParaRPr lang="en-GB" alt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772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39750" y="1844674"/>
            <a:ext cx="2952130" cy="2648497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pl-PL" altLang="en-US" dirty="0"/>
              <a:t>Następne slajdy przedstawiają podsumowanie zasad projektowych dla stali nierdzewnych podanych w </a:t>
            </a:r>
            <a:br>
              <a:rPr lang="pl-PL" altLang="en-US" dirty="0"/>
            </a:br>
            <a:r>
              <a:rPr lang="en-GB" altLang="en-US" dirty="0"/>
              <a:t>EN 1993-1-4</a:t>
            </a:r>
            <a:r>
              <a:rPr lang="pl-PL" altLang="en-US" dirty="0"/>
              <a:t> i główne różnice w stosunku do stali czarnych.</a:t>
            </a:r>
            <a:endParaRPr lang="en-GB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3708400" y="1773238"/>
            <a:ext cx="5111750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4787900" y="4945063"/>
            <a:ext cx="4176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Słupy odporne na wybuch w zadaszeniu przed wejściem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b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Seven World Trade Centre, </a:t>
            </a:r>
            <a:r>
              <a:rPr kumimoji="0" lang="pl-PL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Nowy Jork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179388"/>
            <a:ext cx="8640763" cy="1169987"/>
          </a:xfrm>
        </p:spPr>
        <p:txBody>
          <a:bodyPr>
            <a:normAutofit/>
          </a:bodyPr>
          <a:lstStyle/>
          <a:p>
            <a:r>
              <a:rPr lang="en-GB" altLang="en-US" sz="2800" dirty="0"/>
              <a:t>Euro</a:t>
            </a:r>
            <a:r>
              <a:rPr lang="pl-PL" altLang="en-US" sz="2800" dirty="0"/>
              <a:t>k</a:t>
            </a:r>
            <a:r>
              <a:rPr lang="en-GB" altLang="en-US" sz="2800" dirty="0"/>
              <a:t>od 3: </a:t>
            </a:r>
            <a:r>
              <a:rPr lang="pl-PL" altLang="en-US" sz="2800" dirty="0"/>
              <a:t>Projektowanie konstrukcji stalowych</a:t>
            </a:r>
            <a:r>
              <a:rPr lang="en-GB" altLang="en-US" sz="2800" dirty="0"/>
              <a:t>, </a:t>
            </a:r>
            <a:br>
              <a:rPr lang="en-GB" altLang="en-US" sz="2800" dirty="0"/>
            </a:br>
            <a:r>
              <a:rPr lang="pl-PL" altLang="en-US" sz="2800" dirty="0"/>
              <a:t>Część </a:t>
            </a:r>
            <a:r>
              <a:rPr lang="en-GB" altLang="en-US" sz="2800" dirty="0"/>
              <a:t>1.4 </a:t>
            </a:r>
            <a:r>
              <a:rPr lang="pl-PL" altLang="en-US" sz="2800" dirty="0"/>
              <a:t>Reguły uzupełniające dla stali nierdzewnych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782337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altLang="en-US" sz="3600" dirty="0"/>
              <a:t>Klasyfikacja przekrojów i lokalna utrata stateczności w </a:t>
            </a:r>
            <a:r>
              <a:rPr lang="en-GB" altLang="en-US" sz="3600" dirty="0"/>
              <a:t>EN 1993-1-4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424862" cy="18002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pl-PL" altLang="en-US" dirty="0"/>
              <a:t>Niższe niż dla stali czarnych maksymalne stosunki szerokości do grubości przekrojów   </a:t>
            </a:r>
          </a:p>
          <a:p>
            <a:pPr eaLnBrk="1" hangingPunct="1"/>
            <a:r>
              <a:rPr lang="pl-PL" altLang="en-US" dirty="0"/>
              <a:t>Nieznacznie inna zależność do obliczenia szerokości współpracującej przekrojów</a:t>
            </a:r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8312" y="4023114"/>
            <a:ext cx="8207375" cy="224676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852E"/>
              </a:buClr>
              <a:buFont typeface="Wingdings" pitchFamily="2" charset="2"/>
              <a:buChar char="§"/>
              <a:defRPr sz="3200">
                <a:solidFill>
                  <a:srgbClr val="20336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800">
                <a:solidFill>
                  <a:srgbClr val="20336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4852E"/>
              </a:buClr>
              <a:defRPr sz="2000">
                <a:solidFill>
                  <a:srgbClr val="20336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852E"/>
              </a:buClr>
              <a:buChar char="•"/>
              <a:defRPr sz="2000">
                <a:solidFill>
                  <a:srgbClr val="20336E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Pomimo to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……</a:t>
            </a:r>
            <a:b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Kolejna wersja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 1993-1-4 </a:t>
            </a: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będzie zawierać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l-PL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mniej</a:t>
            </a:r>
            <a:r>
              <a:rPr kumimoji="0" lang="en-GB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l-PL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konserwatywne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l-P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maksymalne stosunki wymiarowe przekrojów i zależności na szerokości współpracujące przekrojów.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9151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Wewnętrzne części ściskane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Tijdelijke aanduiding voor inhoud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317328"/>
            <a:ext cx="5230229" cy="1745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/>
              <p:cNvSpPr txBox="1"/>
              <p:nvPr/>
            </p:nvSpPr>
            <p:spPr>
              <a:xfrm>
                <a:off x="6701155" y="2406139"/>
                <a:ext cx="189904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B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𝜀</m:t>
                      </m:r>
                      <m:r>
                        <a:rPr kumimoji="0" lang="nl-B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nl-B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235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nl-B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nl-B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nl-B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nl-B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f>
                            <m:fPr>
                              <m:ctrlP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num>
                            <m:den>
                              <m: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210000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nl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 xmlns:mv="urn:schemas-microsoft-com:mac:vml">
          <p:sp>
            <p:nvSpPr>
              <p:cNvPr id="7" name="Tekstvak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155" y="2406139"/>
                <a:ext cx="1899046" cy="8183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864936" y="4359162"/>
          <a:ext cx="7937870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2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nl-BE" sz="1600" dirty="0"/>
                        <a:t>EC3-1-1: </a:t>
                      </a:r>
                      <a:r>
                        <a:rPr lang="pl-PL" sz="1600" dirty="0"/>
                        <a:t>Stal węglowa</a:t>
                      </a:r>
                      <a:endParaRPr lang="nl-BE" sz="16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BE" sz="1600" dirty="0"/>
                        <a:t>EC3-1-4: </a:t>
                      </a:r>
                      <a:r>
                        <a:rPr lang="pl-PL" sz="1600" dirty="0"/>
                        <a:t>Stal nierdzewna</a:t>
                      </a:r>
                      <a:endParaRPr lang="nl-BE" sz="16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BE" sz="1600" dirty="0"/>
                        <a:t>EC3-1-4: </a:t>
                      </a:r>
                      <a:r>
                        <a:rPr lang="pl-PL" sz="1600" dirty="0"/>
                        <a:t>Kolejna aktualizacja</a:t>
                      </a:r>
                      <a:endParaRPr lang="nl-BE" sz="16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Klasa</a:t>
                      </a:r>
                      <a:endParaRPr lang="nl-B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Część 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zginana</a:t>
                      </a:r>
                      <a:endParaRPr lang="nl-B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Część 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ściskana</a:t>
                      </a:r>
                      <a:endParaRPr lang="nl-B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Część 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zginana</a:t>
                      </a:r>
                      <a:endParaRPr lang="nl-B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Część 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ściskana</a:t>
                      </a:r>
                      <a:endParaRPr lang="nl-B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Część 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zginana</a:t>
                      </a:r>
                      <a:endParaRPr lang="nl-B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Część 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ściskana</a:t>
                      </a:r>
                      <a:endParaRPr lang="nl-B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c/t ≤ 72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33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</a:t>
                      </a:r>
                      <a:r>
                        <a:rPr lang="el-GR" sz="1400" dirty="0"/>
                        <a:t>56ε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25,7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</a:t>
                      </a:r>
                      <a:r>
                        <a:rPr lang="el-GR" sz="1400" dirty="0"/>
                        <a:t>72ε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</a:t>
                      </a:r>
                      <a:r>
                        <a:rPr lang="el-GR" sz="1400" dirty="0"/>
                        <a:t>33ε</a:t>
                      </a:r>
                      <a:endParaRPr lang="nl-BE" sz="14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83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38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58,</a:t>
                      </a:r>
                      <a:r>
                        <a:rPr lang="el-GR" sz="1400" dirty="0"/>
                        <a:t>2ε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26,7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</a:t>
                      </a:r>
                      <a:r>
                        <a:rPr lang="el-GR" sz="1400" dirty="0"/>
                        <a:t>76ε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</a:t>
                      </a:r>
                      <a:r>
                        <a:rPr lang="el-GR" sz="1400" dirty="0"/>
                        <a:t>35ε</a:t>
                      </a:r>
                      <a:endParaRPr lang="nl-BE" sz="14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124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42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74,8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30,7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90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37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en-US" sz="3600" dirty="0"/>
              <a:t>Klasyfikacja przekrojów i lokalna utrata stateczności w </a:t>
            </a:r>
            <a:r>
              <a:rPr lang="en-GB" altLang="en-US" sz="3600" dirty="0"/>
              <a:t>EN 1993-1-4</a:t>
            </a:r>
          </a:p>
        </p:txBody>
      </p:sp>
    </p:spTree>
    <p:extLst>
      <p:ext uri="{BB962C8B-B14F-4D97-AF65-F5344CB8AC3E}">
        <p14:creationId xmlns:p14="http://schemas.microsoft.com/office/powerpoint/2010/main" val="32125715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Zewnętrzne części ściskane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/>
              <p:cNvSpPr txBox="1"/>
              <p:nvPr/>
            </p:nvSpPr>
            <p:spPr>
              <a:xfrm>
                <a:off x="6701155" y="2406139"/>
                <a:ext cx="189904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B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𝜀</m:t>
                      </m:r>
                      <m:r>
                        <a:rPr kumimoji="0" lang="nl-B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nl-B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235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nl-B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nl-B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nl-B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nl-B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f>
                            <m:fPr>
                              <m:ctrlP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num>
                            <m:den>
                              <m: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210000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nl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 xmlns:mv="urn:schemas-microsoft-com:mac:vml">
          <p:sp>
            <p:nvSpPr>
              <p:cNvPr id="7" name="Tekstvak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155" y="2406139"/>
                <a:ext cx="1899046" cy="8183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231" y="2276872"/>
            <a:ext cx="4124325" cy="17145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79" y="2276872"/>
            <a:ext cx="1123950" cy="1762125"/>
          </a:xfrm>
          <a:prstGeom prst="rect">
            <a:avLst/>
          </a:prstGeom>
        </p:spPr>
      </p:pic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917858" y="4361662"/>
          <a:ext cx="7289750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9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EC3-1-1: </a:t>
                      </a:r>
                      <a:r>
                        <a:rPr lang="pl-PL" sz="1600" b="1" dirty="0"/>
                        <a:t>Stal węglowa</a:t>
                      </a:r>
                      <a:endParaRPr lang="nl-BE" sz="16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nl-BE" sz="1600" dirty="0"/>
                        <a:t>EC3-1-4: </a:t>
                      </a:r>
                      <a:r>
                        <a:rPr lang="pl-PL" sz="1600" dirty="0"/>
                        <a:t>Stal nierdzewna</a:t>
                      </a:r>
                      <a:endParaRPr lang="nl-BE" sz="16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 sz="16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EC3-1-4: </a:t>
                      </a:r>
                      <a:r>
                        <a:rPr lang="pl-PL" sz="1600" dirty="0"/>
                        <a:t>Kolejna aktualizacja</a:t>
                      </a:r>
                      <a:endParaRPr lang="nl-BE" sz="16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Część 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ściskana</a:t>
                      </a:r>
                      <a:endParaRPr lang="nl-B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Spawane</a:t>
                      </a:r>
                      <a:endParaRPr lang="nl-B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Profilowane na zimno</a:t>
                      </a:r>
                      <a:endParaRPr lang="nl-B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Część 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ściskana</a:t>
                      </a:r>
                      <a:endParaRPr lang="nl-B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nl-B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9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</a:t>
                      </a:r>
                      <a:r>
                        <a:rPr lang="nl-BE" sz="1400"/>
                        <a:t>≤ </a:t>
                      </a:r>
                      <a:r>
                        <a:rPr lang="el-GR" sz="1400"/>
                        <a:t>9ε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10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</a:t>
                      </a:r>
                      <a:r>
                        <a:rPr lang="el-GR" sz="1400" dirty="0"/>
                        <a:t>9ε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10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</a:t>
                      </a:r>
                      <a:r>
                        <a:rPr lang="nl-BE" sz="1400"/>
                        <a:t>≤ 9,</a:t>
                      </a:r>
                      <a:r>
                        <a:rPr lang="el-GR" sz="1400"/>
                        <a:t>4ε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10,4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</a:t>
                      </a:r>
                      <a:r>
                        <a:rPr lang="nl-BE" sz="1400"/>
                        <a:t>≤ </a:t>
                      </a:r>
                      <a:r>
                        <a:rPr lang="el-GR" sz="1400"/>
                        <a:t>10ε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14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11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11,9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/>
                        <a:t>c/t ≤ 14</a:t>
                      </a:r>
                      <a:r>
                        <a:rPr lang="el-GR" sz="1400" dirty="0"/>
                        <a:t>ε</a:t>
                      </a:r>
                      <a:endParaRPr lang="nl-BE" sz="14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en-US" sz="3600" dirty="0"/>
              <a:t>Klasyfikacja przekrojów i lokalna utrata stateczności w </a:t>
            </a:r>
            <a:r>
              <a:rPr lang="en-GB" altLang="en-US" sz="3600" dirty="0"/>
              <a:t>EN 1993-1-4</a:t>
            </a:r>
          </a:p>
        </p:txBody>
      </p:sp>
    </p:spTree>
    <p:extLst>
      <p:ext uri="{BB962C8B-B14F-4D97-AF65-F5344CB8AC3E}">
        <p14:creationId xmlns:p14="http://schemas.microsoft.com/office/powerpoint/2010/main" val="40455011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en-US" sz="3600" dirty="0"/>
              <a:t>Projektowanie elementów naprężonych, </a:t>
            </a:r>
            <a:br>
              <a:rPr lang="pl-PL" altLang="en-US" sz="3600" dirty="0"/>
            </a:br>
            <a:r>
              <a:rPr lang="pl-PL" altLang="en-US" sz="3600" dirty="0"/>
              <a:t>słupów i belek</a:t>
            </a:r>
            <a:endParaRPr lang="en-GB" altLang="en-US" sz="36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772400" cy="4365625"/>
          </a:xfrm>
        </p:spPr>
        <p:txBody>
          <a:bodyPr>
            <a:normAutofit/>
          </a:bodyPr>
          <a:lstStyle/>
          <a:p>
            <a:r>
              <a:rPr lang="pl-PL" altLang="en-US" sz="2800" dirty="0"/>
              <a:t>Generalnie stosować te </a:t>
            </a:r>
            <a:r>
              <a:rPr lang="pl-PL" altLang="en-US" sz="2800" u="sng" dirty="0"/>
              <a:t>same zasady </a:t>
            </a:r>
            <a:r>
              <a:rPr lang="pl-PL" altLang="en-US" sz="2800" dirty="0"/>
              <a:t>jak dla stali węglowych</a:t>
            </a:r>
          </a:p>
          <a:p>
            <a:endParaRPr lang="en-GB" altLang="en-US" sz="2800" dirty="0"/>
          </a:p>
          <a:p>
            <a:r>
              <a:rPr lang="pl-PL" altLang="en-US" sz="2800" u="sng" dirty="0"/>
              <a:t>Stosować inne krzywe dla wyboczenia </a:t>
            </a:r>
            <a:r>
              <a:rPr lang="pl-PL" altLang="en-US" sz="2800" dirty="0"/>
              <a:t>słupów i belek niestężonych (zwichrzenie)</a:t>
            </a:r>
          </a:p>
          <a:p>
            <a:endParaRPr lang="pl-PL" altLang="en-US" sz="2800" dirty="0"/>
          </a:p>
          <a:p>
            <a:r>
              <a:rPr lang="pl-PL" altLang="en-US" sz="2800" dirty="0"/>
              <a:t>Upewnić się, że przyjęto </a:t>
            </a:r>
            <a:r>
              <a:rPr lang="pl-PL" altLang="en-US" sz="2800" u="sng" dirty="0"/>
              <a:t>właściwą wartość </a:t>
            </a:r>
            <a:r>
              <a:rPr lang="en-GB" altLang="en-US" sz="2800" i="1" u="sng" dirty="0" err="1"/>
              <a:t>f</a:t>
            </a:r>
            <a:r>
              <a:rPr lang="en-GB" altLang="en-US" sz="2800" u="sng" baseline="-25000" dirty="0" err="1"/>
              <a:t>y</a:t>
            </a:r>
            <a:r>
              <a:rPr lang="en-GB" altLang="en-US" sz="2800" dirty="0"/>
              <a:t> </a:t>
            </a:r>
            <a:r>
              <a:rPr lang="pl-PL" altLang="en-US" sz="2800" dirty="0"/>
              <a:t>dla danego gatunku </a:t>
            </a:r>
            <a:r>
              <a:rPr lang="en-GB" altLang="en-US" sz="2800" dirty="0"/>
              <a:t>(</a:t>
            </a:r>
            <a:r>
              <a:rPr lang="pl-PL" altLang="en-US" sz="2800" dirty="0"/>
              <a:t>wartości minimalne podane w normach </a:t>
            </a:r>
            <a:r>
              <a:rPr lang="en-GB" altLang="en-US" sz="2800" dirty="0"/>
              <a:t>EN 10088-4 </a:t>
            </a:r>
            <a:r>
              <a:rPr lang="pl-PL" altLang="en-US" sz="2800" dirty="0"/>
              <a:t>i</a:t>
            </a:r>
            <a:r>
              <a:rPr lang="en-GB" altLang="en-US" sz="2800" dirty="0"/>
              <a:t> -5)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74690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Freeform 2"/>
          <p:cNvSpPr>
            <a:spLocks/>
          </p:cNvSpPr>
          <p:nvPr/>
        </p:nvSpPr>
        <p:spPr bwMode="auto">
          <a:xfrm>
            <a:off x="2401236" y="2882900"/>
            <a:ext cx="3403600" cy="27813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144" y="0"/>
              </a:cxn>
              <a:cxn ang="0">
                <a:pos x="2144" y="1752"/>
              </a:cxn>
              <a:cxn ang="0">
                <a:pos x="1808" y="1704"/>
              </a:cxn>
              <a:cxn ang="0">
                <a:pos x="1504" y="1648"/>
              </a:cxn>
              <a:cxn ang="0">
                <a:pos x="1200" y="1576"/>
              </a:cxn>
              <a:cxn ang="0">
                <a:pos x="1016" y="1504"/>
              </a:cxn>
              <a:cxn ang="0">
                <a:pos x="872" y="1440"/>
              </a:cxn>
              <a:cxn ang="0">
                <a:pos x="728" y="1352"/>
              </a:cxn>
              <a:cxn ang="0">
                <a:pos x="608" y="1240"/>
              </a:cxn>
              <a:cxn ang="0">
                <a:pos x="488" y="1104"/>
              </a:cxn>
              <a:cxn ang="0">
                <a:pos x="400" y="984"/>
              </a:cxn>
              <a:cxn ang="0">
                <a:pos x="304" y="816"/>
              </a:cxn>
              <a:cxn ang="0">
                <a:pos x="240" y="672"/>
              </a:cxn>
              <a:cxn ang="0">
                <a:pos x="176" y="512"/>
              </a:cxn>
              <a:cxn ang="0">
                <a:pos x="120" y="360"/>
              </a:cxn>
              <a:cxn ang="0">
                <a:pos x="64" y="200"/>
              </a:cxn>
              <a:cxn ang="0">
                <a:pos x="0" y="8"/>
              </a:cxn>
            </a:cxnLst>
            <a:rect l="0" t="0" r="r" b="b"/>
            <a:pathLst>
              <a:path w="2144" h="1752">
                <a:moveTo>
                  <a:pt x="0" y="8"/>
                </a:moveTo>
                <a:lnTo>
                  <a:pt x="2144" y="0"/>
                </a:lnTo>
                <a:lnTo>
                  <a:pt x="2144" y="1752"/>
                </a:lnTo>
                <a:lnTo>
                  <a:pt x="1808" y="1704"/>
                </a:lnTo>
                <a:lnTo>
                  <a:pt x="1504" y="1648"/>
                </a:lnTo>
                <a:lnTo>
                  <a:pt x="1200" y="1576"/>
                </a:lnTo>
                <a:lnTo>
                  <a:pt x="1016" y="1504"/>
                </a:lnTo>
                <a:lnTo>
                  <a:pt x="872" y="1440"/>
                </a:lnTo>
                <a:lnTo>
                  <a:pt x="728" y="1352"/>
                </a:lnTo>
                <a:lnTo>
                  <a:pt x="608" y="1240"/>
                </a:lnTo>
                <a:lnTo>
                  <a:pt x="488" y="1104"/>
                </a:lnTo>
                <a:lnTo>
                  <a:pt x="400" y="984"/>
                </a:lnTo>
                <a:lnTo>
                  <a:pt x="304" y="816"/>
                </a:lnTo>
                <a:lnTo>
                  <a:pt x="240" y="672"/>
                </a:lnTo>
                <a:lnTo>
                  <a:pt x="176" y="512"/>
                </a:lnTo>
                <a:lnTo>
                  <a:pt x="120" y="360"/>
                </a:lnTo>
                <a:lnTo>
                  <a:pt x="64" y="200"/>
                </a:lnTo>
                <a:lnTo>
                  <a:pt x="0" y="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88835" name="Rectangle 3"/>
          <p:cNvSpPr>
            <a:spLocks noChangeArrowheads="1"/>
          </p:cNvSpPr>
          <p:nvPr/>
        </p:nvSpPr>
        <p:spPr bwMode="auto">
          <a:xfrm>
            <a:off x="1588436" y="2590800"/>
            <a:ext cx="42164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/>
              <a:t>“</a:t>
            </a:r>
            <a:r>
              <a:rPr lang="pl-PL" dirty="0"/>
              <a:t>Idealne</a:t>
            </a:r>
            <a:r>
              <a:rPr lang="en-GB" dirty="0"/>
              <a:t>” </a:t>
            </a:r>
            <a:r>
              <a:rPr lang="pl-PL" dirty="0"/>
              <a:t>zachowanie się słupa</a:t>
            </a:r>
            <a:endParaRPr lang="en-GB" dirty="0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50210" y="1657350"/>
            <a:ext cx="65617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Dwie granice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uplastycznienie i wyboczenie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</a:p>
        </p:txBody>
      </p:sp>
      <p:sp>
        <p:nvSpPr>
          <p:cNvPr id="8888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88839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88840" name="Rectangle 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88841" name="Rectangle 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88842" name="Rectangle 1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12136" y="2641602"/>
            <a:ext cx="7556500" cy="4005265"/>
            <a:chOff x="1000" y="1664"/>
            <a:chExt cx="4760" cy="2523"/>
          </a:xfrm>
        </p:grpSpPr>
        <p:sp>
          <p:nvSpPr>
            <p:cNvPr id="888844" name="Line 12"/>
            <p:cNvSpPr>
              <a:spLocks noChangeShapeType="1"/>
            </p:cNvSpPr>
            <p:nvPr/>
          </p:nvSpPr>
          <p:spPr bwMode="auto">
            <a:xfrm flipV="1">
              <a:off x="1551" y="1745"/>
              <a:ext cx="0" cy="21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8845" name="Line 13"/>
            <p:cNvSpPr>
              <a:spLocks noChangeShapeType="1"/>
            </p:cNvSpPr>
            <p:nvPr/>
          </p:nvSpPr>
          <p:spPr bwMode="auto">
            <a:xfrm>
              <a:off x="1474" y="3794"/>
              <a:ext cx="2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8846" name="Line 14"/>
            <p:cNvSpPr>
              <a:spLocks noChangeShapeType="1"/>
            </p:cNvSpPr>
            <p:nvPr/>
          </p:nvSpPr>
          <p:spPr bwMode="auto">
            <a:xfrm>
              <a:off x="1474" y="2257"/>
              <a:ext cx="114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8847" name="Freeform 15"/>
            <p:cNvSpPr>
              <a:spLocks/>
            </p:cNvSpPr>
            <p:nvPr/>
          </p:nvSpPr>
          <p:spPr bwMode="auto">
            <a:xfrm>
              <a:off x="2063" y="1809"/>
              <a:ext cx="2129" cy="17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0" y="2160"/>
                </a:cxn>
                <a:cxn ang="0">
                  <a:pos x="3360" y="2880"/>
                </a:cxn>
              </a:cxnLst>
              <a:rect l="0" t="0" r="r" b="b"/>
              <a:pathLst>
                <a:path w="3360" h="2880">
                  <a:moveTo>
                    <a:pt x="0" y="0"/>
                  </a:moveTo>
                  <a:cubicBezTo>
                    <a:pt x="260" y="840"/>
                    <a:pt x="520" y="1680"/>
                    <a:pt x="1080" y="2160"/>
                  </a:cubicBezTo>
                  <a:cubicBezTo>
                    <a:pt x="1640" y="2640"/>
                    <a:pt x="2500" y="2760"/>
                    <a:pt x="3360" y="288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8848" name="Text Box 16"/>
            <p:cNvSpPr txBox="1">
              <a:spLocks noChangeArrowheads="1"/>
            </p:cNvSpPr>
            <p:nvPr/>
          </p:nvSpPr>
          <p:spPr bwMode="auto">
            <a:xfrm>
              <a:off x="1040" y="2110"/>
              <a:ext cx="491" cy="44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Af</a:t>
              </a:r>
              <a:r>
                <a:rPr kumimoji="0" lang="en-GB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y</a:t>
              </a:r>
              <a:endParaRPr kumimoji="0" lang="en-GB" sz="1800" b="0" i="0" u="none" strike="noStrike" kern="1200" cap="none" spc="0" normalizeH="0" baseline="-25000" noProof="0">
                <a:ln>
                  <a:noFill/>
                </a:ln>
                <a:solidFill>
                  <a:srgbClr val="0E207F"/>
                </a:solidFill>
                <a:effectDag name="">
                  <a:cont type="tree" name="">
                    <a:effect ref="fillLine"/>
                    <a:outerShdw dist="38100" dir="13500000" algn="br">
                      <a:srgbClr val="BEBEBE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  <a:uLnTx/>
                <a:uFillTx/>
                <a:latin typeface="Univers" charset="0"/>
                <a:ea typeface="+mn-ea"/>
                <a:cs typeface="+mn-cs"/>
              </a:endParaRPr>
            </a:p>
          </p:txBody>
        </p:sp>
        <p:sp>
          <p:nvSpPr>
            <p:cNvPr id="888849" name="Text Box 17"/>
            <p:cNvSpPr txBox="1">
              <a:spLocks noChangeArrowheads="1"/>
            </p:cNvSpPr>
            <p:nvPr/>
          </p:nvSpPr>
          <p:spPr bwMode="auto">
            <a:xfrm>
              <a:off x="2462" y="3895"/>
              <a:ext cx="2640" cy="29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Smukłość</a:t>
              </a:r>
              <a:endPara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E207F"/>
                </a:solidFill>
                <a:effectDag name="">
                  <a:cont type="tree" name="">
                    <a:effect ref="fillLine"/>
                    <a:outerShdw dist="38100" dir="13500000" algn="br">
                      <a:srgbClr val="BEBEBE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  <a:uLnTx/>
                <a:uFillTx/>
                <a:latin typeface="Univers" charset="0"/>
                <a:ea typeface="+mn-ea"/>
                <a:cs typeface="+mn-cs"/>
              </a:endParaRPr>
            </a:p>
          </p:txBody>
        </p:sp>
        <p:sp>
          <p:nvSpPr>
            <p:cNvPr id="888850" name="Line 18"/>
            <p:cNvSpPr>
              <a:spLocks noChangeShapeType="1"/>
            </p:cNvSpPr>
            <p:nvPr/>
          </p:nvSpPr>
          <p:spPr bwMode="auto">
            <a:xfrm flipH="1">
              <a:off x="2434" y="1955"/>
              <a:ext cx="304" cy="2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8851" name="Line 19"/>
            <p:cNvSpPr>
              <a:spLocks noChangeShapeType="1"/>
            </p:cNvSpPr>
            <p:nvPr/>
          </p:nvSpPr>
          <p:spPr bwMode="auto">
            <a:xfrm flipH="1">
              <a:off x="2767" y="2843"/>
              <a:ext cx="304" cy="2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8852" name="Text Box 20"/>
            <p:cNvSpPr txBox="1">
              <a:spLocks noChangeArrowheads="1"/>
            </p:cNvSpPr>
            <p:nvPr/>
          </p:nvSpPr>
          <p:spPr bwMode="auto">
            <a:xfrm>
              <a:off x="2734" y="1664"/>
              <a:ext cx="1368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Uplastycznienie materiału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 (</a:t>
              </a: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zgniatanie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)</a:t>
              </a:r>
              <a:endParaRPr kumimoji="0" lang="en-GB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E207F"/>
                </a:solidFill>
                <a:effectDag name="">
                  <a:cont type="tree" name="">
                    <a:effect ref="fillLine"/>
                    <a:outerShdw dist="38100" dir="13500000" algn="br">
                      <a:srgbClr val="BEBEBE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  <a:uLnTx/>
                <a:uFillTx/>
                <a:latin typeface="Univers" charset="0"/>
                <a:ea typeface="+mn-ea"/>
                <a:cs typeface="+mn-cs"/>
              </a:endParaRPr>
            </a:p>
          </p:txBody>
        </p:sp>
        <p:sp>
          <p:nvSpPr>
            <p:cNvPr id="888853" name="Text Box 21"/>
            <p:cNvSpPr txBox="1">
              <a:spLocks noChangeArrowheads="1"/>
            </p:cNvSpPr>
            <p:nvPr/>
          </p:nvSpPr>
          <p:spPr bwMode="auto">
            <a:xfrm>
              <a:off x="3075" y="2399"/>
              <a:ext cx="1133" cy="36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Obciążenie krytyczne wyboczenia sprężystego wg Eulera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N</a:t>
              </a:r>
              <a:r>
                <a:rPr kumimoji="0" lang="en-GB" sz="1800" b="1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cr</a:t>
              </a:r>
              <a:endParaRPr kumimoji="0" lang="en-GB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E207F"/>
                </a:solidFill>
                <a:effectDag name="">
                  <a:cont type="tree" name="">
                    <a:effect ref="fillLine"/>
                    <a:outerShdw dist="38100" dir="13500000" algn="br">
                      <a:srgbClr val="BEBEBE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  <a:uLnTx/>
                <a:uFillTx/>
                <a:latin typeface="Univers" charset="0"/>
                <a:ea typeface="+mn-ea"/>
                <a:cs typeface="+mn-cs"/>
              </a:endParaRPr>
            </a:p>
          </p:txBody>
        </p:sp>
        <p:sp>
          <p:nvSpPr>
            <p:cNvPr id="888854" name="Oval 22"/>
            <p:cNvSpPr>
              <a:spLocks noChangeArrowheads="1"/>
            </p:cNvSpPr>
            <p:nvPr/>
          </p:nvSpPr>
          <p:spPr bwMode="auto">
            <a:xfrm>
              <a:off x="4819" y="2029"/>
              <a:ext cx="75" cy="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8855" name="Oval 23"/>
            <p:cNvSpPr>
              <a:spLocks noChangeArrowheads="1"/>
            </p:cNvSpPr>
            <p:nvPr/>
          </p:nvSpPr>
          <p:spPr bwMode="auto">
            <a:xfrm>
              <a:off x="4819" y="2980"/>
              <a:ext cx="75" cy="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8856" name="Line 24"/>
            <p:cNvSpPr>
              <a:spLocks noChangeShapeType="1"/>
            </p:cNvSpPr>
            <p:nvPr/>
          </p:nvSpPr>
          <p:spPr bwMode="auto">
            <a:xfrm>
              <a:off x="4856" y="2101"/>
              <a:ext cx="0" cy="8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8857" name="Line 25"/>
            <p:cNvSpPr>
              <a:spLocks noChangeShapeType="1"/>
            </p:cNvSpPr>
            <p:nvPr/>
          </p:nvSpPr>
          <p:spPr bwMode="auto">
            <a:xfrm>
              <a:off x="4856" y="1736"/>
              <a:ext cx="0" cy="2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8858" name="Line 26"/>
            <p:cNvSpPr>
              <a:spLocks noChangeShapeType="1"/>
            </p:cNvSpPr>
            <p:nvPr/>
          </p:nvSpPr>
          <p:spPr bwMode="auto">
            <a:xfrm flipV="1">
              <a:off x="4856" y="3053"/>
              <a:ext cx="0" cy="2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8859" name="Text Box 27"/>
            <p:cNvSpPr txBox="1">
              <a:spLocks noChangeArrowheads="1"/>
            </p:cNvSpPr>
            <p:nvPr/>
          </p:nvSpPr>
          <p:spPr bwMode="auto">
            <a:xfrm>
              <a:off x="4866" y="1708"/>
              <a:ext cx="478" cy="36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N</a:t>
              </a:r>
              <a:r>
                <a:rPr kumimoji="0" lang="en-GB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Ed</a:t>
              </a:r>
              <a:endParaRPr kumimoji="0" lang="en-GB" sz="1800" b="0" i="0" u="none" strike="noStrike" kern="1200" cap="none" spc="0" normalizeH="0" baseline="-25000" noProof="0">
                <a:ln>
                  <a:noFill/>
                </a:ln>
                <a:solidFill>
                  <a:srgbClr val="0E207F"/>
                </a:solidFill>
                <a:effectDag name="">
                  <a:cont type="tree" name="">
                    <a:effect ref="fillLine"/>
                    <a:outerShdw dist="38100" dir="13500000" algn="br">
                      <a:srgbClr val="BEBEBE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  <a:uLnTx/>
                <a:uFillTx/>
                <a:latin typeface="Univers" charset="0"/>
                <a:ea typeface="+mn-ea"/>
                <a:cs typeface="+mn-cs"/>
              </a:endParaRPr>
            </a:p>
          </p:txBody>
        </p:sp>
        <p:sp>
          <p:nvSpPr>
            <p:cNvPr id="888860" name="Text Box 28"/>
            <p:cNvSpPr txBox="1">
              <a:spLocks noChangeArrowheads="1"/>
            </p:cNvSpPr>
            <p:nvPr/>
          </p:nvSpPr>
          <p:spPr bwMode="auto">
            <a:xfrm>
              <a:off x="4866" y="3126"/>
              <a:ext cx="459" cy="36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N</a:t>
              </a:r>
              <a:r>
                <a:rPr kumimoji="0" lang="en-GB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Ed</a:t>
              </a:r>
              <a:endParaRPr kumimoji="0" lang="en-GB" sz="1800" b="0" i="0" u="none" strike="noStrike" kern="1200" cap="none" spc="0" normalizeH="0" baseline="-25000" noProof="0">
                <a:ln>
                  <a:noFill/>
                </a:ln>
                <a:solidFill>
                  <a:srgbClr val="0E207F"/>
                </a:solidFill>
                <a:effectDag name="">
                  <a:cont type="tree" name="">
                    <a:effect ref="fillLine"/>
                    <a:outerShdw dist="38100" dir="13500000" algn="br">
                      <a:srgbClr val="BEBEBE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  <a:uLnTx/>
                <a:uFillTx/>
                <a:latin typeface="Univers" charset="0"/>
                <a:ea typeface="+mn-ea"/>
                <a:cs typeface="+mn-cs"/>
              </a:endParaRPr>
            </a:p>
          </p:txBody>
        </p:sp>
        <p:sp>
          <p:nvSpPr>
            <p:cNvPr id="888861" name="Line 29"/>
            <p:cNvSpPr>
              <a:spLocks noChangeShapeType="1"/>
            </p:cNvSpPr>
            <p:nvPr/>
          </p:nvSpPr>
          <p:spPr bwMode="auto">
            <a:xfrm>
              <a:off x="5274" y="2065"/>
              <a:ext cx="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8862" name="Line 30"/>
            <p:cNvSpPr>
              <a:spLocks noChangeShapeType="1"/>
            </p:cNvSpPr>
            <p:nvPr/>
          </p:nvSpPr>
          <p:spPr bwMode="auto">
            <a:xfrm flipV="1">
              <a:off x="5274" y="3007"/>
              <a:ext cx="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8863" name="Line 31"/>
            <p:cNvSpPr>
              <a:spLocks noChangeShapeType="1"/>
            </p:cNvSpPr>
            <p:nvPr/>
          </p:nvSpPr>
          <p:spPr bwMode="auto">
            <a:xfrm>
              <a:off x="5351" y="2055"/>
              <a:ext cx="0" cy="9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8864" name="Text Box 32"/>
            <p:cNvSpPr txBox="1">
              <a:spLocks noChangeArrowheads="1"/>
            </p:cNvSpPr>
            <p:nvPr/>
          </p:nvSpPr>
          <p:spPr bwMode="auto">
            <a:xfrm>
              <a:off x="5360" y="2412"/>
              <a:ext cx="400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L</a:t>
              </a:r>
              <a:r>
                <a:rPr kumimoji="0" lang="en-GB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cr</a:t>
              </a:r>
              <a:endParaRPr kumimoji="0" lang="en-GB" sz="1800" b="0" i="0" u="none" strike="noStrike" kern="1200" cap="none" spc="0" normalizeH="0" baseline="-25000" noProof="0">
                <a:ln>
                  <a:noFill/>
                </a:ln>
                <a:solidFill>
                  <a:srgbClr val="0E207F"/>
                </a:solidFill>
                <a:effectDag name="">
                  <a:cont type="tree" name="">
                    <a:effect ref="fillLine"/>
                    <a:outerShdw dist="38100" dir="13500000" algn="br">
                      <a:srgbClr val="BEBEBE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  <a:uLnTx/>
                <a:uFillTx/>
                <a:latin typeface="Univers" charset="0"/>
                <a:ea typeface="+mn-ea"/>
                <a:cs typeface="+mn-cs"/>
              </a:endParaRPr>
            </a:p>
          </p:txBody>
        </p:sp>
        <p:sp>
          <p:nvSpPr>
            <p:cNvPr id="888865" name="Text Box 33"/>
            <p:cNvSpPr txBox="1">
              <a:spLocks noChangeArrowheads="1"/>
            </p:cNvSpPr>
            <p:nvPr/>
          </p:nvSpPr>
          <p:spPr bwMode="auto">
            <a:xfrm>
              <a:off x="1000" y="1702"/>
              <a:ext cx="491" cy="44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Siła</a:t>
              </a:r>
              <a:endPara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E207F"/>
                </a:solidFill>
                <a:effectDag name="">
                  <a:cont type="tree" name="">
                    <a:effect ref="fillLine"/>
                    <a:outerShdw dist="38100" dir="13500000" algn="br">
                      <a:srgbClr val="BEBEBE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  <a:uLnTx/>
                <a:uFillTx/>
                <a:latin typeface="Univers" charset="0"/>
                <a:ea typeface="+mn-ea"/>
                <a:cs typeface="+mn-cs"/>
              </a:endParaRPr>
            </a:p>
          </p:txBody>
        </p:sp>
      </p:grpSp>
      <p:sp>
        <p:nvSpPr>
          <p:cNvPr id="888866" name="Line 34"/>
          <p:cNvSpPr>
            <a:spLocks noChangeShapeType="1"/>
          </p:cNvSpPr>
          <p:nvPr/>
        </p:nvSpPr>
        <p:spPr bwMode="auto">
          <a:xfrm flipH="1" flipV="1">
            <a:off x="2642535" y="3581400"/>
            <a:ext cx="0" cy="2447758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88867" name="Text Box 35"/>
          <p:cNvSpPr txBox="1">
            <a:spLocks noChangeArrowheads="1"/>
          </p:cNvSpPr>
          <p:nvPr/>
        </p:nvSpPr>
        <p:spPr bwMode="auto">
          <a:xfrm rot="16200000">
            <a:off x="1039812" y="4880652"/>
            <a:ext cx="2064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E9914"/>
                </a:solidFill>
                <a:effectLst/>
                <a:uLnTx/>
                <a:uFillTx/>
                <a:latin typeface="Univers" charset="0"/>
                <a:ea typeface="+mn-ea"/>
                <a:cs typeface="+mn-cs"/>
              </a:rPr>
              <a:t>Uplastycznienie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charset="0"/>
              <a:ea typeface="+mn-ea"/>
              <a:cs typeface="+mn-cs"/>
            </a:endParaRPr>
          </a:p>
        </p:txBody>
      </p:sp>
      <p:sp>
        <p:nvSpPr>
          <p:cNvPr id="888868" name="Text Box 36"/>
          <p:cNvSpPr txBox="1">
            <a:spLocks noChangeArrowheads="1"/>
          </p:cNvSpPr>
          <p:nvPr/>
        </p:nvSpPr>
        <p:spPr bwMode="auto">
          <a:xfrm rot="16200000">
            <a:off x="2195667" y="5042597"/>
            <a:ext cx="158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E9914"/>
                </a:solidFill>
                <a:effectLst/>
                <a:uLnTx/>
                <a:uFillTx/>
                <a:latin typeface="Univers" charset="0"/>
                <a:ea typeface="+mn-ea"/>
                <a:cs typeface="+mn-cs"/>
              </a:rPr>
              <a:t>Wyboczenie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540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8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8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8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8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8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4" grpId="0" animBg="1"/>
      <p:bldP spid="888835" grpId="0" animBg="1"/>
      <p:bldP spid="888867" grpId="0"/>
      <p:bldP spid="88886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374138" y="1715264"/>
            <a:ext cx="788275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Odporność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wyboczenie elementu  ściskanego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lang="en-GB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b,Rd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</a:p>
        </p:txBody>
      </p:sp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863600" y="2749550"/>
          <a:ext cx="23812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952500" imgH="508000" progId="Equation.DSMT4">
                  <p:embed/>
                </p:oleObj>
              </mc:Choice>
              <mc:Fallback>
                <p:oleObj name="Equation" r:id="rId4" imgW="952500" imgH="508000" progId="Equation.DSMT4">
                  <p:embed/>
                  <p:pic>
                    <p:nvPicPr>
                      <p:cNvPr id="706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749550"/>
                        <a:ext cx="238125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903288" y="4751388"/>
          <a:ext cx="2622550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066800" imgH="508000" progId="Equation.DSMT4">
                  <p:embed/>
                </p:oleObj>
              </mc:Choice>
              <mc:Fallback>
                <p:oleObj name="Equation" r:id="rId6" imgW="1066800" imgH="508000" progId="Equation.DSMT4">
                  <p:embed/>
                  <p:pic>
                    <p:nvPicPr>
                      <p:cNvPr id="706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4751388"/>
                        <a:ext cx="2622550" cy="124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dirty="0"/>
              <a:t>Wyboczenie słupa</a:t>
            </a:r>
            <a:br>
              <a:rPr lang="pl-PL" dirty="0"/>
            </a:br>
            <a:r>
              <a:rPr lang="pl-PL" sz="2000" dirty="0"/>
              <a:t>(elementy ściskane o stałym przekroju)</a:t>
            </a:r>
            <a:endParaRPr lang="en-GB" sz="2000" dirty="0"/>
          </a:p>
        </p:txBody>
      </p:sp>
      <p:sp>
        <p:nvSpPr>
          <p:cNvPr id="572430" name="Text Box 14"/>
          <p:cNvSpPr txBox="1">
            <a:spLocks noChangeArrowheads="1"/>
          </p:cNvSpPr>
          <p:nvPr/>
        </p:nvSpPr>
        <p:spPr bwMode="auto">
          <a:xfrm>
            <a:off x="4419088" y="3094802"/>
            <a:ext cx="43018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 przypadku przekrojów klasy 1, 2 i 3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E207F"/>
              </a:solidFill>
              <a:effectDag name="">
                <a:cont type="tree" name="">
                  <a:effect ref="fillLine"/>
                  <a:outerShdw dist="38100" dir="13500000" algn="br">
                    <a:srgbClr val="BEBEBE"/>
                  </a:outerShdw>
                </a:cont>
                <a:cont type="tree" name="">
                  <a:effect ref="fillLine"/>
                  <a:outerShdw dist="38100" dir="2700000" algn="tl">
                    <a:srgbClr val="4C4C4C"/>
                  </a:outerShdw>
                </a:cont>
                <a:effect ref="fillLine"/>
              </a:effectDag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2431" name="Text Box 15"/>
          <p:cNvSpPr txBox="1">
            <a:spLocks noChangeArrowheads="1"/>
          </p:cNvSpPr>
          <p:nvPr/>
        </p:nvSpPr>
        <p:spPr bwMode="auto">
          <a:xfrm>
            <a:off x="4472709" y="5099814"/>
            <a:ext cx="33353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 przypadku klasy 4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E207F"/>
              </a:solidFill>
              <a:effectDag name="">
                <a:cont type="tree" name="">
                  <a:effect ref="fillLine"/>
                  <a:outerShdw dist="38100" dir="13500000" algn="br">
                    <a:srgbClr val="BEBEBE"/>
                  </a:outerShdw>
                </a:cont>
                <a:cont type="tree" name="">
                  <a:effect ref="fillLine"/>
                  <a:outerShdw dist="38100" dir="2700000" algn="tl">
                    <a:srgbClr val="4C4C4C"/>
                  </a:outerShdw>
                </a:cont>
                <a:effect ref="fillLine"/>
              </a:effectDag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31338" y="2726502"/>
            <a:ext cx="2374900" cy="2736850"/>
            <a:chOff x="1366" y="1631"/>
            <a:chExt cx="1496" cy="1724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298" y="1631"/>
              <a:ext cx="396" cy="1724"/>
              <a:chOff x="2298" y="1631"/>
              <a:chExt cx="396" cy="1724"/>
            </a:xfrm>
          </p:grpSpPr>
          <p:sp>
            <p:nvSpPr>
              <p:cNvPr id="572427" name="Oval 11"/>
              <p:cNvSpPr>
                <a:spLocks noChangeArrowheads="1"/>
              </p:cNvSpPr>
              <p:nvPr/>
            </p:nvSpPr>
            <p:spPr bwMode="auto">
              <a:xfrm>
                <a:off x="2304" y="1631"/>
                <a:ext cx="390" cy="460"/>
              </a:xfrm>
              <a:prstGeom prst="ellipse">
                <a:avLst/>
              </a:prstGeom>
              <a:noFill/>
              <a:ln w="57150">
                <a:solidFill>
                  <a:srgbClr val="FE9914">
                    <a:alpha val="52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72428" name="Oval 12"/>
              <p:cNvSpPr>
                <a:spLocks noChangeArrowheads="1"/>
              </p:cNvSpPr>
              <p:nvPr/>
            </p:nvSpPr>
            <p:spPr bwMode="auto">
              <a:xfrm>
                <a:off x="2298" y="2895"/>
                <a:ext cx="390" cy="460"/>
              </a:xfrm>
              <a:prstGeom prst="ellipse">
                <a:avLst/>
              </a:prstGeom>
              <a:noFill/>
              <a:ln w="57150">
                <a:solidFill>
                  <a:srgbClr val="FE9914">
                    <a:alpha val="49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72434" name="Line 18"/>
            <p:cNvSpPr>
              <a:spLocks noChangeShapeType="1"/>
            </p:cNvSpPr>
            <p:nvPr/>
          </p:nvSpPr>
          <p:spPr bwMode="auto">
            <a:xfrm flipV="1">
              <a:off x="2031" y="2030"/>
              <a:ext cx="291" cy="344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sm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669" name="Rectangle 19"/>
            <p:cNvSpPr>
              <a:spLocks noChangeArrowheads="1"/>
            </p:cNvSpPr>
            <p:nvPr/>
          </p:nvSpPr>
          <p:spPr bwMode="auto">
            <a:xfrm>
              <a:off x="1366" y="2411"/>
              <a:ext cx="1496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9914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Współczynnik niestateczności 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E9914"/>
                </a:solidFill>
                <a:effectLst/>
                <a:uLnTx/>
                <a:uFillTx/>
                <a:latin typeface="Univers" charset="0"/>
                <a:ea typeface="+mn-ea"/>
                <a:cs typeface="+mn-cs"/>
              </a:endParaRPr>
            </a:p>
          </p:txBody>
        </p:sp>
        <p:sp>
          <p:nvSpPr>
            <p:cNvPr id="572436" name="Line 20"/>
            <p:cNvSpPr>
              <a:spLocks noChangeShapeType="1"/>
            </p:cNvSpPr>
            <p:nvPr/>
          </p:nvSpPr>
          <p:spPr bwMode="auto">
            <a:xfrm>
              <a:off x="1990" y="2758"/>
              <a:ext cx="264" cy="31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sm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420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10" name="Object 6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13263" y="3935413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7271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3935413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2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14919" y="1781175"/>
            <a:ext cx="7782919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l-PL" sz="2800" dirty="0">
                <a:solidFill>
                  <a:srgbClr val="F79646"/>
                </a:solidFill>
              </a:rPr>
              <a:t>Smukłość względna</a:t>
            </a:r>
            <a:r>
              <a:rPr lang="en-GB" sz="2800" dirty="0">
                <a:solidFill>
                  <a:srgbClr val="F79646"/>
                </a:solidFill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300" dirty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pl-PL" sz="2300" dirty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l-PL" sz="2300" dirty="0">
                <a:solidFill>
                  <a:srgbClr val="FFFF00"/>
                </a:solidFill>
              </a:rPr>
              <a:t>				</a:t>
            </a:r>
            <a:r>
              <a:rPr lang="pl-PL" sz="1800" dirty="0"/>
              <a:t>w przypadku przekrojów klasy  1, 2 i 3</a:t>
            </a:r>
            <a:endParaRPr lang="en-GB" sz="2000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1800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1800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900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900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1800" dirty="0"/>
              <a:t>		=  		</a:t>
            </a:r>
            <a:r>
              <a:rPr lang="pl-PL" sz="1800" dirty="0"/>
              <a:t>w przypadku przekrojów klasy 4</a:t>
            </a:r>
            <a:endParaRPr lang="en-GB" sz="2000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1800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1800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2000" dirty="0" err="1"/>
              <a:t>N</a:t>
            </a:r>
            <a:r>
              <a:rPr lang="en-GB" sz="2000" baseline="-25000" dirty="0" err="1"/>
              <a:t>cr</a:t>
            </a:r>
            <a:r>
              <a:rPr lang="en-GB" sz="2000" dirty="0"/>
              <a:t>	</a:t>
            </a:r>
            <a:r>
              <a:rPr lang="pl-PL" sz="2000" dirty="0"/>
              <a:t>siła krytyczna odpowiadająca postaci wyboczenia sprężystego, wyznaczona na podstawie cech geometrycznych przekroju brutto</a:t>
            </a:r>
            <a:endParaRPr lang="en-GB" sz="2000" dirty="0"/>
          </a:p>
        </p:txBody>
      </p:sp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939289" y="2687638"/>
          <a:ext cx="4000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39680" imgH="203040" progId="Equation.3">
                  <p:embed/>
                </p:oleObj>
              </mc:Choice>
              <mc:Fallback>
                <p:oleObj name="Equation" r:id="rId6" imgW="139680" imgH="203040" progId="Equation.3">
                  <p:embed/>
                  <p:pic>
                    <p:nvPicPr>
                      <p:cNvPr id="72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289" y="2687638"/>
                        <a:ext cx="400050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1863725" y="2420938"/>
          <a:ext cx="8223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393700" imgH="546100" progId="Equation.DSMT4">
                  <p:embed/>
                </p:oleObj>
              </mc:Choice>
              <mc:Fallback>
                <p:oleObj name="Equation" r:id="rId8" imgW="393700" imgH="546100" progId="Equation.DSMT4">
                  <p:embed/>
                  <p:pic>
                    <p:nvPicPr>
                      <p:cNvPr id="72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2420938"/>
                        <a:ext cx="822325" cy="114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9" name="Rectangle 9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1839913" y="3802063"/>
          <a:ext cx="10064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508000" imgH="546100" progId="Equation.DSMT4">
                  <p:embed/>
                </p:oleObj>
              </mc:Choice>
              <mc:Fallback>
                <p:oleObj name="Equation" r:id="rId10" imgW="508000" imgH="546100" progId="Equation.DSMT4">
                  <p:embed/>
                  <p:pic>
                    <p:nvPicPr>
                      <p:cNvPr id="727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3802063"/>
                        <a:ext cx="1006475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iekt 1"/>
          <p:cNvGraphicFramePr>
            <a:graphicFrameLocks noChangeAspect="1"/>
          </p:cNvGraphicFramePr>
          <p:nvPr/>
        </p:nvGraphicFramePr>
        <p:xfrm>
          <a:off x="3849048" y="1707274"/>
          <a:ext cx="4000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3343218" imgH="4867172" progId="Equation.3">
                  <p:embed/>
                </p:oleObj>
              </mc:Choice>
              <mc:Fallback>
                <p:oleObj name="Equation" r:id="rId12" imgW="3343218" imgH="4867172" progId="Equation.3">
                  <p:embed/>
                  <p:pic>
                    <p:nvPicPr>
                      <p:cNvPr id="2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048" y="1707274"/>
                        <a:ext cx="4000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l-PL" dirty="0"/>
              <a:t>Wyboczenie słupa</a:t>
            </a:r>
            <a:br>
              <a:rPr lang="pl-PL" dirty="0"/>
            </a:br>
            <a:r>
              <a:rPr lang="pl-PL" sz="2000" dirty="0"/>
              <a:t>(elementy ściskane o stałym przekroju)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008925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Dyfuzja korozyjnych jonów (zwykle chlorków</a:t>
            </a:r>
            <a:r>
              <a:rPr lang="nl-BE" sz="3200" dirty="0"/>
              <a:t>) </a:t>
            </a:r>
            <a:br>
              <a:rPr lang="pl-PL" sz="3200" dirty="0"/>
            </a:br>
            <a:r>
              <a:rPr lang="pl-PL" sz="3200" dirty="0"/>
              <a:t>do betonu</a:t>
            </a:r>
            <a:r>
              <a:rPr lang="nl-BE" sz="3200" dirty="0"/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2880320" cy="5400600"/>
          </a:xfrm>
        </p:spPr>
        <p:txBody>
          <a:bodyPr>
            <a:noAutofit/>
          </a:bodyPr>
          <a:lstStyle/>
          <a:p>
            <a:pPr marL="266700" indent="-266700" algn="just">
              <a:lnSpc>
                <a:spcPct val="90000"/>
              </a:lnSpc>
              <a:buNone/>
            </a:pPr>
            <a:r>
              <a:rPr lang="pl-PL" sz="1600" dirty="0"/>
              <a:t>Etapy</a:t>
            </a:r>
            <a:r>
              <a:rPr lang="nl-BE" sz="1600" baseline="50000" dirty="0"/>
              <a:t>3</a:t>
            </a:r>
            <a:r>
              <a:rPr lang="nl-BE" sz="1600" dirty="0"/>
              <a:t>:</a:t>
            </a:r>
          </a:p>
          <a:p>
            <a:pPr marL="266700" indent="-266700" algn="just">
              <a:lnSpc>
                <a:spcPct val="90000"/>
              </a:lnSpc>
              <a:buFont typeface="+mj-lt"/>
              <a:buAutoNum type="arabicPeriod"/>
            </a:pPr>
            <a:r>
              <a:rPr lang="pl-PL" sz="1600" dirty="0"/>
              <a:t>Gdy jony korozyjne dotrą do prętów zbrojeniowych ze stali czarnej </a:t>
            </a:r>
            <a:r>
              <a:rPr lang="nl-BE" sz="1600" dirty="0"/>
              <a:t>(t0), </a:t>
            </a:r>
            <a:r>
              <a:rPr lang="pl-PL" sz="1600" dirty="0"/>
              <a:t>rozpoczyna się korozja</a:t>
            </a:r>
            <a:endParaRPr lang="nl-BE" sz="1600" dirty="0"/>
          </a:p>
          <a:p>
            <a:pPr marL="266700" indent="-266700" algn="just">
              <a:lnSpc>
                <a:spcPct val="90000"/>
              </a:lnSpc>
              <a:buFont typeface="+mj-lt"/>
              <a:buAutoNum type="arabicPeriod"/>
            </a:pPr>
            <a:r>
              <a:rPr lang="pl-PL" sz="1600" dirty="0"/>
              <a:t>Produkty korozji, które zajmują większą objętość niż stal wywierają nacisk w kierunku zewnętrznym</a:t>
            </a:r>
          </a:p>
          <a:p>
            <a:pPr marL="266700" indent="-266700" algn="just">
              <a:lnSpc>
                <a:spcPct val="90000"/>
              </a:lnSpc>
              <a:buFont typeface="+mj-lt"/>
              <a:buAutoNum type="arabicPeriod"/>
            </a:pPr>
            <a:r>
              <a:rPr lang="pl-PL" sz="1600" dirty="0"/>
              <a:t>Następuje pękanie betonu</a:t>
            </a:r>
            <a:r>
              <a:rPr lang="nl-BE" sz="1600" dirty="0"/>
              <a:t> (t1), </a:t>
            </a:r>
            <a:r>
              <a:rPr lang="pl-PL" sz="1600" dirty="0"/>
              <a:t>co stwarza łatwy dostęp do dalszego wnikania chlorków</a:t>
            </a:r>
            <a:endParaRPr lang="nl-BE" sz="1600" dirty="0"/>
          </a:p>
          <a:p>
            <a:pPr marL="266700" indent="-266700" algn="just">
              <a:lnSpc>
                <a:spcPct val="90000"/>
              </a:lnSpc>
              <a:buFont typeface="+mj-lt"/>
              <a:buAutoNum type="arabicPeriod"/>
            </a:pPr>
            <a:r>
              <a:rPr lang="pl-PL" sz="1600" dirty="0"/>
              <a:t>Otulina betonowa pęka</a:t>
            </a:r>
            <a:r>
              <a:rPr lang="nl-BE" sz="1600" dirty="0"/>
              <a:t> (</a:t>
            </a:r>
            <a:r>
              <a:rPr lang="pl-PL" sz="1600" dirty="0"/>
              <a:t>odpryskuje</a:t>
            </a:r>
            <a:r>
              <a:rPr lang="nl-BE" sz="1600" dirty="0"/>
              <a:t>) (t3), </a:t>
            </a:r>
            <a:r>
              <a:rPr lang="pl-PL" sz="1600" dirty="0"/>
              <a:t>co odsłania pręty zbrojeniowe</a:t>
            </a:r>
            <a:endParaRPr lang="nl-BE" sz="1600" dirty="0"/>
          </a:p>
          <a:p>
            <a:pPr marL="266700" indent="-266700" algn="just">
              <a:lnSpc>
                <a:spcPct val="90000"/>
              </a:lnSpc>
              <a:buFont typeface="+mj-lt"/>
              <a:buAutoNum type="arabicPeriod"/>
            </a:pPr>
            <a:r>
              <a:rPr lang="pl-PL" sz="1600" dirty="0"/>
              <a:t>Jeżeli niekontrolowana korozja trwa do momentu, gdy pręty zbrojeniowe nie mogą już przenosić występujących  naprężeń rozciągających dochodzi do zawalenia się konstrukcji </a:t>
            </a:r>
            <a:r>
              <a:rPr lang="nl-BE" sz="1600" dirty="0"/>
              <a:t>(t4)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708498"/>
            <a:ext cx="4051300" cy="2952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38" y="1627918"/>
            <a:ext cx="1062000" cy="106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38" y="4601074"/>
            <a:ext cx="1060174" cy="10601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38" y="3114496"/>
            <a:ext cx="1062000" cy="1062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6588224" y="2689918"/>
            <a:ext cx="849214" cy="595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</p:cNvCxnSpPr>
          <p:nvPr/>
        </p:nvCxnSpPr>
        <p:spPr>
          <a:xfrm flipH="1" flipV="1">
            <a:off x="6588224" y="3501008"/>
            <a:ext cx="849214" cy="144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228184" y="4221088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3923928" y="2780928"/>
            <a:ext cx="1080120" cy="242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Inicjacja</a:t>
            </a:r>
            <a:endParaRPr lang="en-GB" sz="1400" dirty="0"/>
          </a:p>
        </p:txBody>
      </p:sp>
      <p:sp>
        <p:nvSpPr>
          <p:cNvPr id="13" name="Prostokąt 12"/>
          <p:cNvSpPr/>
          <p:nvPr/>
        </p:nvSpPr>
        <p:spPr>
          <a:xfrm>
            <a:off x="5292080" y="2780928"/>
            <a:ext cx="1080120" cy="242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Propagacja</a:t>
            </a:r>
            <a:endParaRPr lang="en-GB" sz="1400" dirty="0"/>
          </a:p>
        </p:txBody>
      </p:sp>
      <p:sp>
        <p:nvSpPr>
          <p:cNvPr id="14" name="Prostokąt 13"/>
          <p:cNvSpPr/>
          <p:nvPr/>
        </p:nvSpPr>
        <p:spPr>
          <a:xfrm>
            <a:off x="4139952" y="4610594"/>
            <a:ext cx="1620000" cy="242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</a:rPr>
              <a:t>Zapoczątkowanie pękania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644008" y="4005064"/>
            <a:ext cx="1512000" cy="242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</a:rPr>
              <a:t>Formacja dużych pęknięć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508208" y="3474946"/>
            <a:ext cx="936000" cy="242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</a:rPr>
              <a:t>Odpryskiwanie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067672" y="3186914"/>
            <a:ext cx="1448544" cy="242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</a:rPr>
              <a:t>Nadmierny ubytek masy prętów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6876360" y="5229200"/>
            <a:ext cx="540000" cy="242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Czas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 rot="16200000">
            <a:off x="2630169" y="3832190"/>
            <a:ext cx="1677475" cy="242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Pogorszenie stanu betonu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935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l-PL" sz="2800" dirty="0">
                <a:solidFill>
                  <a:srgbClr val="F79646"/>
                </a:solidFill>
              </a:rPr>
              <a:t>Współczynnik niestateczności</a:t>
            </a:r>
            <a:r>
              <a:rPr lang="en-GB" sz="2800" dirty="0">
                <a:solidFill>
                  <a:srgbClr val="F79646"/>
                </a:solidFill>
              </a:rPr>
              <a:t>:  </a:t>
            </a:r>
            <a:endParaRPr lang="en-GB" dirty="0"/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3671888" y="32004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1852613" y="2613025"/>
          <a:ext cx="45815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549400" imgH="457200" progId="Equation.DSMT4">
                  <p:embed/>
                </p:oleObj>
              </mc:Choice>
              <mc:Fallback>
                <p:oleObj name="Equation" r:id="rId4" imgW="1549400" imgH="457200" progId="Equation.DSMT4">
                  <p:embed/>
                  <p:pic>
                    <p:nvPicPr>
                      <p:cNvPr id="747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2613025"/>
                        <a:ext cx="4581525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1851025" y="4221163"/>
          <a:ext cx="44132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1549400" imgH="266700" progId="Equation.DSMT4">
                  <p:embed/>
                </p:oleObj>
              </mc:Choice>
              <mc:Fallback>
                <p:oleObj name="Equation" r:id="rId6" imgW="1549400" imgH="266700" progId="Equation.DSMT4">
                  <p:embed/>
                  <p:pic>
                    <p:nvPicPr>
                      <p:cNvPr id="747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4221163"/>
                        <a:ext cx="441325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41616" y="4294263"/>
            <a:ext cx="2586037" cy="1481138"/>
            <a:chOff x="1910" y="2686"/>
            <a:chExt cx="1630" cy="933"/>
          </a:xfrm>
        </p:grpSpPr>
        <p:sp>
          <p:nvSpPr>
            <p:cNvPr id="574474" name="Oval 10"/>
            <p:cNvSpPr>
              <a:spLocks noChangeArrowheads="1"/>
            </p:cNvSpPr>
            <p:nvPr/>
          </p:nvSpPr>
          <p:spPr bwMode="auto">
            <a:xfrm>
              <a:off x="2757" y="2686"/>
              <a:ext cx="408" cy="461"/>
            </a:xfrm>
            <a:prstGeom prst="ellipse">
              <a:avLst/>
            </a:prstGeom>
            <a:noFill/>
            <a:ln w="57150">
              <a:solidFill>
                <a:srgbClr val="FE9914">
                  <a:alpha val="49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4476" name="Line 12"/>
            <p:cNvSpPr>
              <a:spLocks noChangeShapeType="1"/>
            </p:cNvSpPr>
            <p:nvPr/>
          </p:nvSpPr>
          <p:spPr bwMode="auto">
            <a:xfrm flipV="1">
              <a:off x="2518" y="3101"/>
              <a:ext cx="272" cy="285"/>
            </a:xfrm>
            <a:prstGeom prst="line">
              <a:avLst/>
            </a:prstGeom>
            <a:noFill/>
            <a:ln w="57150">
              <a:solidFill>
                <a:srgbClr val="FE9914"/>
              </a:solidFill>
              <a:round/>
              <a:headEnd/>
              <a:tailEnd type="triangle" w="sm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4477" name="Text Box 13"/>
            <p:cNvSpPr txBox="1">
              <a:spLocks noChangeArrowheads="1"/>
            </p:cNvSpPr>
            <p:nvPr/>
          </p:nvSpPr>
          <p:spPr bwMode="auto">
            <a:xfrm>
              <a:off x="1910" y="3386"/>
              <a:ext cx="16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9914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Parametr </a:t>
              </a:r>
              <a:r>
                <a:rPr kumimoji="0" lang="pl-PL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E9914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imperfekcji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E207F"/>
                </a:solidFill>
                <a:effectDag name="">
                  <a:cont type="tree" name="">
                    <a:effect ref="fillLine"/>
                    <a:outerShdw dist="38100" dir="13500000" algn="br">
                      <a:srgbClr val="BEBEBE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  <a:uLnTx/>
                <a:uFillTx/>
                <a:latin typeface="Symbol" charset="2"/>
                <a:ea typeface="+mn-ea"/>
                <a:cs typeface="+mn-cs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643516" y="4240288"/>
            <a:ext cx="4144962" cy="1465263"/>
            <a:chOff x="3487" y="2652"/>
            <a:chExt cx="2611" cy="923"/>
          </a:xfrm>
        </p:grpSpPr>
        <p:sp>
          <p:nvSpPr>
            <p:cNvPr id="574475" name="Oval 11"/>
            <p:cNvSpPr>
              <a:spLocks noChangeArrowheads="1"/>
            </p:cNvSpPr>
            <p:nvPr/>
          </p:nvSpPr>
          <p:spPr bwMode="auto">
            <a:xfrm>
              <a:off x="3487" y="2652"/>
              <a:ext cx="497" cy="505"/>
            </a:xfrm>
            <a:prstGeom prst="ellipse">
              <a:avLst/>
            </a:prstGeom>
            <a:noFill/>
            <a:ln w="57150">
              <a:solidFill>
                <a:srgbClr val="FE9914">
                  <a:alpha val="47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4478" name="Line 14"/>
            <p:cNvSpPr>
              <a:spLocks noChangeShapeType="1"/>
            </p:cNvSpPr>
            <p:nvPr/>
          </p:nvSpPr>
          <p:spPr bwMode="auto">
            <a:xfrm flipH="1" flipV="1">
              <a:off x="3917" y="3112"/>
              <a:ext cx="240" cy="274"/>
            </a:xfrm>
            <a:prstGeom prst="line">
              <a:avLst/>
            </a:prstGeom>
            <a:noFill/>
            <a:ln w="57150">
              <a:solidFill>
                <a:srgbClr val="FE9914"/>
              </a:solidFill>
              <a:round/>
              <a:headEnd/>
              <a:tailEnd type="triangle" w="sm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4479" name="Text Box 15"/>
            <p:cNvSpPr txBox="1">
              <a:spLocks noChangeArrowheads="1"/>
            </p:cNvSpPr>
            <p:nvPr/>
          </p:nvSpPr>
          <p:spPr bwMode="auto">
            <a:xfrm>
              <a:off x="3846" y="3342"/>
              <a:ext cx="22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9914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Długość „półki plastycznej’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E207F"/>
                </a:solidFill>
                <a:effectDag name="">
                  <a:cont type="tree" name="">
                    <a:effect ref="fillLine"/>
                    <a:outerShdw dist="38100" dir="13500000" algn="br">
                      <a:srgbClr val="BEBEBE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  <a:uLnTx/>
                <a:uFillTx/>
                <a:latin typeface="Symbol" charset="2"/>
                <a:ea typeface="+mn-ea"/>
                <a:cs typeface="+mn-cs"/>
              </a:endParaRPr>
            </a:p>
          </p:txBody>
        </p:sp>
      </p:grpSp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5038009" y="1632567"/>
          <a:ext cx="458182" cy="54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39700" imgH="165100" progId="Equation.DSMT4">
                  <p:embed/>
                </p:oleObj>
              </mc:Choice>
              <mc:Fallback>
                <p:oleObj name="Equation" r:id="rId8" imgW="139700" imgH="165100" progId="Equation.DSMT4">
                  <p:embed/>
                  <p:pic>
                    <p:nvPicPr>
                      <p:cNvPr id="19" name="Obje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009" y="1632567"/>
                        <a:ext cx="458182" cy="5491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l-PL" dirty="0"/>
              <a:t>Wyboczenie słupa</a:t>
            </a:r>
            <a:br>
              <a:rPr lang="pl-PL" dirty="0"/>
            </a:br>
            <a:r>
              <a:rPr lang="pl-PL" sz="2000" dirty="0"/>
              <a:t>(elementy ściskane o stałym przekroju)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40674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Wyboczenie giętne kolumny</a:t>
            </a:r>
            <a:endParaRPr lang="en-GB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/>
          <a:lstStyle/>
          <a:p>
            <a:r>
              <a:rPr lang="pl-PL" altLang="en-US" sz="3000" dirty="0"/>
              <a:t>Wybór krzywej wyboczenia zależy od kształtu przekroju</a:t>
            </a:r>
            <a:r>
              <a:rPr lang="en-GB" altLang="en-US" sz="3000" dirty="0"/>
              <a:t>,</a:t>
            </a:r>
            <a:r>
              <a:rPr lang="pl-PL" altLang="en-US" sz="3000" dirty="0"/>
              <a:t> sposobu wytwarzania i osi bezwładności</a:t>
            </a:r>
            <a:endParaRPr lang="en-GB" altLang="en-US" sz="3000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259" y="2924944"/>
            <a:ext cx="7664181" cy="3514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12220" y="6429896"/>
            <a:ext cx="20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Źródło: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1993-1-4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8661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20150" cy="1143000"/>
          </a:xfrm>
        </p:spPr>
        <p:txBody>
          <a:bodyPr>
            <a:noAutofit/>
          </a:bodyPr>
          <a:lstStyle/>
          <a:p>
            <a:r>
              <a:rPr lang="pl-PL" altLang="en-US" sz="4000" dirty="0"/>
              <a:t>Krzywe wyboczenia giętnego w </a:t>
            </a:r>
            <a:r>
              <a:rPr lang="pl-PL" altLang="en-US" sz="4000" dirty="0" err="1"/>
              <a:t>Eurokod</a:t>
            </a:r>
            <a:r>
              <a:rPr lang="pl-PL" altLang="en-US" sz="4000" dirty="0"/>
              <a:t> 3</a:t>
            </a:r>
            <a:endParaRPr lang="en-GB" altLang="en-US" sz="4000" dirty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54" y="1093432"/>
            <a:ext cx="7820167" cy="552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275856" y="5461216"/>
            <a:ext cx="2736304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Smukłość względna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128920" y="5731832"/>
            <a:ext cx="687860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nierdzewna: kształtowniki zamknięte (spawane + bezszwowe), ceowniki zimnogięte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nierdzewna: dwuteowniki spawane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czarna: dwuteowniki spawane, kształtowniki zamknięte </a:t>
            </a:r>
            <a:r>
              <a:rPr kumimoji="0" lang="pl-P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zimnogięte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ceowniki zimnogięte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czarna: kształtowniki zamknięte wykonane na gorąco</a:t>
            </a:r>
          </a:p>
        </p:txBody>
      </p:sp>
      <p:sp>
        <p:nvSpPr>
          <p:cNvPr id="6" name="Prostokąt 5"/>
          <p:cNvSpPr/>
          <p:nvPr/>
        </p:nvSpPr>
        <p:spPr>
          <a:xfrm rot="16200000">
            <a:off x="-677368" y="3303000"/>
            <a:ext cx="2736304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Współczynnik wyboczenia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χ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5202000" y="5256000"/>
            <a:ext cx="14401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497168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74" y="1417637"/>
            <a:ext cx="2387525" cy="53019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125" y="274638"/>
            <a:ext cx="8536675" cy="1143000"/>
          </a:xfrm>
        </p:spPr>
        <p:txBody>
          <a:bodyPr>
            <a:normAutofit fontScale="90000"/>
          </a:bodyPr>
          <a:lstStyle/>
          <a:p>
            <a:r>
              <a:rPr lang="nl-BE" dirty="0"/>
              <a:t>Euro</a:t>
            </a:r>
            <a:r>
              <a:rPr lang="pl-PL" dirty="0"/>
              <a:t>k</a:t>
            </a:r>
            <a:r>
              <a:rPr lang="nl-BE" dirty="0"/>
              <a:t>od 3 </a:t>
            </a:r>
            <a:r>
              <a:rPr lang="pl-PL" dirty="0"/>
              <a:t>Wyboczenie </a:t>
            </a:r>
            <a:r>
              <a:rPr lang="pl-PL" dirty="0" err="1"/>
              <a:t>giętne</a:t>
            </a:r>
            <a:r>
              <a:rPr lang="pl-PL" dirty="0"/>
              <a:t> – przykład</a:t>
            </a:r>
            <a:endParaRPr lang="nl-BE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Profilowany na zimno przekrój kwadratowy poddany osiowemu ściskaniu</a:t>
            </a:r>
            <a:endParaRPr lang="nl-BE" sz="2400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899592" y="2403152"/>
          <a:ext cx="526692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Stal węglowa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Austenityczna stal nierdzewna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Materiał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S235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EN 1.4301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nl-BE" b="1" dirty="0" err="1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nl-BE" b="1" baseline="-25000" dirty="0" err="1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nl-BE" b="1" baseline="0" dirty="0">
                          <a:solidFill>
                            <a:schemeClr val="bg1"/>
                          </a:solidFill>
                        </a:rPr>
                        <a:t> [N/mm²]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E [N/mm²]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4069187"/>
            <a:ext cx="3096344" cy="26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603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830" y="274638"/>
            <a:ext cx="8563970" cy="1143000"/>
          </a:xfrm>
        </p:spPr>
        <p:txBody>
          <a:bodyPr>
            <a:noAutofit/>
          </a:bodyPr>
          <a:lstStyle/>
          <a:p>
            <a:r>
              <a:rPr lang="nl-BE" sz="4000" dirty="0"/>
              <a:t>Euro</a:t>
            </a:r>
            <a:r>
              <a:rPr lang="pl-PL" sz="4000" dirty="0"/>
              <a:t>k</a:t>
            </a:r>
            <a:r>
              <a:rPr lang="nl-BE" sz="4000" dirty="0"/>
              <a:t>od 3 </a:t>
            </a:r>
            <a:r>
              <a:rPr lang="pl-PL" sz="4000" dirty="0"/>
              <a:t>Wyboczenie </a:t>
            </a:r>
            <a:r>
              <a:rPr lang="pl-PL" sz="4000" dirty="0" err="1"/>
              <a:t>giętne</a:t>
            </a:r>
            <a:r>
              <a:rPr lang="pl-PL" sz="4000" dirty="0"/>
              <a:t> – przykład</a:t>
            </a:r>
            <a:endParaRPr lang="nl-BE" sz="40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/>
          <a:lstStyle/>
          <a:p>
            <a:r>
              <a:rPr lang="nl-BE" dirty="0"/>
              <a:t>EC 3-1-1: </a:t>
            </a:r>
            <a:r>
              <a:rPr lang="pl-PL" dirty="0"/>
              <a:t>stal czarna </a:t>
            </a:r>
            <a:r>
              <a:rPr lang="nl-BE" dirty="0"/>
              <a:t>S235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908522"/>
                <a:ext cx="4040188" cy="4472806"/>
              </a:xfrm>
            </p:spPr>
            <p:txBody>
              <a:bodyPr/>
              <a:lstStyle/>
              <a:p>
                <a:r>
                  <a:rPr lang="pl-PL" dirty="0"/>
                  <a:t>Klasyfikacja</a:t>
                </a:r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r>
                  <a:rPr lang="pl-PL" dirty="0"/>
                  <a:t>wszystkie części wewnętrzne</a:t>
                </a:r>
                <a:endParaRPr lang="nl-BE" dirty="0"/>
              </a:p>
              <a:p>
                <a:pPr marL="457200" lvl="1" indent="0">
                  <a:buNone/>
                </a:pPr>
                <a:r>
                  <a:rPr lang="nl-BE" dirty="0"/>
                  <a:t>	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nl-BE" b="0" i="1" smtClean="0">
                        <a:latin typeface="Cambria Math" panose="02040503050406030204" pitchFamily="18" charset="0"/>
                      </a:rPr>
                      <m:t>=21&lt;33=33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nl-BE" dirty="0"/>
              </a:p>
              <a:p>
                <a:pPr marL="457200" lvl="1" indent="0">
                  <a:buNone/>
                </a:pPr>
                <a:r>
                  <a:rPr lang="nl-BE" dirty="0"/>
                  <a:t>	</a:t>
                </a:r>
                <a:r>
                  <a:rPr lang="pl-PL" dirty="0"/>
                  <a:t>klasa </a:t>
                </a:r>
                <a:r>
                  <a:rPr lang="nl-BE" dirty="0"/>
                  <a:t>1</a:t>
                </a:r>
              </a:p>
              <a:p>
                <a:pPr marL="57150" indent="0">
                  <a:buNone/>
                </a:pPr>
                <a:r>
                  <a:rPr lang="pl-PL" dirty="0"/>
                  <a:t>Przekrój</a:t>
                </a:r>
                <a:r>
                  <a:rPr lang="nl-BE" dirty="0"/>
                  <a:t> = </a:t>
                </a:r>
                <a:r>
                  <a:rPr lang="pl-PL" dirty="0"/>
                  <a:t>klasa</a:t>
                </a:r>
                <a:r>
                  <a:rPr lang="nl-BE" dirty="0"/>
                  <a:t> 1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908522"/>
                <a:ext cx="4040188" cy="4472806"/>
              </a:xfrm>
              <a:blipFill rotWithShape="1">
                <a:blip r:embed="rId2"/>
                <a:stretch>
                  <a:fillRect l="-1961" t="-1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jdelijke aanduiding voor tekst 9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335202" cy="639762"/>
          </a:xfrm>
        </p:spPr>
        <p:txBody>
          <a:bodyPr>
            <a:normAutofit fontScale="92500"/>
          </a:bodyPr>
          <a:lstStyle/>
          <a:p>
            <a:r>
              <a:rPr lang="nl-BE" dirty="0"/>
              <a:t>EC 3-1-4: </a:t>
            </a:r>
            <a:r>
              <a:rPr lang="pl-PL" dirty="0"/>
              <a:t>Austenityczna nierdzewna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jdelijke aanduiding voor inhoud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1908522"/>
                <a:ext cx="4041775" cy="4472806"/>
              </a:xfrm>
            </p:spPr>
            <p:txBody>
              <a:bodyPr>
                <a:normAutofit/>
              </a:bodyPr>
              <a:lstStyle/>
              <a:p>
                <a:r>
                  <a:rPr lang="pl-PL" dirty="0"/>
                  <a:t>Klasyfikacja</a:t>
                </a:r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r>
                  <a:rPr lang="pl-PL" dirty="0"/>
                  <a:t>wszystkie części wewnętrzne</a:t>
                </a:r>
                <a:endParaRPr lang="nl-BE" dirty="0"/>
              </a:p>
              <a:p>
                <a:pPr marL="457200" lvl="1" indent="0">
                  <a:buNone/>
                </a:pPr>
                <a:r>
                  <a:rPr lang="nl-BE" dirty="0"/>
                  <a:t>	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nl-BE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25,35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25,7</m:t>
                    </m:r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nl-BE" dirty="0"/>
              </a:p>
              <a:p>
                <a:pPr marL="457200" lvl="1" indent="0">
                  <a:buNone/>
                </a:pPr>
                <a:r>
                  <a:rPr lang="nl-BE" dirty="0"/>
                  <a:t>	</a:t>
                </a:r>
                <a:r>
                  <a:rPr lang="pl-PL" dirty="0"/>
                  <a:t>klasa </a:t>
                </a:r>
                <a:r>
                  <a:rPr lang="nl-BE" dirty="0"/>
                  <a:t>1</a:t>
                </a:r>
              </a:p>
              <a:p>
                <a:pPr marL="57150" indent="0">
                  <a:buNone/>
                </a:pPr>
                <a:r>
                  <a:rPr lang="pl-PL" dirty="0"/>
                  <a:t>Przekrój</a:t>
                </a:r>
                <a:r>
                  <a:rPr lang="nl-BE" dirty="0"/>
                  <a:t> = </a:t>
                </a:r>
                <a:r>
                  <a:rPr lang="pl-PL" dirty="0"/>
                  <a:t>klasa</a:t>
                </a:r>
                <a:r>
                  <a:rPr lang="nl-BE" dirty="0"/>
                  <a:t> 1</a:t>
                </a:r>
              </a:p>
              <a:p>
                <a:pPr marL="0" indent="0">
                  <a:buNone/>
                </a:pPr>
                <a:endParaRPr lang="nl-BE" dirty="0"/>
              </a:p>
            </p:txBody>
          </p:sp>
        </mc:Choice>
        <mc:Fallback xmlns="">
          <p:sp>
            <p:nvSpPr>
              <p:cNvPr id="11" name="Tijdelijke aanduiding voor inhoud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1908522"/>
                <a:ext cx="4041775" cy="4472806"/>
              </a:xfrm>
              <a:blipFill rotWithShape="1">
                <a:blip r:embed="rId3"/>
                <a:stretch>
                  <a:fillRect l="-2112" t="-1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/>
              <p:cNvSpPr txBox="1"/>
              <p:nvPr/>
            </p:nvSpPr>
            <p:spPr>
              <a:xfrm>
                <a:off x="1187624" y="2344281"/>
                <a:ext cx="150951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B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𝜀</m:t>
                      </m:r>
                      <m:r>
                        <a:rPr kumimoji="0" lang="nl-B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nl-B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235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nl-B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nl-B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nl-B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nl-B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rad>
                      <m:r>
                        <a:rPr kumimoji="0" lang="nl-B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nl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 xmlns:mv="urn:schemas-microsoft-com:mac:vml">
          <p:sp>
            <p:nvSpPr>
              <p:cNvPr id="12" name="Tekstvak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344281"/>
                <a:ext cx="1509516" cy="8183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/>
              <p:cNvSpPr txBox="1"/>
              <p:nvPr/>
            </p:nvSpPr>
            <p:spPr>
              <a:xfrm>
                <a:off x="5436096" y="2344281"/>
                <a:ext cx="2203552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BE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𝜀</m:t>
                    </m:r>
                    <m:r>
                      <a:rPr kumimoji="0" lang="nl-BE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nl-B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nl-B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nl-B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235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nl-BE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nl-BE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0" lang="nl-BE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r>
                          <a:rPr kumimoji="0" lang="nl-B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nl-B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nl-B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num>
                          <m:den>
                            <m:r>
                              <a:rPr kumimoji="0" lang="nl-B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210000</m:t>
                            </m:r>
                          </m:den>
                        </m:f>
                      </m:e>
                    </m:rad>
                    <m:r>
                      <a:rPr kumimoji="0" lang="nl-BE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nl-B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0,99</a:t>
                </a:r>
              </a:p>
            </p:txBody>
          </p:sp>
        </mc:Choice>
        <mc:Fallback xmlns="" xmlns:mv="urn:schemas-microsoft-com:mac:vml">
          <p:sp>
            <p:nvSpPr>
              <p:cNvPr id="13" name="Tekstvak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344281"/>
                <a:ext cx="2203552" cy="563680"/>
              </a:xfrm>
              <a:prstGeom prst="rect">
                <a:avLst/>
              </a:prstGeom>
              <a:blipFill rotWithShape="0">
                <a:blip r:embed="rId5"/>
                <a:stretch>
                  <a:fillRect r="-5540" b="-108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Rechte verbindingslijn 18"/>
          <p:cNvCxnSpPr/>
          <p:nvPr/>
        </p:nvCxnSpPr>
        <p:spPr>
          <a:xfrm>
            <a:off x="4255464" y="1535113"/>
            <a:ext cx="0" cy="4846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2606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1612824" y="1252885"/>
          <a:ext cx="6098160" cy="5464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EC 3-1-1: </a:t>
                      </a:r>
                      <a:r>
                        <a:rPr lang="pl-PL" dirty="0"/>
                        <a:t>stal węglowa </a:t>
                      </a:r>
                      <a:r>
                        <a:rPr lang="nl-BE" dirty="0"/>
                        <a:t>S355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EC 3-1-4: </a:t>
                      </a:r>
                      <a:r>
                        <a:rPr lang="pl-PL" dirty="0"/>
                        <a:t>Stal nierdzewna d</a:t>
                      </a:r>
                      <a:r>
                        <a:rPr lang="nl-BE" dirty="0"/>
                        <a:t>uplex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baseline="0" dirty="0">
                          <a:solidFill>
                            <a:schemeClr val="bg1"/>
                          </a:solidFill>
                        </a:rPr>
                        <a:t>A [mm²]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err="1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nl-BE" b="1" baseline="-25000" dirty="0" err="1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nl-BE" b="1" baseline="0" dirty="0">
                          <a:solidFill>
                            <a:schemeClr val="bg1"/>
                          </a:solidFill>
                        </a:rPr>
                        <a:t> [N/mm²]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blipFill rotWithShape="0">
                      <a:blip r:embed="rId2"/>
                      <a:stretch>
                        <a:fillRect l="-239" t="-308197" r="-200955" b="-103606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baseline="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nl-BE" b="1" baseline="-25000" dirty="0" err="1">
                          <a:solidFill>
                            <a:schemeClr val="bg1"/>
                          </a:solidFill>
                        </a:rPr>
                        <a:t>c,Rd</a:t>
                      </a:r>
                      <a:r>
                        <a:rPr lang="nl-BE" b="1" baseline="0" dirty="0">
                          <a:solidFill>
                            <a:schemeClr val="bg1"/>
                          </a:solidFill>
                        </a:rPr>
                        <a:t> [</a:t>
                      </a:r>
                      <a:r>
                        <a:rPr lang="nl-BE" b="1" baseline="0" dirty="0" err="1">
                          <a:solidFill>
                            <a:schemeClr val="bg1"/>
                          </a:solidFill>
                        </a:rPr>
                        <a:t>kN</a:t>
                      </a:r>
                      <a:r>
                        <a:rPr lang="nl-BE" b="1" baseline="0" dirty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1" dirty="0" err="1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nl-BE" b="1" baseline="-25000" dirty="0" err="1">
                          <a:solidFill>
                            <a:schemeClr val="bg1"/>
                          </a:solidFill>
                        </a:rPr>
                        <a:t>cr</a:t>
                      </a:r>
                      <a:r>
                        <a:rPr lang="nl-BE" b="1" baseline="0" dirty="0">
                          <a:solidFill>
                            <a:schemeClr val="bg1"/>
                          </a:solidFill>
                        </a:rPr>
                        <a:t> [mm]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blipFill rotWithShape="0">
                      <a:blip r:embed="rId2"/>
                      <a:stretch>
                        <a:fillRect l="-239" t="-606557" r="-200955" b="-73770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682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blipFill rotWithShape="0">
                      <a:blip r:embed="rId2"/>
                      <a:stretch>
                        <a:fillRect l="-239" t="-706557" r="-200955" b="-63770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blipFill rotWithShape="0">
                      <a:blip r:embed="rId2"/>
                      <a:stretch>
                        <a:fillRect l="-239" t="-806557" r="-200955" b="-53770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682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blipFill rotWithShape="0">
                      <a:blip r:embed="rId2"/>
                      <a:stretch>
                        <a:fillRect l="-239" t="-906557" r="-200955" b="-43770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blipFill rotWithShape="0">
                      <a:blip r:embed="rId2"/>
                      <a:stretch>
                        <a:fillRect l="-239" t="-1006557" r="-200955" b="-33770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blipFill rotWithShape="0">
                      <a:blip r:embed="rId2"/>
                      <a:stretch>
                        <a:fillRect l="-239" t="-1106557" r="-200955" b="-23770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blipFill rotWithShape="0">
                      <a:blip r:embed="rId2"/>
                      <a:stretch>
                        <a:fillRect l="-239" t="-1206557" r="-200955" b="-13770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baseline="0" dirty="0" err="1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nl-BE" b="1" baseline="-25000" dirty="0" err="1">
                          <a:solidFill>
                            <a:schemeClr val="bg1"/>
                          </a:solidFill>
                        </a:rPr>
                        <a:t>b,Rd</a:t>
                      </a:r>
                      <a:r>
                        <a:rPr lang="nl-BE" b="1" baseline="0" dirty="0">
                          <a:solidFill>
                            <a:schemeClr val="bg1"/>
                          </a:solidFill>
                        </a:rPr>
                        <a:t> [</a:t>
                      </a:r>
                      <a:r>
                        <a:rPr lang="nl-BE" b="1" baseline="0" dirty="0" err="1">
                          <a:solidFill>
                            <a:schemeClr val="bg1"/>
                          </a:solidFill>
                        </a:rPr>
                        <a:t>kN</a:t>
                      </a:r>
                      <a:r>
                        <a:rPr lang="nl-BE" b="1" baseline="0" dirty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50125" y="274638"/>
            <a:ext cx="8536675" cy="1143000"/>
          </a:xfrm>
        </p:spPr>
        <p:txBody>
          <a:bodyPr>
            <a:normAutofit fontScale="90000"/>
          </a:bodyPr>
          <a:lstStyle/>
          <a:p>
            <a:r>
              <a:rPr lang="nl-BE" dirty="0"/>
              <a:t>Euro</a:t>
            </a:r>
            <a:r>
              <a:rPr lang="pl-PL" dirty="0"/>
              <a:t>k</a:t>
            </a:r>
            <a:r>
              <a:rPr lang="nl-BE" dirty="0"/>
              <a:t>od 3 </a:t>
            </a:r>
            <a:r>
              <a:rPr lang="pl-PL" dirty="0"/>
              <a:t>Wyboczenie </a:t>
            </a:r>
            <a:r>
              <a:rPr lang="pl-PL" dirty="0" err="1"/>
              <a:t>giętne</a:t>
            </a:r>
            <a:r>
              <a:rPr lang="pl-PL" dirty="0"/>
              <a:t> – przykład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65333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l-PL" altLang="en-US" sz="3200" dirty="0"/>
            </a:br>
            <a:r>
              <a:rPr lang="nl-BE" sz="3200" dirty="0"/>
              <a:t>Euro</a:t>
            </a:r>
            <a:r>
              <a:rPr lang="pl-PL" sz="3200" dirty="0"/>
              <a:t>k</a:t>
            </a:r>
            <a:r>
              <a:rPr lang="nl-BE" sz="3200" dirty="0"/>
              <a:t>od 3 </a:t>
            </a:r>
            <a:r>
              <a:rPr lang="pl-PL" sz="3200" dirty="0"/>
              <a:t>Wyboczenie </a:t>
            </a:r>
            <a:r>
              <a:rPr lang="pl-PL" sz="3200" dirty="0" err="1"/>
              <a:t>giętne</a:t>
            </a:r>
            <a:r>
              <a:rPr lang="pl-PL" sz="3200" dirty="0"/>
              <a:t> – przykład</a:t>
            </a:r>
            <a:br>
              <a:rPr lang="pl-PL" altLang="en-US" sz="3200" dirty="0"/>
            </a:br>
            <a:endParaRPr lang="nl-BE" sz="3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Porównanie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pl-PL" dirty="0"/>
              <a:t>W podanym przykładzie, stal węglowa</a:t>
            </a:r>
            <a:br>
              <a:rPr lang="pl-PL" dirty="0"/>
            </a:br>
            <a:r>
              <a:rPr lang="pl-PL" dirty="0"/>
              <a:t> i nierdzewna wykazują zbliżoną nośność</a:t>
            </a:r>
            <a:br>
              <a:rPr lang="pl-PL" dirty="0"/>
            </a:br>
            <a:r>
              <a:rPr lang="pl-PL" dirty="0"/>
              <a:t>na wyboczenie giętne.</a:t>
            </a:r>
            <a:r>
              <a:rPr lang="en-US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611560" y="2276872"/>
          <a:ext cx="7632849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EC 3-1-1: </a:t>
                      </a:r>
                      <a:r>
                        <a:rPr lang="pl-PL" dirty="0"/>
                        <a:t>stal czarna </a:t>
                      </a:r>
                      <a:r>
                        <a:rPr lang="nl-BE" dirty="0"/>
                        <a:t>S235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EC 3-1-4: </a:t>
                      </a:r>
                      <a:r>
                        <a:rPr lang="pl-PL" dirty="0"/>
                        <a:t>Austenityczna stal nierdzewna</a:t>
                      </a:r>
                      <a:endParaRPr lang="nl-BE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err="1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nl-BE" b="1" baseline="-25000" dirty="0" err="1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nl-BE" b="1" baseline="0" dirty="0">
                          <a:solidFill>
                            <a:schemeClr val="bg1"/>
                          </a:solidFill>
                        </a:rPr>
                        <a:t> [N/mm²]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2"/>
                      <a:stretch>
                        <a:fillRect l="-239" t="-208197" r="-200718" b="-3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2"/>
                      <a:stretch>
                        <a:fillRect l="-239" t="-308197" r="-200718" b="-2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nl-BE" b="1" baseline="-25000" dirty="0">
                          <a:solidFill>
                            <a:schemeClr val="bg1"/>
                          </a:solidFill>
                        </a:rPr>
                        <a:t>c,Rd</a:t>
                      </a:r>
                      <a:r>
                        <a:rPr lang="pl-PL" b="1" baseline="-25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przekroju</a:t>
                      </a:r>
                      <a:endParaRPr lang="nl-B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351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313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Odporność</a:t>
                      </a:r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na zwichrzenie</a:t>
                      </a:r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 M</a:t>
                      </a:r>
                      <a:r>
                        <a:rPr lang="nl-BE" b="1" baseline="-25000" dirty="0">
                          <a:solidFill>
                            <a:schemeClr val="bg1"/>
                          </a:solidFill>
                        </a:rPr>
                        <a:t>b,Rd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281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277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itel 1"/>
          <p:cNvSpPr txBox="1">
            <a:spLocks/>
          </p:cNvSpPr>
          <p:nvPr/>
        </p:nvSpPr>
        <p:spPr>
          <a:xfrm>
            <a:off x="150125" y="274638"/>
            <a:ext cx="85366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8475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4" name="Rectangle 24"/>
          <p:cNvSpPr>
            <a:spLocks noChangeArrowheads="1"/>
          </p:cNvSpPr>
          <p:nvPr/>
        </p:nvSpPr>
        <p:spPr bwMode="auto">
          <a:xfrm>
            <a:off x="6365113" y="2127250"/>
            <a:ext cx="2235200" cy="24130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E991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0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0163" name="Rectangle 3"/>
          <p:cNvSpPr>
            <a:spLocks noChangeArrowheads="1"/>
          </p:cNvSpPr>
          <p:nvPr/>
        </p:nvSpPr>
        <p:spPr bwMode="auto">
          <a:xfrm>
            <a:off x="-553212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885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Odporność na zwichrzenie</a:t>
            </a:r>
            <a:endParaRPr lang="en-GB" dirty="0"/>
          </a:p>
        </p:txBody>
      </p:sp>
      <p:sp>
        <p:nvSpPr>
          <p:cNvPr id="23" name="Espace réservé du contenu 2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altLang="en-US" dirty="0"/>
              <a:t>Możliwość zwichrzenia może być zdyskontowana w następujących przypadkach:</a:t>
            </a:r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 </a:t>
            </a:r>
            <a:r>
              <a:rPr lang="pl-PL" altLang="en-US" dirty="0"/>
              <a:t>gdy zginanie odbywa się tylko wzdłuż </a:t>
            </a:r>
            <a:br>
              <a:rPr lang="pl-PL" altLang="en-US" dirty="0"/>
            </a:br>
            <a:r>
              <a:rPr lang="pl-PL" altLang="en-US" dirty="0"/>
              <a:t>osi słabszej bezwładności</a:t>
            </a:r>
          </a:p>
          <a:p>
            <a:pPr lvl="1"/>
            <a:r>
              <a:rPr lang="pl-PL" altLang="en-US" dirty="0"/>
              <a:t>dla kształtowników zamkniętych </a:t>
            </a:r>
            <a:br>
              <a:rPr lang="pl-PL" altLang="en-US" dirty="0"/>
            </a:br>
            <a:r>
              <a:rPr lang="pl-PL" altLang="en-US" dirty="0"/>
              <a:t>o przekroju okrągłym i kwadratowym </a:t>
            </a:r>
            <a:br>
              <a:rPr lang="pl-PL" altLang="en-US" dirty="0"/>
            </a:br>
            <a:r>
              <a:rPr lang="pl-PL" altLang="en-US" dirty="0"/>
              <a:t>oraz prętów o przekroju okrągłym </a:t>
            </a:r>
            <a:br>
              <a:rPr lang="pl-PL" altLang="en-US" dirty="0"/>
            </a:br>
            <a:r>
              <a:rPr lang="pl-PL" altLang="en-US" dirty="0"/>
              <a:t>i kwadratowym </a:t>
            </a:r>
          </a:p>
          <a:p>
            <a:pPr lvl="1"/>
            <a:r>
              <a:rPr lang="pl-PL" altLang="en-US" dirty="0"/>
              <a:t>dla belek bocznie utwierdzonych na całej długości </a:t>
            </a:r>
            <a:br>
              <a:rPr lang="pl-PL" altLang="en-US" dirty="0"/>
            </a:br>
            <a:r>
              <a:rPr lang="pl-PL" altLang="en-US" dirty="0"/>
              <a:t>za pomocą właściwych sposobów</a:t>
            </a:r>
          </a:p>
          <a:p>
            <a:pPr lvl="1"/>
            <a:r>
              <a:rPr lang="pl-PL" altLang="en-US" dirty="0"/>
              <a:t>gdy parametr smukłości granicznej              jest </a:t>
            </a:r>
            <a:br>
              <a:rPr lang="pl-PL" altLang="en-US" dirty="0"/>
            </a:br>
            <a:r>
              <a:rPr lang="pl-PL" altLang="en-US" dirty="0"/>
              <a:t>niższy od 0,4</a:t>
            </a:r>
            <a:endParaRPr lang="en-GB" dirty="0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6244575" y="5533260"/>
          <a:ext cx="6715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253800" imgH="228600" progId="Equation.DSMT4">
                  <p:embed/>
                </p:oleObj>
              </mc:Choice>
              <mc:Fallback>
                <p:oleObj name="Equation" r:id="rId4" imgW="253800" imgH="228600" progId="Equation.DSMT4">
                  <p:embed/>
                  <p:pic>
                    <p:nvPicPr>
                      <p:cNvPr id="78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575" y="5533260"/>
                        <a:ext cx="671513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428613" y="2686050"/>
            <a:ext cx="2247900" cy="1824038"/>
            <a:chOff x="4248" y="2224"/>
            <a:chExt cx="1416" cy="1149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5092" y="2224"/>
              <a:ext cx="298" cy="577"/>
              <a:chOff x="2421" y="10804"/>
              <a:chExt cx="745" cy="1443"/>
            </a:xfrm>
          </p:grpSpPr>
          <p:sp>
            <p:nvSpPr>
              <p:cNvPr id="860173" name="Line 13"/>
              <p:cNvSpPr>
                <a:spLocks noChangeShapeType="1"/>
              </p:cNvSpPr>
              <p:nvPr/>
            </p:nvSpPr>
            <p:spPr bwMode="auto">
              <a:xfrm>
                <a:off x="2786" y="10807"/>
                <a:ext cx="0" cy="14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60174" name="Line 14"/>
              <p:cNvSpPr>
                <a:spLocks noChangeShapeType="1"/>
              </p:cNvSpPr>
              <p:nvPr/>
            </p:nvSpPr>
            <p:spPr bwMode="auto">
              <a:xfrm>
                <a:off x="2421" y="10804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60175" name="Line 15"/>
              <p:cNvSpPr>
                <a:spLocks noChangeShapeType="1"/>
              </p:cNvSpPr>
              <p:nvPr/>
            </p:nvSpPr>
            <p:spPr bwMode="auto">
              <a:xfrm>
                <a:off x="2446" y="12247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-1273705">
              <a:off x="4382" y="2359"/>
              <a:ext cx="298" cy="577"/>
              <a:chOff x="2421" y="10804"/>
              <a:chExt cx="745" cy="1443"/>
            </a:xfrm>
          </p:grpSpPr>
          <p:sp>
            <p:nvSpPr>
              <p:cNvPr id="860177" name="Line 17"/>
              <p:cNvSpPr>
                <a:spLocks noChangeShapeType="1"/>
              </p:cNvSpPr>
              <p:nvPr/>
            </p:nvSpPr>
            <p:spPr bwMode="auto">
              <a:xfrm>
                <a:off x="2785" y="10806"/>
                <a:ext cx="0" cy="14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60178" name="Line 18"/>
              <p:cNvSpPr>
                <a:spLocks noChangeShapeType="1"/>
              </p:cNvSpPr>
              <p:nvPr/>
            </p:nvSpPr>
            <p:spPr bwMode="auto">
              <a:xfrm>
                <a:off x="2419" y="10802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60179" name="Line 19"/>
              <p:cNvSpPr>
                <a:spLocks noChangeShapeType="1"/>
              </p:cNvSpPr>
              <p:nvPr/>
            </p:nvSpPr>
            <p:spPr bwMode="auto">
              <a:xfrm>
                <a:off x="2444" y="12245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60180" name="Freeform 20"/>
            <p:cNvSpPr>
              <a:spLocks/>
            </p:cNvSpPr>
            <p:nvPr/>
          </p:nvSpPr>
          <p:spPr bwMode="auto">
            <a:xfrm rot="21112194" flipH="1">
              <a:off x="4676" y="2500"/>
              <a:ext cx="432" cy="8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540" y="30"/>
                </a:cxn>
                <a:cxn ang="0">
                  <a:pos x="1080" y="210"/>
                </a:cxn>
              </a:cxnLst>
              <a:rect l="0" t="0" r="r" b="b"/>
              <a:pathLst>
                <a:path w="1080" h="210">
                  <a:moveTo>
                    <a:pt x="0" y="30"/>
                  </a:moveTo>
                  <a:cubicBezTo>
                    <a:pt x="180" y="15"/>
                    <a:pt x="360" y="0"/>
                    <a:pt x="540" y="30"/>
                  </a:cubicBezTo>
                  <a:cubicBezTo>
                    <a:pt x="720" y="60"/>
                    <a:pt x="900" y="135"/>
                    <a:pt x="1080" y="21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863" name="Text Box 21"/>
            <p:cNvSpPr txBox="1">
              <a:spLocks noChangeArrowheads="1"/>
            </p:cNvSpPr>
            <p:nvPr/>
          </p:nvSpPr>
          <p:spPr bwMode="auto">
            <a:xfrm>
              <a:off x="4248" y="3104"/>
              <a:ext cx="14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zwichrzenie</a:t>
              </a:r>
              <a:endPara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60182" name="Line 22"/>
          <p:cNvSpPr>
            <a:spLocks noChangeShapeType="1"/>
          </p:cNvSpPr>
          <p:nvPr/>
        </p:nvSpPr>
        <p:spPr bwMode="auto">
          <a:xfrm>
            <a:off x="8003413" y="2203450"/>
            <a:ext cx="0" cy="4191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0183" name="Line 23"/>
          <p:cNvSpPr>
            <a:spLocks noChangeShapeType="1"/>
          </p:cNvSpPr>
          <p:nvPr/>
        </p:nvSpPr>
        <p:spPr bwMode="auto">
          <a:xfrm>
            <a:off x="6708013" y="2457450"/>
            <a:ext cx="0" cy="4191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60030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Odporność na zwichrzenie</a:t>
            </a:r>
            <a:endParaRPr lang="en-GB" dirty="0"/>
          </a:p>
        </p:txBody>
      </p:sp>
      <p:sp>
        <p:nvSpPr>
          <p:cNvPr id="42" name="Espace réservé du contenu 4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Założenie podczas projektowania dla odporności na zwierzchnie jest analogiczne jak dla wyboczenia kolumny.</a:t>
            </a:r>
            <a:endParaRPr lang="en-GB" sz="2400" dirty="0"/>
          </a:p>
          <a:p>
            <a:endParaRPr lang="fr-FR" sz="2400" dirty="0"/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-993298" y="-360714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3337997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0933" name="Rectangle 5"/>
          <p:cNvSpPr>
            <a:spLocks noChangeArrowheads="1"/>
          </p:cNvSpPr>
          <p:nvPr/>
        </p:nvSpPr>
        <p:spPr bwMode="auto">
          <a:xfrm>
            <a:off x="0" y="3337997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0934" name="Rectangle 6"/>
          <p:cNvSpPr>
            <a:spLocks noChangeArrowheads="1"/>
          </p:cNvSpPr>
          <p:nvPr/>
        </p:nvSpPr>
        <p:spPr bwMode="auto">
          <a:xfrm>
            <a:off x="0" y="3337997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0935" name="Rectangle 7"/>
          <p:cNvSpPr>
            <a:spLocks noChangeArrowheads="1"/>
          </p:cNvSpPr>
          <p:nvPr/>
        </p:nvSpPr>
        <p:spPr bwMode="auto">
          <a:xfrm>
            <a:off x="0" y="3337997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0" y="3337997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0937" name="Rectangle 9"/>
          <p:cNvSpPr>
            <a:spLocks noChangeArrowheads="1"/>
          </p:cNvSpPr>
          <p:nvPr/>
        </p:nvSpPr>
        <p:spPr bwMode="auto">
          <a:xfrm>
            <a:off x="0" y="3314184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26165" y="3527590"/>
            <a:ext cx="685800" cy="3046331"/>
            <a:chOff x="2066" y="1965"/>
            <a:chExt cx="432" cy="2054"/>
          </a:xfrm>
        </p:grpSpPr>
        <p:sp>
          <p:nvSpPr>
            <p:cNvPr id="380939" name="Line 11"/>
            <p:cNvSpPr>
              <a:spLocks noChangeAspect="1" noChangeShapeType="1"/>
            </p:cNvSpPr>
            <p:nvPr/>
          </p:nvSpPr>
          <p:spPr bwMode="auto">
            <a:xfrm>
              <a:off x="2231" y="1965"/>
              <a:ext cx="0" cy="1620"/>
            </a:xfrm>
            <a:prstGeom prst="line">
              <a:avLst/>
            </a:prstGeom>
            <a:noFill/>
            <a:ln w="57150">
              <a:solidFill>
                <a:srgbClr val="FE991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0940" name="Text Box 12"/>
            <p:cNvSpPr txBox="1">
              <a:spLocks noChangeAspect="1" noChangeArrowheads="1"/>
            </p:cNvSpPr>
            <p:nvPr/>
          </p:nvSpPr>
          <p:spPr bwMode="auto">
            <a:xfrm>
              <a:off x="2066" y="3587"/>
              <a:ext cx="432" cy="4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>
                  <a:ln>
                    <a:noFill/>
                  </a:ln>
                  <a:solidFill>
                    <a:srgbClr val="FE9914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1.0</a:t>
              </a:r>
              <a:endParaRPr kumimoji="0" lang="en-GB" sz="2000" b="1" i="0" u="none" strike="noStrike" kern="1200" cap="none" spc="0" normalizeH="0" baseline="-25000" noProof="0">
                <a:ln>
                  <a:noFill/>
                </a:ln>
                <a:solidFill>
                  <a:srgbClr val="0E207F"/>
                </a:solidFill>
                <a:effectDag name="">
                  <a:cont type="tree" name="">
                    <a:effect ref="fillLine"/>
                    <a:outerShdw dist="38100" dir="13500000" algn="br">
                      <a:srgbClr val="BEBEBE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45963" y="2633827"/>
            <a:ext cx="7132637" cy="3908425"/>
            <a:chOff x="1086" y="1570"/>
            <a:chExt cx="4494" cy="2462"/>
          </a:xfrm>
        </p:grpSpPr>
        <p:sp>
          <p:nvSpPr>
            <p:cNvPr id="380944" name="Line 16"/>
            <p:cNvSpPr>
              <a:spLocks noChangeAspect="1" noChangeShapeType="1"/>
            </p:cNvSpPr>
            <p:nvPr/>
          </p:nvSpPr>
          <p:spPr bwMode="auto">
            <a:xfrm flipV="1">
              <a:off x="1616" y="1629"/>
              <a:ext cx="0" cy="2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0945" name="Line 17"/>
            <p:cNvSpPr>
              <a:spLocks noChangeAspect="1" noChangeShapeType="1"/>
            </p:cNvSpPr>
            <p:nvPr/>
          </p:nvSpPr>
          <p:spPr bwMode="auto">
            <a:xfrm>
              <a:off x="1544" y="3645"/>
              <a:ext cx="26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0946" name="Line 18"/>
            <p:cNvSpPr>
              <a:spLocks noChangeAspect="1" noChangeShapeType="1"/>
            </p:cNvSpPr>
            <p:nvPr/>
          </p:nvSpPr>
          <p:spPr bwMode="auto">
            <a:xfrm flipH="1">
              <a:off x="1496" y="2133"/>
              <a:ext cx="10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0947" name="Freeform 19"/>
            <p:cNvSpPr>
              <a:spLocks noChangeAspect="1"/>
            </p:cNvSpPr>
            <p:nvPr/>
          </p:nvSpPr>
          <p:spPr bwMode="auto">
            <a:xfrm>
              <a:off x="2102" y="1692"/>
              <a:ext cx="2015" cy="17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0" y="2160"/>
                </a:cxn>
                <a:cxn ang="0">
                  <a:pos x="3360" y="2880"/>
                </a:cxn>
              </a:cxnLst>
              <a:rect l="0" t="0" r="r" b="b"/>
              <a:pathLst>
                <a:path w="3360" h="2880">
                  <a:moveTo>
                    <a:pt x="0" y="0"/>
                  </a:moveTo>
                  <a:cubicBezTo>
                    <a:pt x="260" y="840"/>
                    <a:pt x="520" y="1680"/>
                    <a:pt x="1080" y="2160"/>
                  </a:cubicBezTo>
                  <a:cubicBezTo>
                    <a:pt x="1640" y="2640"/>
                    <a:pt x="2500" y="2760"/>
                    <a:pt x="3360" y="288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0915" name="Text Box 20"/>
            <p:cNvSpPr txBox="1">
              <a:spLocks noChangeAspect="1" noChangeArrowheads="1"/>
            </p:cNvSpPr>
            <p:nvPr/>
          </p:nvSpPr>
          <p:spPr bwMode="auto">
            <a:xfrm>
              <a:off x="1271" y="1570"/>
              <a:ext cx="662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</a:t>
              </a:r>
            </a:p>
          </p:txBody>
        </p:sp>
        <p:sp>
          <p:nvSpPr>
            <p:cNvPr id="380949" name="Text Box 21"/>
            <p:cNvSpPr txBox="1">
              <a:spLocks noChangeAspect="1" noChangeArrowheads="1"/>
            </p:cNvSpPr>
            <p:nvPr/>
          </p:nvSpPr>
          <p:spPr bwMode="auto">
            <a:xfrm>
              <a:off x="1086" y="1989"/>
              <a:ext cx="512" cy="4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W</a:t>
              </a:r>
              <a:r>
                <a:rPr kumimoji="0" lang="en-GB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y</a:t>
              </a: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f</a:t>
              </a:r>
              <a:r>
                <a:rPr kumimoji="0" lang="en-GB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y</a:t>
              </a:r>
              <a:endParaRPr kumimoji="0" lang="en-GB" sz="1800" b="1" i="0" u="none" strike="noStrike" kern="1200" cap="none" spc="0" normalizeH="0" baseline="-25000" noProof="0">
                <a:ln>
                  <a:noFill/>
                </a:ln>
                <a:solidFill>
                  <a:srgbClr val="0E207F"/>
                </a:solidFill>
                <a:effectDag name="">
                  <a:cont type="tree" name="">
                    <a:effect ref="fillLine"/>
                    <a:outerShdw dist="38100" dir="13500000" algn="br">
                      <a:srgbClr val="BEBEBE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0950" name="Line 22"/>
            <p:cNvSpPr>
              <a:spLocks noChangeAspect="1" noChangeShapeType="1"/>
            </p:cNvSpPr>
            <p:nvPr/>
          </p:nvSpPr>
          <p:spPr bwMode="auto">
            <a:xfrm flipH="1">
              <a:off x="2397" y="1820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0951" name="Line 23"/>
            <p:cNvSpPr>
              <a:spLocks noChangeAspect="1" noChangeShapeType="1"/>
            </p:cNvSpPr>
            <p:nvPr/>
          </p:nvSpPr>
          <p:spPr bwMode="auto">
            <a:xfrm flipH="1">
              <a:off x="2864" y="2749"/>
              <a:ext cx="216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0952" name="Text Box 24"/>
            <p:cNvSpPr txBox="1">
              <a:spLocks noChangeAspect="1" noChangeArrowheads="1"/>
            </p:cNvSpPr>
            <p:nvPr/>
          </p:nvSpPr>
          <p:spPr bwMode="auto">
            <a:xfrm>
              <a:off x="2660" y="1629"/>
              <a:ext cx="1718" cy="3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Sprężyste</a:t>
              </a:r>
              <a:b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</a:b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zwichrzenie materiału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b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</a:b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</a:t>
              </a: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w płaszczyźnie zginania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)</a:t>
              </a:r>
              <a:endParaRPr kumimoji="0" lang="en-GB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E207F"/>
                </a:solidFill>
                <a:effectDag name="">
                  <a:cont type="tree" name="">
                    <a:effect ref="fillLine"/>
                    <a:outerShdw dist="38100" dir="13500000" algn="br">
                      <a:srgbClr val="BEBEBE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0953" name="Text Box 25"/>
            <p:cNvSpPr txBox="1">
              <a:spLocks noChangeAspect="1" noChangeArrowheads="1"/>
            </p:cNvSpPr>
            <p:nvPr/>
          </p:nvSpPr>
          <p:spPr bwMode="auto">
            <a:xfrm>
              <a:off x="3126" y="2576"/>
              <a:ext cx="1205" cy="3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Sprężyste zwichrzenie elementu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</a:t>
              </a:r>
              <a:r>
                <a:rPr kumimoji="0" lang="en-GB" sz="1800" b="1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cr</a:t>
              </a:r>
              <a:endParaRPr kumimoji="0" lang="en-GB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E207F"/>
                </a:solidFill>
                <a:effectDag name="">
                  <a:cont type="tree" name="">
                    <a:effect ref="fillLine"/>
                    <a:outerShdw dist="38100" dir="13500000" algn="br">
                      <a:srgbClr val="BEBEBE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228" y="1749"/>
              <a:ext cx="1352" cy="1076"/>
              <a:chOff x="4108" y="1605"/>
              <a:chExt cx="1352" cy="1076"/>
            </a:xfrm>
          </p:grpSpPr>
          <p:sp>
            <p:nvSpPr>
              <p:cNvPr id="380955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4646" y="2321"/>
                <a:ext cx="378" cy="36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L</a:t>
                </a:r>
                <a:r>
                  <a:rPr kumimoji="0" lang="en-GB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cr</a:t>
                </a:r>
                <a:endParaRPr kumimoji="0" lang="en-GB" sz="2000" b="1" i="0" u="none" strike="noStrike" kern="1200" cap="none" spc="0" normalizeH="0" baseline="-25000" noProof="0">
                  <a:ln>
                    <a:noFill/>
                  </a:ln>
                  <a:solidFill>
                    <a:srgbClr val="0E207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BEBEB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4C4C4C"/>
                      </a:outerShdw>
                    </a:cont>
                    <a:effect ref="fillLine"/>
                  </a:effectDag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80956" name="Line 28"/>
              <p:cNvSpPr>
                <a:spLocks noChangeShapeType="1"/>
              </p:cNvSpPr>
              <p:nvPr/>
            </p:nvSpPr>
            <p:spPr bwMode="auto">
              <a:xfrm>
                <a:off x="4311" y="1924"/>
                <a:ext cx="94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80957" name="Line 29"/>
              <p:cNvSpPr>
                <a:spLocks noChangeShapeType="1"/>
              </p:cNvSpPr>
              <p:nvPr/>
            </p:nvSpPr>
            <p:spPr bwMode="auto">
              <a:xfrm flipV="1">
                <a:off x="4311" y="1924"/>
                <a:ext cx="0" cy="2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80958" name="Line 30"/>
              <p:cNvSpPr>
                <a:spLocks noChangeShapeType="1"/>
              </p:cNvSpPr>
              <p:nvPr/>
            </p:nvSpPr>
            <p:spPr bwMode="auto">
              <a:xfrm flipV="1">
                <a:off x="5257" y="1924"/>
                <a:ext cx="0" cy="2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80959" name="Freeform 31"/>
              <p:cNvSpPr>
                <a:spLocks/>
              </p:cNvSpPr>
              <p:nvPr/>
            </p:nvSpPr>
            <p:spPr bwMode="auto">
              <a:xfrm>
                <a:off x="4108" y="1742"/>
                <a:ext cx="68" cy="274"/>
              </a:xfrm>
              <a:custGeom>
                <a:avLst/>
                <a:gdLst/>
                <a:ahLst/>
                <a:cxnLst>
                  <a:cxn ang="0">
                    <a:pos x="113" y="226"/>
                  </a:cxn>
                  <a:cxn ang="0">
                    <a:pos x="0" y="113"/>
                  </a:cxn>
                  <a:cxn ang="0">
                    <a:pos x="113" y="0"/>
                  </a:cxn>
                </a:cxnLst>
                <a:rect l="0" t="0" r="r" b="b"/>
                <a:pathLst>
                  <a:path w="113" h="226">
                    <a:moveTo>
                      <a:pt x="113" y="226"/>
                    </a:moveTo>
                    <a:cubicBezTo>
                      <a:pt x="56" y="188"/>
                      <a:pt x="0" y="151"/>
                      <a:pt x="0" y="113"/>
                    </a:cubicBezTo>
                    <a:cubicBezTo>
                      <a:pt x="0" y="75"/>
                      <a:pt x="94" y="19"/>
                      <a:pt x="113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80960" name="Freeform 32"/>
              <p:cNvSpPr>
                <a:spLocks/>
              </p:cNvSpPr>
              <p:nvPr/>
            </p:nvSpPr>
            <p:spPr bwMode="auto">
              <a:xfrm flipH="1">
                <a:off x="5392" y="1742"/>
                <a:ext cx="68" cy="274"/>
              </a:xfrm>
              <a:custGeom>
                <a:avLst/>
                <a:gdLst/>
                <a:ahLst/>
                <a:cxnLst>
                  <a:cxn ang="0">
                    <a:pos x="113" y="226"/>
                  </a:cxn>
                  <a:cxn ang="0">
                    <a:pos x="0" y="113"/>
                  </a:cxn>
                  <a:cxn ang="0">
                    <a:pos x="113" y="0"/>
                  </a:cxn>
                </a:cxnLst>
                <a:rect l="0" t="0" r="r" b="b"/>
                <a:pathLst>
                  <a:path w="113" h="226">
                    <a:moveTo>
                      <a:pt x="113" y="226"/>
                    </a:moveTo>
                    <a:cubicBezTo>
                      <a:pt x="56" y="188"/>
                      <a:pt x="0" y="151"/>
                      <a:pt x="0" y="113"/>
                    </a:cubicBezTo>
                    <a:cubicBezTo>
                      <a:pt x="0" y="75"/>
                      <a:pt x="94" y="19"/>
                      <a:pt x="113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80961" name="Text Box 33"/>
              <p:cNvSpPr txBox="1">
                <a:spLocks noChangeArrowheads="1"/>
              </p:cNvSpPr>
              <p:nvPr/>
            </p:nvSpPr>
            <p:spPr bwMode="auto">
              <a:xfrm>
                <a:off x="4235" y="1615"/>
                <a:ext cx="315" cy="27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M</a:t>
                </a:r>
                <a:r>
                  <a:rPr kumimoji="0" lang="en-GB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Ed</a:t>
                </a:r>
                <a:endParaRPr kumimoji="0" lang="en-GB" sz="2000" b="1" i="0" u="none" strike="noStrike" kern="1200" cap="none" spc="0" normalizeH="0" baseline="-25000" noProof="0">
                  <a:ln>
                    <a:noFill/>
                  </a:ln>
                  <a:solidFill>
                    <a:srgbClr val="0E207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BEBEB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4C4C4C"/>
                      </a:outerShdw>
                    </a:cont>
                    <a:effect ref="fillLine"/>
                  </a:effectDag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80962" name="Text Box 34"/>
              <p:cNvSpPr txBox="1">
                <a:spLocks noChangeArrowheads="1"/>
              </p:cNvSpPr>
              <p:nvPr/>
            </p:nvSpPr>
            <p:spPr bwMode="auto">
              <a:xfrm>
                <a:off x="5044" y="1605"/>
                <a:ext cx="270" cy="27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M</a:t>
                </a:r>
                <a:r>
                  <a:rPr kumimoji="0" lang="en-GB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Ed</a:t>
                </a:r>
                <a:endParaRPr kumimoji="0" lang="en-GB" sz="2000" b="1" i="0" u="none" strike="noStrike" kern="1200" cap="none" spc="0" normalizeH="0" baseline="-25000" noProof="0">
                  <a:ln>
                    <a:noFill/>
                  </a:ln>
                  <a:solidFill>
                    <a:srgbClr val="0E207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BEBEB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4C4C4C"/>
                      </a:outerShdw>
                    </a:cont>
                    <a:effect ref="fillLine"/>
                  </a:effectDag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80963" name="Line 35"/>
              <p:cNvSpPr>
                <a:spLocks noChangeShapeType="1"/>
              </p:cNvSpPr>
              <p:nvPr/>
            </p:nvSpPr>
            <p:spPr bwMode="auto">
              <a:xfrm>
                <a:off x="4304" y="224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80964" name="Line 36"/>
              <p:cNvSpPr>
                <a:spLocks noChangeShapeType="1"/>
              </p:cNvSpPr>
              <p:nvPr/>
            </p:nvSpPr>
            <p:spPr bwMode="auto">
              <a:xfrm>
                <a:off x="4312" y="2304"/>
                <a:ext cx="9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80965" name="Line 37"/>
              <p:cNvSpPr>
                <a:spLocks noChangeShapeType="1"/>
              </p:cNvSpPr>
              <p:nvPr/>
            </p:nvSpPr>
            <p:spPr bwMode="auto">
              <a:xfrm>
                <a:off x="5264" y="2232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2534" y="3681"/>
              <a:ext cx="2749" cy="351"/>
              <a:chOff x="2534" y="3681"/>
              <a:chExt cx="2749" cy="351"/>
            </a:xfrm>
          </p:grpSpPr>
          <p:sp>
            <p:nvSpPr>
              <p:cNvPr id="380967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2534" y="3744"/>
                <a:ext cx="2536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Smukłość graniczna</a:t>
                </a:r>
                <a:endParaRPr kumimoji="0" lang="en-GB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E207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BEBEB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4C4C4C"/>
                      </a:outerShdw>
                    </a:cont>
                    <a:effect ref="fillLine"/>
                  </a:effectDag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graphicFrame>
            <p:nvGraphicFramePr>
              <p:cNvPr id="80898" name="Object 2"/>
              <p:cNvGraphicFramePr>
                <a:graphicFrameLocks noChangeAspect="1"/>
              </p:cNvGraphicFramePr>
              <p:nvPr/>
            </p:nvGraphicFramePr>
            <p:xfrm>
              <a:off x="4892" y="3681"/>
              <a:ext cx="391" cy="3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46" name="Equation" r:id="rId4" imgW="253800" imgH="228600" progId="Equation.DSMT4">
                      <p:embed/>
                    </p:oleObj>
                  </mc:Choice>
                  <mc:Fallback>
                    <p:oleObj name="Equation" r:id="rId4" imgW="253800" imgH="228600" progId="Equation.DSMT4">
                      <p:embed/>
                      <p:pic>
                        <p:nvPicPr>
                          <p:cNvPr id="80898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2" y="3681"/>
                            <a:ext cx="391" cy="35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142193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-1370500" y="-377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-830750" y="20990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Odporność na zwichrzenie </a:t>
            </a:r>
            <a:r>
              <a:rPr lang="en-GB" dirty="0" err="1"/>
              <a:t>M</a:t>
            </a:r>
            <a:r>
              <a:rPr lang="en-GB" baseline="-25000" dirty="0" err="1"/>
              <a:t>b,Rd</a:t>
            </a:r>
            <a:r>
              <a:rPr lang="en-GB" dirty="0"/>
              <a:t> </a:t>
            </a:r>
            <a:r>
              <a:rPr lang="pl-PL" dirty="0"/>
              <a:t>niestężonych belek</a:t>
            </a:r>
            <a:r>
              <a:rPr lang="en-GB" dirty="0"/>
              <a:t> </a:t>
            </a:r>
            <a:r>
              <a:rPr lang="pl-PL" dirty="0"/>
              <a:t>(lub odcinków belek</a:t>
            </a:r>
            <a:r>
              <a:rPr lang="en-GB" dirty="0"/>
              <a:t>) </a:t>
            </a:r>
            <a:r>
              <a:rPr lang="pl-PL" dirty="0"/>
              <a:t>oblicza się następująco</a:t>
            </a:r>
            <a:r>
              <a:rPr lang="en-GB" dirty="0"/>
              <a:t>:	</a:t>
            </a:r>
            <a:endParaRPr lang="en-US" dirty="0"/>
          </a:p>
          <a:p>
            <a:endParaRPr lang="fr-FR" dirty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2586038" y="3478213"/>
          <a:ext cx="2859087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066800" imgH="508000" progId="Equation.DSMT4">
                  <p:embed/>
                </p:oleObj>
              </mc:Choice>
              <mc:Fallback>
                <p:oleObj name="Equation" r:id="rId4" imgW="1066800" imgH="508000" progId="Equation.DSMT4">
                  <p:embed/>
                  <p:pic>
                    <p:nvPicPr>
                      <p:cNvPr id="829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3478213"/>
                        <a:ext cx="2859087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384063" y="3723065"/>
            <a:ext cx="4205287" cy="1952625"/>
            <a:chOff x="2654" y="3039"/>
            <a:chExt cx="2650" cy="1230"/>
          </a:xfrm>
        </p:grpSpPr>
        <p:sp>
          <p:nvSpPr>
            <p:cNvPr id="416777" name="Oval 9"/>
            <p:cNvSpPr>
              <a:spLocks noChangeArrowheads="1"/>
            </p:cNvSpPr>
            <p:nvPr/>
          </p:nvSpPr>
          <p:spPr bwMode="auto">
            <a:xfrm>
              <a:off x="2791" y="3039"/>
              <a:ext cx="532" cy="585"/>
            </a:xfrm>
            <a:prstGeom prst="ellipse">
              <a:avLst/>
            </a:prstGeom>
            <a:noFill/>
            <a:ln w="57150">
              <a:solidFill>
                <a:srgbClr val="FE9914">
                  <a:alpha val="45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6783" name="Line 15"/>
            <p:cNvSpPr>
              <a:spLocks noChangeShapeType="1"/>
            </p:cNvSpPr>
            <p:nvPr/>
          </p:nvSpPr>
          <p:spPr bwMode="auto">
            <a:xfrm flipH="1" flipV="1">
              <a:off x="3226" y="3588"/>
              <a:ext cx="217" cy="280"/>
            </a:xfrm>
            <a:prstGeom prst="line">
              <a:avLst/>
            </a:prstGeom>
            <a:noFill/>
            <a:ln w="57150">
              <a:solidFill>
                <a:srgbClr val="FE9914"/>
              </a:solidFill>
              <a:round/>
              <a:headEnd/>
              <a:tailEnd type="triangle" w="sm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6784" name="Text Box 16"/>
            <p:cNvSpPr txBox="1">
              <a:spLocks noChangeArrowheads="1"/>
            </p:cNvSpPr>
            <p:nvPr/>
          </p:nvSpPr>
          <p:spPr bwMode="auto">
            <a:xfrm>
              <a:off x="2654" y="3862"/>
              <a:ext cx="265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9914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Współczynnik niestateczności dla zwichrzenia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E207F"/>
                </a:solidFill>
                <a:effectDag name="">
                  <a:cont type="tree" name="">
                    <a:effect ref="fillLine"/>
                    <a:outerShdw dist="38100" dir="13500000" algn="br">
                      <a:srgbClr val="BEBEBE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  <a:uLnTx/>
                <a:uFillTx/>
                <a:latin typeface="Symbol" charset="2"/>
                <a:ea typeface="+mn-ea"/>
                <a:cs typeface="+mn-cs"/>
              </a:endParaRPr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/>
              <a:t>Odporność na zwichrzenie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073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Pęknięcia w betonie przyspieszają korozję</a:t>
            </a:r>
            <a:endParaRPr lang="nl-B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230425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Beton często wykazuje pęknięcia, przez które do stali szybko docierają jony korozyjne.</a:t>
            </a:r>
          </a:p>
          <a:p>
            <a:pPr marL="0" indent="0" algn="just">
              <a:buNone/>
            </a:pPr>
            <a:r>
              <a:rPr lang="pl-PL" sz="1800" dirty="0"/>
              <a:t>W tablicy podano niektóre przyczyny powstawania pęknięć (lit. 4). </a:t>
            </a:r>
          </a:p>
          <a:p>
            <a:pPr marL="0" indent="0" algn="just">
              <a:buNone/>
            </a:pPr>
            <a:r>
              <a:rPr lang="pl-PL" sz="1800" dirty="0"/>
              <a:t>Należy pamiętać, że pęknięcia nie powstają natychmiast oraz występują w ukrytych przestrzeniach, gdzie nie mogą być naprawione.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5298365"/>
              </p:ext>
            </p:extLst>
          </p:nvPr>
        </p:nvGraphicFramePr>
        <p:xfrm>
          <a:off x="2699792" y="1412776"/>
          <a:ext cx="6192688" cy="526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050" dirty="0"/>
                        <a:t>Typ pękania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Postać pęknięć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Główna przyczyna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Czas do wystąpienia</a:t>
                      </a:r>
                      <a:endParaRPr lang="nl-BE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050" dirty="0"/>
                        <a:t>Plastyczne osiadanie 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Powyżej i wzdłuż stalowego</a:t>
                      </a:r>
                      <a:r>
                        <a:rPr lang="pl-PL" sz="1050" baseline="0" dirty="0"/>
                        <a:t> </a:t>
                      </a:r>
                      <a:r>
                        <a:rPr lang="pl-PL" sz="1050" dirty="0"/>
                        <a:t>zbrojenia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Osiadanie wokół prętów zbrojeniowych; nadmiar wody w mieszance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050" dirty="0"/>
                        <a:t>10 minut</a:t>
                      </a:r>
                      <a:r>
                        <a:rPr lang="pl-PL" sz="1050" dirty="0"/>
                        <a:t> do trzech godzin</a:t>
                      </a:r>
                      <a:endParaRPr lang="nl-BE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050" dirty="0"/>
                        <a:t>Skurcz plastyczny 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Ukośnie i losowo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Nadmierne początkowe parowanie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050" dirty="0"/>
                        <a:t>30 minut</a:t>
                      </a:r>
                      <a:r>
                        <a:rPr lang="pl-PL" sz="1050" dirty="0"/>
                        <a:t> do sześciu godzin</a:t>
                      </a:r>
                      <a:endParaRPr lang="nl-BE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050" dirty="0"/>
                        <a:t>Rozszerzanie</a:t>
                      </a:r>
                      <a:r>
                        <a:rPr lang="pl-PL" sz="1050" baseline="0" dirty="0"/>
                        <a:t> i kurczenie pod wpływem ciepła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Poprzecznie (np. w poprzek nawierzchni)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Nadmierne wydzielanie ciepła </a:t>
                      </a:r>
                      <a:r>
                        <a:rPr lang="pl-PL" sz="1050" dirty="0">
                          <a:solidFill>
                            <a:schemeClr val="tx1"/>
                          </a:solidFill>
                        </a:rPr>
                        <a:t>lub gradient  temperatury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Jeden dzień do dwóch lub trzech tygodni</a:t>
                      </a:r>
                      <a:endParaRPr lang="nl-BE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050" dirty="0"/>
                        <a:t>Skurcz podczas wysychania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Poprzecznie lub wzorzyście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Nadmiar wody w mieszance</a:t>
                      </a:r>
                      <a:r>
                        <a:rPr lang="nl-BE" sz="1050" dirty="0"/>
                        <a:t>; </a:t>
                      </a:r>
                      <a:r>
                        <a:rPr lang="pl-PL" sz="1050" dirty="0"/>
                        <a:t>niewłaściwe umiejscowienie połączeń;  połączenia zbyt rozstawione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Od tygodnia do miesięcy</a:t>
                      </a:r>
                      <a:endParaRPr lang="nl-BE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050" dirty="0"/>
                        <a:t>Zamrażanie i rozmrażanie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050" dirty="0"/>
                        <a:t>Równolegle do powierzchni betonu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Nieodpowiednie napowietrzenie; nietrwałe gruboziarniste kruszywo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Po jednej lub kilku zimach</a:t>
                      </a:r>
                      <a:endParaRPr lang="nl-BE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050" dirty="0"/>
                        <a:t>Korozja zbrojenia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Powyżej zbrojenia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Niedostateczna pokrywa betonowa; wnikanie wilgoci lub chlorków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Ponad dwa lata</a:t>
                      </a:r>
                      <a:endParaRPr lang="nl-BE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050" dirty="0"/>
                        <a:t>Reakcja</a:t>
                      </a:r>
                      <a:r>
                        <a:rPr lang="pl-PL" sz="1050" baseline="0" dirty="0"/>
                        <a:t> zasadowego kruszywa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>
                          <a:solidFill>
                            <a:schemeClr val="tx1"/>
                          </a:solidFill>
                        </a:rPr>
                        <a:t>Wzorzyście;</a:t>
                      </a:r>
                      <a:r>
                        <a:rPr lang="pl-PL" sz="105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050" dirty="0">
                          <a:solidFill>
                            <a:schemeClr val="tx1"/>
                          </a:solidFill>
                        </a:rPr>
                        <a:t>równolegle</a:t>
                      </a:r>
                      <a:r>
                        <a:rPr lang="pl-PL" sz="105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050" dirty="0">
                          <a:solidFill>
                            <a:schemeClr val="tx1"/>
                          </a:solidFill>
                        </a:rPr>
                        <a:t>do połączeń lub krawędzi</a:t>
                      </a:r>
                      <a:endParaRPr lang="nl-BE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Reaktywne kruszywo oraz wilgoć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Typowo po pięciu latach, ale może wystąpić  o wiele szybciej pod wpływem wysoce reaktywnego kruszywa</a:t>
                      </a:r>
                      <a:endParaRPr lang="nl-BE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050" dirty="0"/>
                        <a:t>Atak siarczanów</a:t>
                      </a:r>
                      <a:endParaRPr lang="nl-B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>
                          <a:solidFill>
                            <a:schemeClr val="tx1"/>
                          </a:solidFill>
                        </a:rPr>
                        <a:t>Wzorzyście</a:t>
                      </a:r>
                      <a:endParaRPr lang="nl-BE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Zewnętrzne lub wewnętrzne siarczany promujące tworzenie </a:t>
                      </a:r>
                      <a:r>
                        <a:rPr lang="pl-PL" sz="1050" dirty="0" err="1"/>
                        <a:t>ettringitu</a:t>
                      </a:r>
                      <a:endParaRPr lang="pl-P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/>
                        <a:t>Od roku do pięciu lat</a:t>
                      </a:r>
                      <a:endParaRPr lang="nl-BE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8951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Krzywa zwichrzenia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przestawia zależność</a:t>
            </a:r>
            <a:r>
              <a:rPr lang="en-GB" dirty="0"/>
              <a:t>:</a:t>
            </a:r>
          </a:p>
          <a:p>
            <a:endParaRPr lang="en-GB" dirty="0"/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5623656" y="336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1481138" y="2671763"/>
          <a:ext cx="55149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2451100" imgH="520700" progId="Equation.DSMT4">
                  <p:embed/>
                </p:oleObj>
              </mc:Choice>
              <mc:Fallback>
                <p:oleObj name="Equation" r:id="rId4" imgW="2451100" imgH="520700" progId="Equation.DSMT4">
                  <p:embed/>
                  <p:pic>
                    <p:nvPicPr>
                      <p:cNvPr id="849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2671763"/>
                        <a:ext cx="5514975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2" name="Rectangle 6"/>
          <p:cNvSpPr>
            <a:spLocks noChangeArrowheads="1"/>
          </p:cNvSpPr>
          <p:nvPr/>
        </p:nvSpPr>
        <p:spPr bwMode="auto">
          <a:xfrm>
            <a:off x="5814156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1439863" y="4276725"/>
          <a:ext cx="5027612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1993900" imgH="266700" progId="Equation.DSMT4">
                  <p:embed/>
                </p:oleObj>
              </mc:Choice>
              <mc:Fallback>
                <p:oleObj name="Equation" r:id="rId6" imgW="1993900" imgH="266700" progId="Equation.DSMT4">
                  <p:embed/>
                  <p:pic>
                    <p:nvPicPr>
                      <p:cNvPr id="849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4276725"/>
                        <a:ext cx="5027612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4" name="Rectangle 8"/>
          <p:cNvSpPr>
            <a:spLocks noChangeArrowheads="1"/>
          </p:cNvSpPr>
          <p:nvPr/>
        </p:nvSpPr>
        <p:spPr bwMode="auto">
          <a:xfrm>
            <a:off x="6017356" y="453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902028" y="4191000"/>
            <a:ext cx="3832225" cy="1790700"/>
            <a:chOff x="3824" y="2640"/>
            <a:chExt cx="2414" cy="1128"/>
          </a:xfrm>
        </p:grpSpPr>
        <p:sp>
          <p:nvSpPr>
            <p:cNvPr id="418827" name="Oval 11"/>
            <p:cNvSpPr>
              <a:spLocks noChangeArrowheads="1"/>
            </p:cNvSpPr>
            <p:nvPr/>
          </p:nvSpPr>
          <p:spPr bwMode="auto">
            <a:xfrm>
              <a:off x="3824" y="2640"/>
              <a:ext cx="480" cy="544"/>
            </a:xfrm>
            <a:prstGeom prst="ellipse">
              <a:avLst/>
            </a:prstGeom>
            <a:noFill/>
            <a:ln w="57150">
              <a:solidFill>
                <a:srgbClr val="FF9900">
                  <a:alpha val="47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8828" name="Line 12"/>
            <p:cNvSpPr>
              <a:spLocks noChangeShapeType="1"/>
            </p:cNvSpPr>
            <p:nvPr/>
          </p:nvSpPr>
          <p:spPr bwMode="auto">
            <a:xfrm flipH="1" flipV="1">
              <a:off x="4280" y="3112"/>
              <a:ext cx="312" cy="264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sm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009" name="Rectangle 13"/>
            <p:cNvSpPr>
              <a:spLocks noChangeArrowheads="1"/>
            </p:cNvSpPr>
            <p:nvPr/>
          </p:nvSpPr>
          <p:spPr bwMode="auto">
            <a:xfrm>
              <a:off x="4264" y="3421"/>
              <a:ext cx="1974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9914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Długość „półki plastycznej”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E9914"/>
                </a:solidFill>
                <a:effectLst/>
                <a:uLnTx/>
                <a:uFillTx/>
                <a:latin typeface="Univers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81756" y="4241800"/>
            <a:ext cx="5181600" cy="2351088"/>
            <a:chOff x="1008" y="2672"/>
            <a:chExt cx="3264" cy="1481"/>
          </a:xfrm>
        </p:grpSpPr>
        <p:sp>
          <p:nvSpPr>
            <p:cNvPr id="85004" name="Rectangle 15"/>
            <p:cNvSpPr>
              <a:spLocks noChangeArrowheads="1"/>
            </p:cNvSpPr>
            <p:nvPr/>
          </p:nvSpPr>
          <p:spPr bwMode="auto">
            <a:xfrm>
              <a:off x="1008" y="3806"/>
              <a:ext cx="3264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9914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Parametr </a:t>
              </a:r>
              <a:r>
                <a:rPr kumimoji="0" lang="pl-PL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E9914"/>
                  </a:solidFill>
                  <a:effectLst/>
                  <a:uLnTx/>
                  <a:uFillTx/>
                  <a:latin typeface="Univers" charset="0"/>
                  <a:ea typeface="+mn-ea"/>
                  <a:cs typeface="+mn-cs"/>
                </a:rPr>
                <a:t>imperfekcji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E9914"/>
                </a:solidFill>
                <a:effectLst/>
                <a:uLnTx/>
                <a:uFillTx/>
                <a:latin typeface="Univers" charset="0"/>
                <a:ea typeface="+mn-ea"/>
                <a:cs typeface="+mn-cs"/>
              </a:endParaRPr>
            </a:p>
          </p:txBody>
        </p:sp>
        <p:sp>
          <p:nvSpPr>
            <p:cNvPr id="418832" name="Oval 16"/>
            <p:cNvSpPr>
              <a:spLocks noChangeArrowheads="1"/>
            </p:cNvSpPr>
            <p:nvPr/>
          </p:nvSpPr>
          <p:spPr bwMode="auto">
            <a:xfrm>
              <a:off x="2704" y="2672"/>
              <a:ext cx="480" cy="544"/>
            </a:xfrm>
            <a:prstGeom prst="ellipse">
              <a:avLst/>
            </a:prstGeom>
            <a:noFill/>
            <a:ln w="57150">
              <a:solidFill>
                <a:srgbClr val="FF9900">
                  <a:alpha val="42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8833" name="Line 17"/>
            <p:cNvSpPr>
              <a:spLocks noChangeShapeType="1"/>
            </p:cNvSpPr>
            <p:nvPr/>
          </p:nvSpPr>
          <p:spPr bwMode="auto">
            <a:xfrm flipV="1">
              <a:off x="2000" y="3176"/>
              <a:ext cx="736" cy="616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sm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/>
              <a:t>Odporność na zwichrzenie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462771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en-US" sz="3600" dirty="0"/>
              <a:t> Krzywe zwichrzenia w </a:t>
            </a:r>
            <a:r>
              <a:rPr lang="en-GB" altLang="en-US" sz="3600" dirty="0"/>
              <a:t>Euro</a:t>
            </a:r>
            <a:r>
              <a:rPr lang="pl-PL" altLang="en-US" sz="3600" dirty="0"/>
              <a:t>k</a:t>
            </a:r>
            <a:r>
              <a:rPr lang="en-GB" altLang="en-US" sz="3600" dirty="0"/>
              <a:t>ode 3 </a:t>
            </a:r>
          </a:p>
        </p:txBody>
      </p:sp>
      <p:pic>
        <p:nvPicPr>
          <p:cNvPr id="34819" name="Picture 4" descr="Buckling Curves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490" y="1211352"/>
            <a:ext cx="8279481" cy="539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635896" y="5839872"/>
            <a:ext cx="2736304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Smukłość względna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 rot="16200000">
            <a:off x="-793845" y="3207465"/>
            <a:ext cx="2736304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Współczynnik  zwichrzenia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χ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681168" y="6110712"/>
            <a:ext cx="2890831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czarna: dwuteowniki spawane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czarna: ceowniki zimnogięte</a:t>
            </a:r>
          </a:p>
        </p:txBody>
      </p:sp>
      <p:sp>
        <p:nvSpPr>
          <p:cNvPr id="8" name="Prostokąt 7"/>
          <p:cNvSpPr/>
          <p:nvPr/>
        </p:nvSpPr>
        <p:spPr>
          <a:xfrm>
            <a:off x="5313266" y="6110712"/>
            <a:ext cx="3489539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nierdzewna: dwuteowniki spawane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 nierdzewna: ceowniki zimnogięte</a:t>
            </a:r>
          </a:p>
        </p:txBody>
      </p:sp>
      <p:cxnSp>
        <p:nvCxnSpPr>
          <p:cNvPr id="9" name="Łącznik prostoliniowy 8"/>
          <p:cNvCxnSpPr/>
          <p:nvPr/>
        </p:nvCxnSpPr>
        <p:spPr>
          <a:xfrm>
            <a:off x="5657536" y="5821256"/>
            <a:ext cx="14401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7908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Smukłość przy zwichrzeniu 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r>
              <a:rPr lang="pl-PL" dirty="0"/>
              <a:t>Krzywe zwichrzenia jak dla ściskania</a:t>
            </a:r>
            <a:r>
              <a:rPr lang="en-GB" dirty="0"/>
              <a:t> (</a:t>
            </a:r>
            <a:r>
              <a:rPr lang="pl-PL" dirty="0"/>
              <a:t>z wyjątkiem krzywej</a:t>
            </a:r>
            <a:r>
              <a:rPr lang="en-GB" dirty="0"/>
              <a:t> a</a:t>
            </a:r>
            <a:r>
              <a:rPr lang="en-GB" baseline="-25000" dirty="0"/>
              <a:t>0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W</a:t>
            </a:r>
            <a:r>
              <a:rPr lang="en-GB" baseline="-25000" dirty="0" err="1"/>
              <a:t>y</a:t>
            </a:r>
            <a:r>
              <a:rPr lang="en-GB" dirty="0"/>
              <a:t> </a:t>
            </a:r>
            <a:r>
              <a:rPr lang="pl-PL" dirty="0"/>
              <a:t>zależy od klasyfikacji przekroju</a:t>
            </a:r>
            <a:endParaRPr lang="en-GB" dirty="0"/>
          </a:p>
          <a:p>
            <a:pPr lvl="1"/>
            <a:r>
              <a:rPr lang="en-GB" dirty="0" err="1"/>
              <a:t>M</a:t>
            </a:r>
            <a:r>
              <a:rPr lang="en-GB" baseline="-25000" dirty="0" err="1"/>
              <a:t>cr</a:t>
            </a:r>
            <a:r>
              <a:rPr lang="en-GB" dirty="0"/>
              <a:t> </a:t>
            </a:r>
            <a:r>
              <a:rPr lang="pl-PL" dirty="0"/>
              <a:t>moment krytyczny przy zwichrzeniu sprężystym</a:t>
            </a:r>
            <a:endParaRPr lang="en-GB" dirty="0"/>
          </a:p>
        </p:txBody>
      </p:sp>
      <p:sp>
        <p:nvSpPr>
          <p:cNvPr id="428034" name="Rectangle 2"/>
          <p:cNvSpPr>
            <a:spLocks noChangeArrowheads="1"/>
          </p:cNvSpPr>
          <p:nvPr/>
        </p:nvSpPr>
        <p:spPr bwMode="auto">
          <a:xfrm>
            <a:off x="-1144179" y="1257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-1144179" y="33261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8036" name="Rectangle 4"/>
          <p:cNvSpPr>
            <a:spLocks noChangeArrowheads="1"/>
          </p:cNvSpPr>
          <p:nvPr/>
        </p:nvSpPr>
        <p:spPr bwMode="auto">
          <a:xfrm>
            <a:off x="-1144179" y="330233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2422525" y="2528888"/>
          <a:ext cx="2732088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977900" imgH="546100" progId="Equation.DSMT4">
                  <p:embed/>
                </p:oleObj>
              </mc:Choice>
              <mc:Fallback>
                <p:oleObj name="Equation" r:id="rId4" imgW="977900" imgH="546100" progId="Equation.DSMT4">
                  <p:embed/>
                  <p:pic>
                    <p:nvPicPr>
                      <p:cNvPr id="890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2528888"/>
                        <a:ext cx="2732088" cy="152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Smukłość względna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1183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3200" dirty="0"/>
              <a:t>Euro</a:t>
            </a:r>
            <a:r>
              <a:rPr lang="pl-PL" altLang="en-US" sz="3200" dirty="0"/>
              <a:t>k</a:t>
            </a:r>
            <a:r>
              <a:rPr lang="en-GB" altLang="en-US" sz="3200" dirty="0"/>
              <a:t>od 3 </a:t>
            </a:r>
            <a:r>
              <a:rPr lang="pl-PL" altLang="en-US" sz="3200" dirty="0"/>
              <a:t>Smukłość przy zwichrzeniu – przykład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37368"/>
            <a:ext cx="8229600" cy="4925144"/>
          </a:xfrm>
        </p:spPr>
        <p:txBody>
          <a:bodyPr/>
          <a:lstStyle/>
          <a:p>
            <a:r>
              <a:rPr lang="pl-PL" dirty="0"/>
              <a:t>Dwuteownik poddany zginaniu 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7" y="2317132"/>
            <a:ext cx="6241092" cy="209166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005" y="1593410"/>
            <a:ext cx="2352483" cy="3744416"/>
          </a:xfrm>
          <a:prstGeom prst="rect">
            <a:avLst/>
          </a:prstGeom>
        </p:spPr>
      </p:pic>
      <p:graphicFrame>
        <p:nvGraphicFramePr>
          <p:cNvPr id="12" name="Tabel 11"/>
          <p:cNvGraphicFramePr>
            <a:graphicFrameLocks noGrp="1"/>
          </p:cNvGraphicFramePr>
          <p:nvPr/>
        </p:nvGraphicFramePr>
        <p:xfrm>
          <a:off x="532801" y="4790232"/>
          <a:ext cx="597020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3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Stal węglowa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Stal nierdzewna duplex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Materiał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S355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EN 1.4162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nl-BE" b="1" dirty="0" err="1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nl-BE" b="1" baseline="-25000" dirty="0" err="1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nl-BE" b="1" baseline="0" dirty="0">
                          <a:solidFill>
                            <a:schemeClr val="bg1"/>
                          </a:solidFill>
                        </a:rPr>
                        <a:t> [N/mm²]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E [N/mm²]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6031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3200" dirty="0"/>
              <a:t>Euro</a:t>
            </a:r>
            <a:r>
              <a:rPr lang="pl-PL" altLang="en-US" sz="3200" dirty="0"/>
              <a:t>k</a:t>
            </a:r>
            <a:r>
              <a:rPr lang="en-GB" altLang="en-US" sz="3200" dirty="0"/>
              <a:t>od 3 </a:t>
            </a:r>
            <a:r>
              <a:rPr lang="pl-PL" altLang="en-US" sz="3200" dirty="0"/>
              <a:t>Smukłość przy zwichrzeniu – przykład</a:t>
            </a:r>
            <a:endParaRPr lang="nl-BE" sz="3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/>
          <a:lstStyle/>
          <a:p>
            <a:r>
              <a:rPr lang="nl-BE" dirty="0"/>
              <a:t>EC 3-1-1: S355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908522"/>
                <a:ext cx="4040188" cy="4472806"/>
              </a:xfrm>
            </p:spPr>
            <p:txBody>
              <a:bodyPr/>
              <a:lstStyle/>
              <a:p>
                <a:r>
                  <a:rPr lang="pl-PL" dirty="0"/>
                  <a:t>Klasyfikacja</a:t>
                </a:r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r>
                  <a:rPr lang="pl-PL" dirty="0"/>
                  <a:t>Stopka</a:t>
                </a:r>
                <a:endParaRPr lang="nl-BE" dirty="0"/>
              </a:p>
              <a:p>
                <a:pPr marL="457200" lvl="1" indent="0">
                  <a:buNone/>
                </a:pPr>
                <a:r>
                  <a:rPr lang="nl-BE" dirty="0"/>
                  <a:t>	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nl-BE" b="0" i="1" smtClean="0">
                        <a:latin typeface="Cambria Math" panose="02040503050406030204" pitchFamily="18" charset="0"/>
                      </a:rPr>
                      <m:t>=6,78&lt;7,3=9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nl-BE" dirty="0"/>
              </a:p>
              <a:p>
                <a:pPr marL="457200" lvl="1" indent="0">
                  <a:buNone/>
                </a:pPr>
                <a:r>
                  <a:rPr lang="nl-BE" dirty="0"/>
                  <a:t>	</a:t>
                </a:r>
                <a:r>
                  <a:rPr lang="pl-PL" dirty="0"/>
                  <a:t>klasa </a:t>
                </a:r>
                <a:r>
                  <a:rPr lang="nl-BE" dirty="0"/>
                  <a:t>1</a:t>
                </a:r>
              </a:p>
              <a:p>
                <a:pPr lvl="1"/>
                <a:r>
                  <a:rPr lang="pl-PL" dirty="0"/>
                  <a:t>Środnik</a:t>
                </a:r>
                <a:endParaRPr lang="nl-BE" dirty="0"/>
              </a:p>
              <a:p>
                <a:pPr marL="457200" lvl="1" indent="0">
                  <a:buNone/>
                </a:pPr>
                <a:r>
                  <a:rPr lang="nl-BE" dirty="0"/>
                  <a:t>	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nl-BE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58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,3=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72</m:t>
                    </m:r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nl-BE" dirty="0"/>
              </a:p>
              <a:p>
                <a:pPr marL="457200" lvl="1" indent="0">
                  <a:buNone/>
                </a:pPr>
                <a:r>
                  <a:rPr lang="nl-BE" dirty="0"/>
                  <a:t>	</a:t>
                </a:r>
                <a:r>
                  <a:rPr lang="pl-PL" dirty="0"/>
                  <a:t>klasa </a:t>
                </a:r>
                <a:r>
                  <a:rPr lang="nl-BE" dirty="0"/>
                  <a:t>1</a:t>
                </a:r>
              </a:p>
              <a:p>
                <a:pPr marL="57150" indent="0">
                  <a:buNone/>
                </a:pPr>
                <a:r>
                  <a:rPr lang="pl-PL" dirty="0"/>
                  <a:t>Przekrój </a:t>
                </a:r>
                <a:r>
                  <a:rPr lang="nl-BE" dirty="0"/>
                  <a:t>= </a:t>
                </a:r>
                <a:r>
                  <a:rPr lang="pl-PL" dirty="0"/>
                  <a:t>klasa</a:t>
                </a:r>
                <a:r>
                  <a:rPr lang="nl-BE" dirty="0"/>
                  <a:t> 1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908522"/>
                <a:ext cx="4040188" cy="4472806"/>
              </a:xfrm>
              <a:blipFill rotWithShape="1">
                <a:blip r:embed="rId2"/>
                <a:stretch>
                  <a:fillRect l="-1961" t="-10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jdelijke aanduiding voor tekst 9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/>
          <a:lstStyle/>
          <a:p>
            <a:r>
              <a:rPr lang="nl-BE" dirty="0"/>
              <a:t>EC 3-1-4: Duplex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jdelijke aanduiding voor inhoud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1908522"/>
                <a:ext cx="4041775" cy="4472806"/>
              </a:xfrm>
            </p:spPr>
            <p:txBody>
              <a:bodyPr>
                <a:normAutofit/>
              </a:bodyPr>
              <a:lstStyle/>
              <a:p>
                <a:r>
                  <a:rPr lang="pl-PL" dirty="0"/>
                  <a:t>Klasyfikacja</a:t>
                </a:r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r>
                  <a:rPr lang="pl-PL" dirty="0"/>
                  <a:t>Stopka</a:t>
                </a:r>
                <a:endParaRPr lang="nl-BE" dirty="0"/>
              </a:p>
              <a:p>
                <a:pPr marL="457200" lvl="1" indent="0">
                  <a:buNone/>
                </a:pPr>
                <a:r>
                  <a:rPr lang="nl-BE" dirty="0"/>
                  <a:t>	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nl-BE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nl-BE" i="1">
                        <a:latin typeface="Cambria Math" panose="02040503050406030204" pitchFamily="18" charset="0"/>
                      </a:rPr>
                      <m:t>=6,78&lt;7,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76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nl-BE" dirty="0"/>
              </a:p>
              <a:p>
                <a:pPr marL="457200" lvl="1" indent="0">
                  <a:buNone/>
                </a:pPr>
                <a:r>
                  <a:rPr lang="nl-BE" dirty="0"/>
                  <a:t>	</a:t>
                </a:r>
                <a:r>
                  <a:rPr lang="pl-PL" dirty="0"/>
                  <a:t>klasa </a:t>
                </a:r>
                <a:r>
                  <a:rPr lang="nl-BE" dirty="0"/>
                  <a:t>3</a:t>
                </a:r>
              </a:p>
              <a:p>
                <a:pPr lvl="1"/>
                <a:r>
                  <a:rPr lang="pl-PL" dirty="0"/>
                  <a:t>Środnik</a:t>
                </a:r>
                <a:endParaRPr lang="nl-BE" dirty="0"/>
              </a:p>
              <a:p>
                <a:pPr marL="457200" lvl="1" indent="0">
                  <a:buNone/>
                </a:pPr>
                <a:r>
                  <a:rPr lang="nl-BE" dirty="0"/>
                  <a:t>	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nl-BE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nl-BE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&lt;58,3=72</m:t>
                    </m:r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nl-BE" dirty="0"/>
              </a:p>
              <a:p>
                <a:pPr marL="457200" lvl="1" indent="0">
                  <a:buNone/>
                </a:pPr>
                <a:r>
                  <a:rPr lang="nl-BE" dirty="0"/>
                  <a:t>	</a:t>
                </a:r>
                <a:r>
                  <a:rPr lang="pl-PL" dirty="0"/>
                  <a:t>klasa</a:t>
                </a:r>
                <a:r>
                  <a:rPr lang="nl-BE" dirty="0"/>
                  <a:t>3</a:t>
                </a:r>
              </a:p>
              <a:p>
                <a:pPr marL="57150" indent="0">
                  <a:buNone/>
                </a:pPr>
                <a:r>
                  <a:rPr lang="pl-PL" dirty="0"/>
                  <a:t>Przekrój</a:t>
                </a:r>
                <a:r>
                  <a:rPr lang="nl-BE" dirty="0"/>
                  <a:t> = </a:t>
                </a:r>
                <a:r>
                  <a:rPr lang="pl-PL" dirty="0"/>
                  <a:t>klasa</a:t>
                </a:r>
                <a:r>
                  <a:rPr lang="nl-BE" dirty="0"/>
                  <a:t> 3</a:t>
                </a:r>
              </a:p>
              <a:p>
                <a:pPr marL="0" indent="0">
                  <a:buNone/>
                </a:pPr>
                <a:endParaRPr lang="nl-BE" dirty="0"/>
              </a:p>
            </p:txBody>
          </p:sp>
        </mc:Choice>
        <mc:Fallback xmlns="">
          <p:sp>
            <p:nvSpPr>
              <p:cNvPr id="11" name="Tijdelijke aanduiding voor inhoud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1908522"/>
                <a:ext cx="4041775" cy="4472806"/>
              </a:xfrm>
              <a:blipFill rotWithShape="1">
                <a:blip r:embed="rId3"/>
                <a:stretch>
                  <a:fillRect l="-2112" t="-1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/>
              <p:cNvSpPr txBox="1"/>
              <p:nvPr/>
            </p:nvSpPr>
            <p:spPr>
              <a:xfrm>
                <a:off x="1187624" y="2344281"/>
                <a:ext cx="181408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B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𝜀</m:t>
                      </m:r>
                      <m:r>
                        <a:rPr kumimoji="0" lang="nl-B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nl-B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235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nl-B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nl-B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nl-B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nl-B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rad>
                      <m:r>
                        <a:rPr kumimoji="0" lang="nl-B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=0,81</m:t>
                      </m:r>
                    </m:oMath>
                  </m:oMathPara>
                </a14:m>
                <a:endParaRPr kumimoji="0" lang="nl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 xmlns:mv="urn:schemas-microsoft-com:mac:vml">
          <p:sp>
            <p:nvSpPr>
              <p:cNvPr id="12" name="Tekstvak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344281"/>
                <a:ext cx="1814086" cy="8183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/>
              <p:cNvSpPr txBox="1"/>
              <p:nvPr/>
            </p:nvSpPr>
            <p:spPr>
              <a:xfrm>
                <a:off x="5436096" y="2344281"/>
                <a:ext cx="2622000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B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𝜀</m:t>
                      </m:r>
                      <m:r>
                        <a:rPr kumimoji="0" lang="nl-B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nl-B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235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nl-B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nl-B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nl-B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nl-B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f>
                            <m:fPr>
                              <m:ctrlP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num>
                            <m:den>
                              <m:r>
                                <a:rPr kumimoji="0" lang="nl-B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210000</m:t>
                              </m:r>
                            </m:den>
                          </m:f>
                        </m:e>
                      </m:rad>
                      <m:r>
                        <a:rPr kumimoji="0" lang="nl-B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=0,71</m:t>
                      </m:r>
                    </m:oMath>
                  </m:oMathPara>
                </a14:m>
                <a:endParaRPr kumimoji="0" lang="nl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 xmlns:mv="urn:schemas-microsoft-com:mac:vml">
          <p:sp>
            <p:nvSpPr>
              <p:cNvPr id="13" name="Tekstvak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344281"/>
                <a:ext cx="2622000" cy="8183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Rechte verbindingslijn 18"/>
          <p:cNvCxnSpPr/>
          <p:nvPr/>
        </p:nvCxnSpPr>
        <p:spPr>
          <a:xfrm>
            <a:off x="4497388" y="1535113"/>
            <a:ext cx="0" cy="4846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9339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3200" dirty="0"/>
              <a:t>Euro</a:t>
            </a:r>
            <a:r>
              <a:rPr lang="pl-PL" altLang="en-US" sz="3200" dirty="0"/>
              <a:t>k</a:t>
            </a:r>
            <a:r>
              <a:rPr lang="en-GB" altLang="en-US" sz="3200" dirty="0"/>
              <a:t>od 3 </a:t>
            </a:r>
            <a:r>
              <a:rPr lang="pl-PL" altLang="en-US" sz="3200" dirty="0"/>
              <a:t>Smukłość przy zwichrzeniu – przykład</a:t>
            </a:r>
            <a:endParaRPr lang="nl-BE" sz="3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/>
          <a:lstStyle/>
          <a:p>
            <a:r>
              <a:rPr lang="nl-BE" dirty="0"/>
              <a:t>EC 3-1-1: S355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908522"/>
                <a:ext cx="4040188" cy="1736502"/>
              </a:xfrm>
            </p:spPr>
            <p:txBody>
              <a:bodyPr/>
              <a:lstStyle/>
              <a:p>
                <a:r>
                  <a:rPr lang="pl-PL" dirty="0"/>
                  <a:t>nośność</a:t>
                </a:r>
                <a:endParaRPr lang="nl-BE" dirty="0"/>
              </a:p>
              <a:p>
                <a:pPr lvl="1"/>
                <a:r>
                  <a:rPr lang="pl-PL" dirty="0"/>
                  <a:t>Klasa </a:t>
                </a:r>
                <a:r>
                  <a:rPr lang="nl-BE" dirty="0"/>
                  <a:t>1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=196 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𝑘𝑁𝑚</m:t>
                      </m:r>
                    </m:oMath>
                  </m:oMathPara>
                </a14:m>
                <a:endParaRPr lang="nl-BE" dirty="0"/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908522"/>
                <a:ext cx="4040188" cy="1736502"/>
              </a:xfrm>
              <a:blipFill rotWithShape="1">
                <a:blip r:embed="rId2"/>
                <a:stretch>
                  <a:fillRect l="-1961" t="-28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jdelijke aanduiding voor tekst 9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/>
          <a:lstStyle/>
          <a:p>
            <a:r>
              <a:rPr lang="nl-BE" dirty="0"/>
              <a:t>EC 3-1-4: Duplex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jdelijke aanduiding voor inhoud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1908522"/>
                <a:ext cx="4041775" cy="1736502"/>
              </a:xfrm>
            </p:spPr>
            <p:txBody>
              <a:bodyPr>
                <a:normAutofit/>
              </a:bodyPr>
              <a:lstStyle/>
              <a:p>
                <a:r>
                  <a:rPr lang="pl-PL" dirty="0"/>
                  <a:t>nośność</a:t>
                </a:r>
                <a:endParaRPr lang="nl-BE" dirty="0"/>
              </a:p>
              <a:p>
                <a:pPr lvl="1"/>
                <a:r>
                  <a:rPr lang="pl-PL" dirty="0"/>
                  <a:t>Klasa </a:t>
                </a:r>
                <a:r>
                  <a:rPr lang="nl-BE" dirty="0"/>
                  <a:t>3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=202 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𝑘𝑁𝑚</m:t>
                      </m:r>
                    </m:oMath>
                  </m:oMathPara>
                </a14:m>
                <a:endParaRPr lang="nl-BE" dirty="0"/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11" name="Tijdelijke aanduiding voor inhoud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1908522"/>
                <a:ext cx="4041775" cy="1736502"/>
              </a:xfrm>
              <a:blipFill rotWithShape="1">
                <a:blip r:embed="rId3"/>
                <a:stretch>
                  <a:fillRect l="-2112" t="-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4497388" y="1535113"/>
            <a:ext cx="0" cy="2109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jdelijke aanduiding voor inhoud 2"/>
              <p:cNvSpPr txBox="1">
                <a:spLocks/>
              </p:cNvSpPr>
              <p:nvPr/>
            </p:nvSpPr>
            <p:spPr>
              <a:xfrm>
                <a:off x="451622" y="4018433"/>
                <a:ext cx="8235177" cy="25789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0070C0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0070C0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pl-PL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Aktualizacja </a:t>
                </a:r>
                <a:r>
                  <a:rPr kumimoji="0" lang="nl-BE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EC 3-1-4: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pl-P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Klasyfikacja: bliższa stali węglowej</a:t>
                </a:r>
                <a:endParaRPr kumimoji="0" lang="nl-B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SzTx/>
                  <a:buFont typeface="Arial" panose="020B0604020202020204" pitchFamily="34" charset="0"/>
                  <a:buChar char="–"/>
                  <a:tabLst/>
                  <a:defRPr/>
                </a:pPr>
                <a:r>
                  <a:rPr kumimoji="0" lang="pl-P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Przekrój </a:t>
                </a:r>
                <a:r>
                  <a:rPr kumimoji="0" lang="nl-B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</a:t>
                </a:r>
                <a:r>
                  <a:rPr kumimoji="0" lang="pl-P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klasa</a:t>
                </a:r>
                <a:r>
                  <a:rPr kumimoji="0" lang="nl-B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2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B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nl-B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𝑅𝑑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nl-B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nl-BE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𝑊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𝑝𝑙</m:t>
                            </m:r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∙</m:t>
                            </m:r>
                          </m:sub>
                        </m:sSub>
                        <m:sSub>
                          <m:sSubPr>
                            <m:ctrlPr>
                              <a:rPr kumimoji="0" lang="nl-BE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nl-BE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𝛾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  <m:r>
                              <a:rPr kumimoji="0" lang="nl-BE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0" lang="nl-BE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  <m:r>
                      <a:rPr kumimoji="0" lang="nl-BE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26</m:t>
                    </m:r>
                    <m:r>
                      <a:rPr kumimoji="0" lang="nl-BE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nl-BE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𝑘𝑁𝑚</m:t>
                    </m:r>
                  </m:oMath>
                </a14:m>
                <a:endParaRPr kumimoji="0" lang="nl-B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SzTx/>
                  <a:buFont typeface="Arial" panose="020B0604020202020204" pitchFamily="34" charset="0"/>
                  <a:buChar char="–"/>
                  <a:tabLst/>
                  <a:defRPr/>
                </a:pPr>
                <a:endParaRPr kumimoji="0" lang="nl-B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5715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nl-B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ijdelijke aanduiding voor inhou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2" y="4018433"/>
                <a:ext cx="8235177" cy="2578918"/>
              </a:xfrm>
              <a:prstGeom prst="rect">
                <a:avLst/>
              </a:prstGeom>
              <a:blipFill rotWithShape="1">
                <a:blip r:embed="rId4"/>
                <a:stretch>
                  <a:fillRect l="-1110" t="-1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3121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3200" dirty="0"/>
              <a:t>Euro</a:t>
            </a:r>
            <a:r>
              <a:rPr lang="pl-PL" altLang="en-US" sz="3200" dirty="0"/>
              <a:t>k</a:t>
            </a:r>
            <a:r>
              <a:rPr lang="en-GB" altLang="en-US" sz="3200" dirty="0"/>
              <a:t>od 3 </a:t>
            </a:r>
            <a:r>
              <a:rPr lang="pl-PL" altLang="en-US" sz="3200" dirty="0"/>
              <a:t>Smukłość przy zwichrzeniu – przykład</a:t>
            </a:r>
            <a:endParaRPr lang="nl-BE" sz="3200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sz="half" idx="2"/>
          </p:nvPr>
        </p:nvGraphicFramePr>
        <p:xfrm>
          <a:off x="1043608" y="2709352"/>
          <a:ext cx="6768753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EC 3-1-1: S355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EC 3-1-4: duplex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nl-BE" sz="1600" b="1" dirty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nl-BE" sz="1600" b="1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nl-BE" sz="1600" b="1" baseline="0" dirty="0">
                          <a:solidFill>
                            <a:schemeClr val="bg1"/>
                          </a:solidFill>
                        </a:rPr>
                        <a:t> [-]</a:t>
                      </a:r>
                      <a:endParaRPr lang="nl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1,04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1,04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nl-BE" sz="1600" b="1" baseline="-25000" dirty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nl-BE" sz="1600" b="1" baseline="0" dirty="0">
                          <a:solidFill>
                            <a:schemeClr val="bg1"/>
                          </a:solidFill>
                        </a:rPr>
                        <a:t>[-]</a:t>
                      </a:r>
                      <a:endParaRPr lang="nl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0,42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0,42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 err="1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nl-BE" sz="1600" b="1" baseline="-25000" dirty="0" err="1">
                          <a:solidFill>
                            <a:schemeClr val="bg1"/>
                          </a:solidFill>
                        </a:rPr>
                        <a:t>z</a:t>
                      </a:r>
                      <a:r>
                        <a:rPr lang="nl-BE" sz="1600" b="1" baseline="-25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l-BE" sz="1600" b="1" baseline="0" dirty="0">
                          <a:solidFill>
                            <a:schemeClr val="bg1"/>
                          </a:solidFill>
                        </a:rPr>
                        <a:t>[-]</a:t>
                      </a:r>
                      <a:endParaRPr lang="nl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 err="1">
                          <a:solidFill>
                            <a:schemeClr val="bg1"/>
                          </a:solidFill>
                        </a:rPr>
                        <a:t>k</a:t>
                      </a:r>
                      <a:r>
                        <a:rPr lang="nl-BE" sz="1600" b="1" baseline="-25000" dirty="0" err="1">
                          <a:solidFill>
                            <a:schemeClr val="bg1"/>
                          </a:solidFill>
                        </a:rPr>
                        <a:t>w</a:t>
                      </a:r>
                      <a:r>
                        <a:rPr lang="nl-BE" sz="1600" b="1" baseline="-25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l-BE" sz="1600" b="1" baseline="0" dirty="0">
                          <a:solidFill>
                            <a:schemeClr val="bg1"/>
                          </a:solidFill>
                        </a:rPr>
                        <a:t>[-]</a:t>
                      </a:r>
                      <a:endParaRPr lang="nl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 err="1">
                          <a:solidFill>
                            <a:schemeClr val="bg1"/>
                          </a:solidFill>
                        </a:rPr>
                        <a:t>z</a:t>
                      </a:r>
                      <a:r>
                        <a:rPr lang="nl-BE" sz="1600" b="1" baseline="-25000" dirty="0" err="1">
                          <a:solidFill>
                            <a:schemeClr val="bg1"/>
                          </a:solidFill>
                        </a:rPr>
                        <a:t>g</a:t>
                      </a:r>
                      <a:r>
                        <a:rPr lang="nl-BE" sz="1600" b="1" baseline="0" dirty="0">
                          <a:solidFill>
                            <a:schemeClr val="bg1"/>
                          </a:solidFill>
                        </a:rPr>
                        <a:t> [mm]</a:t>
                      </a:r>
                      <a:endParaRPr lang="nl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nl-BE" sz="1600" b="1" baseline="-25000" dirty="0" err="1">
                          <a:solidFill>
                            <a:schemeClr val="bg1"/>
                          </a:solidFill>
                        </a:rPr>
                        <a:t>z</a:t>
                      </a:r>
                      <a:r>
                        <a:rPr lang="nl-BE" sz="1600" b="1" baseline="0" dirty="0">
                          <a:solidFill>
                            <a:schemeClr val="bg1"/>
                          </a:solidFill>
                        </a:rPr>
                        <a:t> [mm</a:t>
                      </a:r>
                      <a:r>
                        <a:rPr lang="nl-BE" sz="1600" b="1" baseline="30000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nl-BE" sz="1600" b="1" baseline="0" dirty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nl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5,6.10</a:t>
                      </a:r>
                      <a:r>
                        <a:rPr lang="nl-BE" sz="1600" baseline="30000" dirty="0"/>
                        <a:t>6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5,6.10</a:t>
                      </a:r>
                      <a:r>
                        <a:rPr lang="nl-BE" sz="1600" baseline="30000" dirty="0"/>
                        <a:t>6</a:t>
                      </a:r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nl-BE" sz="1600" b="1" baseline="-25000" dirty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nl-BE" sz="1600" b="1" baseline="0" dirty="0">
                          <a:solidFill>
                            <a:schemeClr val="bg1"/>
                          </a:solidFill>
                        </a:rPr>
                        <a:t> [mm</a:t>
                      </a:r>
                      <a:r>
                        <a:rPr lang="nl-BE" sz="1600" b="1" baseline="30000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nl-BE" sz="1600" b="1" baseline="0" dirty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nl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1,2.10</a:t>
                      </a:r>
                      <a:r>
                        <a:rPr lang="nl-BE" sz="1600" baseline="30000" dirty="0"/>
                        <a:t>5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1,2.10</a:t>
                      </a:r>
                      <a:r>
                        <a:rPr lang="nl-BE" sz="1600" baseline="30000" dirty="0"/>
                        <a:t>5</a:t>
                      </a:r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nl-BE" sz="1600" b="1" baseline="-25000" dirty="0" err="1">
                          <a:solidFill>
                            <a:schemeClr val="bg1"/>
                          </a:solidFill>
                        </a:rPr>
                        <a:t>w</a:t>
                      </a:r>
                      <a:r>
                        <a:rPr lang="nl-BE" sz="1600" b="1" baseline="0" dirty="0">
                          <a:solidFill>
                            <a:schemeClr val="bg1"/>
                          </a:solidFill>
                        </a:rPr>
                        <a:t> [mm</a:t>
                      </a:r>
                      <a:r>
                        <a:rPr lang="nl-BE" sz="1600" b="1" baseline="30000" dirty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lang="nl-BE" sz="1600" b="1" baseline="0" dirty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nl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1,2.10</a:t>
                      </a:r>
                      <a:r>
                        <a:rPr lang="nl-BE" sz="1600" baseline="30000" dirty="0"/>
                        <a:t>11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1,2.10</a:t>
                      </a:r>
                      <a:r>
                        <a:rPr lang="nl-BE" sz="1600" baseline="30000" dirty="0"/>
                        <a:t>11</a:t>
                      </a:r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>
                          <a:solidFill>
                            <a:schemeClr val="bg1"/>
                          </a:solidFill>
                        </a:rPr>
                        <a:t>E </a:t>
                      </a:r>
                      <a:r>
                        <a:rPr lang="nl-BE" sz="1600" b="1" baseline="0" dirty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nl-BE" sz="1600" b="1" baseline="0" dirty="0" err="1">
                          <a:solidFill>
                            <a:schemeClr val="bg1"/>
                          </a:solidFill>
                        </a:rPr>
                        <a:t>MPa</a:t>
                      </a:r>
                      <a:r>
                        <a:rPr lang="nl-BE" sz="1600" b="1" baseline="0" dirty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nl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210000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200000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>
                          <a:solidFill>
                            <a:schemeClr val="bg1"/>
                          </a:solidFill>
                        </a:rPr>
                        <a:t>G </a:t>
                      </a:r>
                      <a:r>
                        <a:rPr lang="nl-BE" sz="1600" b="1" baseline="0" dirty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nl-BE" sz="1600" b="1" baseline="0" dirty="0" err="1">
                          <a:solidFill>
                            <a:schemeClr val="bg1"/>
                          </a:solidFill>
                        </a:rPr>
                        <a:t>MPa</a:t>
                      </a:r>
                      <a:r>
                        <a:rPr lang="nl-BE" sz="1600" b="1" baseline="0" dirty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nl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81000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600" dirty="0"/>
                        <a:t>77000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1" dirty="0" err="1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nl-BE" sz="1800" b="1" baseline="-25000" dirty="0" err="1">
                          <a:solidFill>
                            <a:schemeClr val="bg1"/>
                          </a:solidFill>
                        </a:rPr>
                        <a:t>cr</a:t>
                      </a:r>
                      <a:r>
                        <a:rPr lang="nl-BE" sz="1800" b="1" baseline="0" dirty="0">
                          <a:solidFill>
                            <a:schemeClr val="bg1"/>
                          </a:solidFill>
                        </a:rPr>
                        <a:t> [</a:t>
                      </a:r>
                      <a:r>
                        <a:rPr lang="nl-BE" sz="1800" b="1" baseline="0" dirty="0" err="1">
                          <a:solidFill>
                            <a:schemeClr val="bg1"/>
                          </a:solidFill>
                        </a:rPr>
                        <a:t>kNm</a:t>
                      </a:r>
                      <a:r>
                        <a:rPr lang="nl-BE" sz="1800" b="1" baseline="0" dirty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nl-BE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800" b="1" dirty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800" b="1" dirty="0"/>
                        <a:t>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jdelijke aanduiding voor inhoud 2"/>
              <p:cNvSpPr txBox="1">
                <a:spLocks/>
              </p:cNvSpPr>
              <p:nvPr/>
            </p:nvSpPr>
            <p:spPr>
              <a:xfrm>
                <a:off x="451623" y="1237717"/>
                <a:ext cx="8235177" cy="13991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0070C0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0070C0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nl-BE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Critical </a:t>
                </a:r>
                <a:r>
                  <a:rPr kumimoji="0" lang="nl-BE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elastic</a:t>
                </a:r>
                <a:r>
                  <a:rPr kumimoji="0" lang="nl-BE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nl-BE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buckling</a:t>
                </a:r>
                <a:r>
                  <a:rPr kumimoji="0" lang="nl-BE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load</a:t>
                </a:r>
                <a:endParaRPr kumimoji="0" lang="nl-B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B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𝑐𝑟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nl-B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nl-B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nl-B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  <m:sSub>
                            <m:sSubPr>
                              <m:ctrlPr>
                                <a:rPr kumimoji="0" lang="nl-B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nl-BE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nl-B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nl-BE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nl-BE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sSup>
                            <m:sSupPr>
                              <m:ctrlPr>
                                <a:rPr kumimoji="0" lang="nl-B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nl-BE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kumimoji="0" lang="nl-B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nl-BE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nl-BE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nl-BE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kumimoji="0" lang="nl-BE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kumimoji="0" lang="nl-BE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kumimoji="0" lang="nl-BE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𝜔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kumimoji="0" lang="nl-BE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nl-BE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𝜔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0" lang="nl-BE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kumimoji="0" lang="nl-BE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kumimoji="0" lang="nl-BE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kumimoji="0" lang="nl-BE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nl-BE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sz="20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𝐿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𝐺</m:t>
                                      </m:r>
                                      <m:sSub>
                                        <m:sSubPr>
                                          <m:ctrlPr>
                                            <a:rPr kumimoji="0" lang="nl-BE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kumimoji="0" lang="nl-BE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𝐸</m:t>
                                      </m:r>
                                      <m:sSub>
                                        <m:sSubPr>
                                          <m:ctrlPr>
                                            <a:rPr kumimoji="0" lang="nl-BE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kumimoji="0" lang="nl-BE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nl-BE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nl-BE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nl-BE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kumimoji="0" lang="nl-BE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𝑔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 </m:t>
                          </m:r>
                          <m:sSub>
                            <m:sSubPr>
                              <m:ctrlPr>
                                <a:rPr kumimoji="0" lang="nl-B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nl-BE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nl-B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 xmlns:mv="urn:schemas-microsoft-com:mac:vml">
          <p:sp>
            <p:nvSpPr>
              <p:cNvPr id="14" name="Tijdelijke aanduiding voor inhou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3" y="1237717"/>
                <a:ext cx="8235177" cy="1399195"/>
              </a:xfrm>
              <a:prstGeom prst="rect">
                <a:avLst/>
              </a:prstGeom>
              <a:blipFill rotWithShape="0">
                <a:blip r:embed="rId2"/>
                <a:stretch>
                  <a:fillRect l="-1110" t="-608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476250" y="1179222"/>
            <a:ext cx="4648776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Sprężysty moment krytyczny</a:t>
            </a:r>
            <a:r>
              <a:rPr kumimoji="0" lang="fr-F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27541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584"/>
          </a:xfrm>
        </p:spPr>
        <p:txBody>
          <a:bodyPr>
            <a:noAutofit/>
          </a:bodyPr>
          <a:lstStyle/>
          <a:p>
            <a:r>
              <a:rPr lang="en-GB" altLang="en-US" sz="3200" dirty="0"/>
              <a:t>Euro</a:t>
            </a:r>
            <a:r>
              <a:rPr lang="pl-PL" altLang="en-US" sz="3200" dirty="0"/>
              <a:t>k</a:t>
            </a:r>
            <a:r>
              <a:rPr lang="en-GB" altLang="en-US" sz="3200" dirty="0"/>
              <a:t>od 3 </a:t>
            </a:r>
            <a:r>
              <a:rPr lang="pl-PL" altLang="en-US" sz="3200" dirty="0"/>
              <a:t>Smukłość przy zwichrzeniu - przykład </a:t>
            </a:r>
            <a:endParaRPr lang="nl-BE" sz="3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611560" y="1879997"/>
          <a:ext cx="7776864" cy="437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EC 3-1-1: </a:t>
                      </a:r>
                      <a:r>
                        <a:rPr lang="pl-PL" dirty="0"/>
                        <a:t>stal czarna </a:t>
                      </a:r>
                      <a:r>
                        <a:rPr lang="nl-BE" dirty="0"/>
                        <a:t>S355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EC 3-1-4: </a:t>
                      </a:r>
                      <a:r>
                        <a:rPr lang="pl-PL" dirty="0"/>
                        <a:t>stal nierdzewna</a:t>
                      </a:r>
                      <a:r>
                        <a:rPr lang="pl-PL" baseline="0" dirty="0"/>
                        <a:t> duplex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EC 3-1-4:</a:t>
                      </a:r>
                      <a:r>
                        <a:rPr lang="nl-BE" baseline="0" dirty="0"/>
                        <a:t> </a:t>
                      </a:r>
                      <a:r>
                        <a:rPr lang="pl-PL" baseline="0" dirty="0"/>
                        <a:t>Aktualizacja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err="1">
                          <a:solidFill>
                            <a:schemeClr val="bg1"/>
                          </a:solidFill>
                        </a:rPr>
                        <a:t>W</a:t>
                      </a:r>
                      <a:r>
                        <a:rPr lang="nl-BE" b="1" baseline="-25000" dirty="0" err="1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nl-BE" b="1" baseline="0" dirty="0">
                          <a:solidFill>
                            <a:schemeClr val="bg1"/>
                          </a:solidFill>
                        </a:rPr>
                        <a:t> [mm³]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b="1" dirty="0"/>
                        <a:t>5,5.10</a:t>
                      </a:r>
                      <a:r>
                        <a:rPr lang="nl-BE" b="1" baseline="30000" dirty="0"/>
                        <a:t>5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1" dirty="0"/>
                        <a:t>4,9.10</a:t>
                      </a:r>
                      <a:r>
                        <a:rPr lang="nl-BE" b="1" baseline="30000" dirty="0"/>
                        <a:t>5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1" dirty="0"/>
                        <a:t>5,5.10</a:t>
                      </a:r>
                      <a:r>
                        <a:rPr lang="nl-BE" b="1" baseline="30000" dirty="0"/>
                        <a:t>5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err="1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nl-BE" b="1" baseline="-25000" dirty="0" err="1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nl-BE" b="1" baseline="0" dirty="0">
                          <a:solidFill>
                            <a:schemeClr val="bg1"/>
                          </a:solidFill>
                        </a:rPr>
                        <a:t> [N/mm²]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err="1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nl-BE" b="1" baseline="-25000" dirty="0" err="1">
                          <a:solidFill>
                            <a:schemeClr val="bg1"/>
                          </a:solidFill>
                        </a:rPr>
                        <a:t>cr</a:t>
                      </a:r>
                      <a:r>
                        <a:rPr lang="nl-BE" b="1" baseline="0" dirty="0">
                          <a:solidFill>
                            <a:schemeClr val="bg1"/>
                          </a:solidFill>
                        </a:rPr>
                        <a:t> [</a:t>
                      </a:r>
                      <a:r>
                        <a:rPr lang="nl-BE" b="1" baseline="0" dirty="0" err="1">
                          <a:solidFill>
                            <a:schemeClr val="bg1"/>
                          </a:solidFill>
                        </a:rPr>
                        <a:t>kNm</a:t>
                      </a:r>
                      <a:r>
                        <a:rPr lang="nl-BE" b="1" baseline="0" dirty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682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blipFill rotWithShape="0">
                      <a:blip r:embed="rId2"/>
                      <a:stretch>
                        <a:fillRect l="-313" t="-408197" r="-301567" b="-62786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0,96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blipFill rotWithShape="0">
                      <a:blip r:embed="rId2"/>
                      <a:stretch>
                        <a:fillRect l="-313" t="-508197" r="-301567" b="-52786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0,49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0,76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0,76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033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blipFill rotWithShape="0">
                      <a:blip r:embed="rId2"/>
                      <a:stretch>
                        <a:fillRect l="-313" t="-579688" r="-301567" b="-40312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blipFill rotWithShape="0">
                      <a:blip r:embed="rId2"/>
                      <a:stretch>
                        <a:fillRect l="-313" t="-713115" r="-301567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blipFill rotWithShape="0">
                      <a:blip r:embed="rId2"/>
                      <a:stretch>
                        <a:fillRect l="-313" t="-813115" r="-301567" b="-2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0,57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0,49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0,46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blipFill rotWithShape="0">
                      <a:blip r:embed="rId2"/>
                      <a:stretch>
                        <a:fillRect l="-313" t="-913115" r="-301567" b="-1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err="1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nl-BE" b="1" baseline="-25000" dirty="0" err="1">
                          <a:solidFill>
                            <a:schemeClr val="bg1"/>
                          </a:solidFill>
                        </a:rPr>
                        <a:t>b,Rd</a:t>
                      </a:r>
                      <a:r>
                        <a:rPr lang="nl-BE" b="1" baseline="0" dirty="0">
                          <a:solidFill>
                            <a:schemeClr val="bg1"/>
                          </a:solidFill>
                        </a:rPr>
                        <a:t> [</a:t>
                      </a:r>
                      <a:r>
                        <a:rPr lang="nl-BE" b="1" baseline="0" dirty="0" err="1">
                          <a:solidFill>
                            <a:schemeClr val="bg1"/>
                          </a:solidFill>
                        </a:rPr>
                        <a:t>kNm</a:t>
                      </a:r>
                      <a:r>
                        <a:rPr lang="nl-BE" b="1" baseline="0" dirty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b="1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b="1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b="1" dirty="0"/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76250" y="1179222"/>
            <a:ext cx="5278164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Odporność na zwichrzenie</a:t>
            </a:r>
            <a:endParaRPr kumimoji="0" lang="fr-FR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0710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200" dirty="0"/>
              <a:t>Euro</a:t>
            </a:r>
            <a:r>
              <a:rPr lang="pl-PL" altLang="en-US" sz="3200" dirty="0"/>
              <a:t>k</a:t>
            </a:r>
            <a:r>
              <a:rPr lang="en-GB" altLang="en-US" sz="3200" dirty="0"/>
              <a:t>od 3 </a:t>
            </a:r>
            <a:r>
              <a:rPr lang="pl-PL" altLang="en-US" sz="3200" dirty="0"/>
              <a:t>Smukłość przy zwichrzeniu – przykład</a:t>
            </a:r>
            <a:endParaRPr lang="nl-BE" sz="3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908699" y="1681304"/>
          <a:ext cx="7739721" cy="309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EC 3-1-1: </a:t>
                      </a:r>
                      <a:r>
                        <a:rPr lang="pl-PL" dirty="0"/>
                        <a:t>stal czarna </a:t>
                      </a:r>
                      <a:r>
                        <a:rPr lang="nl-BE" dirty="0"/>
                        <a:t>S355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EC 3-1-4: </a:t>
                      </a:r>
                      <a:r>
                        <a:rPr lang="pl-PL" dirty="0"/>
                        <a:t>stal nierdzewna duplex</a:t>
                      </a:r>
                      <a:endParaRPr lang="nl-BE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EC 3-1-4:</a:t>
                      </a:r>
                      <a:r>
                        <a:rPr lang="nl-BE" baseline="0" dirty="0"/>
                        <a:t> </a:t>
                      </a:r>
                      <a:r>
                        <a:rPr lang="pl-PL" baseline="0" dirty="0"/>
                        <a:t>przyszła aktualizacja</a:t>
                      </a:r>
                      <a:endParaRPr lang="nl-B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err="1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nl-BE" b="1" baseline="-25000" dirty="0" err="1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nl-BE" b="1" baseline="0" dirty="0">
                          <a:solidFill>
                            <a:schemeClr val="bg1"/>
                          </a:solidFill>
                        </a:rPr>
                        <a:t> [N/mm²]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355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450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316" t="-208197" r="-301266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316" t="-308197" r="-301266" b="-2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1,1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nl-BE" b="1" baseline="-25000" dirty="0">
                          <a:solidFill>
                            <a:schemeClr val="bg1"/>
                          </a:solidFill>
                        </a:rPr>
                        <a:t>c,Rd</a:t>
                      </a:r>
                      <a:r>
                        <a:rPr lang="pl-PL" b="1" baseline="-25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b="1" baseline="0" dirty="0">
                          <a:solidFill>
                            <a:schemeClr val="bg1"/>
                          </a:solidFill>
                        </a:rPr>
                        <a:t>przekroju</a:t>
                      </a:r>
                      <a:endParaRPr lang="nl-BE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196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226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296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Nośność na zwichrzenie</a:t>
                      </a:r>
                      <a:r>
                        <a:rPr lang="nl-BE" b="1" dirty="0">
                          <a:solidFill>
                            <a:schemeClr val="bg1"/>
                          </a:solidFill>
                        </a:rPr>
                        <a:t> M</a:t>
                      </a:r>
                      <a:r>
                        <a:rPr lang="nl-BE" b="1" baseline="-25000" dirty="0">
                          <a:solidFill>
                            <a:schemeClr val="bg1"/>
                          </a:solidFill>
                        </a:rPr>
                        <a:t>b,Rd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98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102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hthoek 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idx="1"/>
          </p:nvPr>
        </p:nvSpPr>
        <p:spPr>
          <a:xfrm>
            <a:off x="441435" y="1253359"/>
            <a:ext cx="8229600" cy="5494282"/>
          </a:xfrm>
        </p:spPr>
        <p:txBody>
          <a:bodyPr>
            <a:noAutofit/>
          </a:bodyPr>
          <a:lstStyle/>
          <a:p>
            <a:r>
              <a:rPr lang="pl-PL" dirty="0"/>
              <a:t>Porównanie</a:t>
            </a:r>
            <a:endParaRPr lang="en-GB" dirty="0"/>
          </a:p>
          <a:p>
            <a:endParaRPr lang="en-GB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lvl="1"/>
            <a:r>
              <a:rPr lang="pl-PL" sz="2000" dirty="0"/>
              <a:t>W podanym przykładzie stal czarna i nierdzewna wykazują zbliżoną 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pl-PL" sz="2000" dirty="0"/>
              <a:t>odporność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pl-PL" sz="2000" dirty="0"/>
              <a:t>na zwichrzenie</a:t>
            </a:r>
            <a:r>
              <a:rPr lang="en-GB" sz="2000" dirty="0"/>
              <a:t>. </a:t>
            </a:r>
          </a:p>
          <a:p>
            <a:pPr lvl="1"/>
            <a:r>
              <a:rPr lang="pl-PL" sz="2000" dirty="0"/>
              <a:t>Jakkolwiek: Ostatnie badania i publikacje naukowe wskazują, że podane wartości powinny być bardziej dostosowane do warunków rzeczywistych</a:t>
            </a:r>
            <a:br>
              <a:rPr lang="pl-PL" sz="2000" dirty="0"/>
            </a:br>
            <a:r>
              <a:rPr lang="pl-PL" sz="2000" dirty="0"/>
              <a:t> </a:t>
            </a:r>
            <a:r>
              <a:rPr lang="en-GB" sz="2000" dirty="0"/>
              <a:t>⇒ </a:t>
            </a:r>
            <a:r>
              <a:rPr lang="pl-PL" sz="2000" dirty="0"/>
              <a:t>są zbyt konserwatywne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403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Część </a:t>
            </a:r>
            <a:r>
              <a:rPr lang="fr-FR" dirty="0"/>
              <a:t>4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Metody alternatywne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72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Obecnie ważniejsze obiekty inżynierii lądowej muszą trwać ponad 100 lat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3691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alternatywne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Metoda (DSM) </a:t>
            </a:r>
            <a:r>
              <a:rPr lang="en-US" dirty="0"/>
              <a:t>Direct strength method</a:t>
            </a:r>
          </a:p>
          <a:p>
            <a:pPr lvl="1"/>
            <a:r>
              <a:rPr lang="pl-PL" dirty="0"/>
              <a:t>Część przepisów amerykańskich</a:t>
            </a:r>
            <a:endParaRPr lang="en-US" dirty="0"/>
          </a:p>
          <a:p>
            <a:pPr lvl="1"/>
            <a:r>
              <a:rPr lang="pl-PL" dirty="0"/>
              <a:t>Dla profili cienkościennych</a:t>
            </a:r>
            <a:endParaRPr lang="en-US" dirty="0"/>
          </a:p>
          <a:p>
            <a:endParaRPr lang="en-US" dirty="0"/>
          </a:p>
          <a:p>
            <a:r>
              <a:rPr lang="pl-PL" dirty="0"/>
              <a:t>Metoda (CSM) </a:t>
            </a:r>
            <a:r>
              <a:rPr lang="en-US" dirty="0"/>
              <a:t>Continuous strength method</a:t>
            </a:r>
          </a:p>
          <a:p>
            <a:pPr lvl="1"/>
            <a:r>
              <a:rPr lang="pl-PL" dirty="0"/>
              <a:t>Uwzględnia pozytywne oddziaływania umocnienia zgniotowego </a:t>
            </a:r>
            <a:endParaRPr lang="en-US" dirty="0"/>
          </a:p>
          <a:p>
            <a:endParaRPr lang="en-US" dirty="0"/>
          </a:p>
          <a:p>
            <a:r>
              <a:rPr lang="pl-PL" dirty="0"/>
              <a:t>Metoda elementów skończonych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0131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Metoda DSM (</a:t>
            </a:r>
            <a:r>
              <a:rPr lang="nl-BE" dirty="0"/>
              <a:t>Direct strength method</a:t>
            </a:r>
            <a:r>
              <a:rPr lang="pl-PL" dirty="0"/>
              <a:t>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 sz="2400" dirty="0"/>
              <a:t>AISI </a:t>
            </a:r>
            <a:r>
              <a:rPr lang="pl-PL" sz="2400" dirty="0"/>
              <a:t>Załącznik</a:t>
            </a:r>
            <a:r>
              <a:rPr lang="nl-BE" sz="2400" dirty="0"/>
              <a:t> 1</a:t>
            </a:r>
          </a:p>
          <a:p>
            <a:r>
              <a:rPr lang="pl-PL" sz="2400" dirty="0">
                <a:sym typeface="Wingdings 3" panose="05040102010807070707" pitchFamily="18" charset="2"/>
              </a:rPr>
              <a:t>Bardzo prosta i oczywista metoda</a:t>
            </a:r>
            <a:r>
              <a:rPr lang="nl-BE" sz="2400" dirty="0">
                <a:sym typeface="Wingdings 3" panose="05040102010807070707" pitchFamily="18" charset="2"/>
              </a:rPr>
              <a:t> </a:t>
            </a:r>
          </a:p>
          <a:p>
            <a:r>
              <a:rPr lang="pl-PL" sz="2400" dirty="0">
                <a:sym typeface="Wingdings 3" panose="05040102010807070707" pitchFamily="18" charset="2"/>
              </a:rPr>
              <a:t>Stosowana dla przekrojów cienkościennych</a:t>
            </a:r>
            <a:r>
              <a:rPr lang="nl-BE" sz="2400" dirty="0">
                <a:sym typeface="Wingdings 3" panose="05040102010807070707" pitchFamily="18" charset="2"/>
              </a:rPr>
              <a:t> </a:t>
            </a:r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>
              <a:sym typeface="Wingdings 3" panose="05040102010807070707" pitchFamily="18" charset="2"/>
            </a:endParaRPr>
          </a:p>
          <a:p>
            <a:r>
              <a:rPr lang="pl-PL" sz="2400" dirty="0">
                <a:sym typeface="Wingdings 3" panose="05040102010807070707" pitchFamily="18" charset="2"/>
              </a:rPr>
              <a:t>Wymaga</a:t>
            </a:r>
            <a:r>
              <a:rPr lang="nl-BE" sz="2400" dirty="0">
                <a:sym typeface="Wingdings 3" panose="05040102010807070707" pitchFamily="18" charset="2"/>
              </a:rPr>
              <a:t> </a:t>
            </a:r>
            <a:r>
              <a:rPr lang="pl-PL" sz="2400" dirty="0">
                <a:sym typeface="Wingdings 3" panose="05040102010807070707" pitchFamily="18" charset="2"/>
              </a:rPr>
              <a:t>„analizy wyboczenia sprężystego”</a:t>
            </a:r>
            <a:endParaRPr lang="nl-BE" sz="2400" dirty="0">
              <a:sym typeface="Wingdings 3" panose="05040102010807070707" pitchFamily="18" charset="2"/>
            </a:endParaRPr>
          </a:p>
          <a:p>
            <a:pPr lvl="1"/>
            <a:r>
              <a:rPr lang="pl-PL" sz="2000" dirty="0">
                <a:sym typeface="Wingdings 3" panose="05040102010807070707" pitchFamily="18" charset="2"/>
              </a:rPr>
              <a:t>Metoda teoretyczna opisana w literaturze</a:t>
            </a:r>
            <a:endParaRPr lang="nl-BE" sz="2000" dirty="0">
              <a:sym typeface="Wingdings 3" panose="05040102010807070707" pitchFamily="18" charset="2"/>
            </a:endParaRPr>
          </a:p>
          <a:p>
            <a:pPr lvl="1"/>
            <a:r>
              <a:rPr lang="pl-PL" sz="2000" dirty="0">
                <a:sym typeface="Wingdings 3" panose="05040102010807070707" pitchFamily="18" charset="2"/>
              </a:rPr>
              <a:t>Metoda pasm skończonych </a:t>
            </a:r>
            <a:r>
              <a:rPr lang="nl-BE" sz="2000" dirty="0">
                <a:sym typeface="Wingdings 3" panose="05040102010807070707" pitchFamily="18" charset="2"/>
              </a:rPr>
              <a:t>(</a:t>
            </a:r>
            <a:r>
              <a:rPr lang="pl-PL" sz="2000" dirty="0">
                <a:sym typeface="Wingdings 3" panose="05040102010807070707" pitchFamily="18" charset="2"/>
              </a:rPr>
              <a:t>na przykład </a:t>
            </a:r>
            <a:r>
              <a:rPr lang="nl-BE" sz="2000" dirty="0">
                <a:sym typeface="Wingdings 3" panose="05040102010807070707" pitchFamily="18" charset="2"/>
              </a:rPr>
              <a:t>CUFSM)</a:t>
            </a:r>
          </a:p>
          <a:p>
            <a:r>
              <a:rPr lang="pl-PL" sz="2400" dirty="0"/>
              <a:t>Więcej informacji na</a:t>
            </a:r>
            <a:r>
              <a:rPr lang="nl-BE" sz="2400" dirty="0"/>
              <a:t>: http://www.ce.jhu.edu/bschafer/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07" y="3026468"/>
            <a:ext cx="1457325" cy="15811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164" y="3045518"/>
            <a:ext cx="1095375" cy="15430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906" y="3045518"/>
            <a:ext cx="1647825" cy="15906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970" y="3183630"/>
            <a:ext cx="2486025" cy="126682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654" y="3207442"/>
            <a:ext cx="15335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491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951" y="274638"/>
            <a:ext cx="8655269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Metoda DSM (</a:t>
            </a:r>
            <a:r>
              <a:rPr lang="nl-BE" dirty="0"/>
              <a:t>Direct strength method</a:t>
            </a:r>
            <a:r>
              <a:rPr lang="pl-PL" dirty="0"/>
              <a:t>)</a:t>
            </a:r>
            <a:r>
              <a:rPr lang="nl-BE" dirty="0"/>
              <a:t> </a:t>
            </a:r>
            <a:br>
              <a:rPr lang="pl-PL" dirty="0"/>
            </a:br>
            <a:r>
              <a:rPr lang="pl-PL" i="1" dirty="0"/>
              <a:t>–</a:t>
            </a:r>
            <a:r>
              <a:rPr lang="pl-PL" i="1" dirty="0">
                <a:solidFill>
                  <a:srgbClr val="FF0000"/>
                </a:solidFill>
              </a:rPr>
              <a:t> </a:t>
            </a:r>
            <a:r>
              <a:rPr lang="pl-PL" dirty="0"/>
              <a:t>przykład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Ceownik półzamknięty poddany ściskaniu</a:t>
            </a:r>
            <a:endParaRPr lang="nl-BE" dirty="0"/>
          </a:p>
          <a:p>
            <a:r>
              <a:rPr lang="pl-PL" dirty="0"/>
              <a:t>Ferrytyczna stal nierdzewna</a:t>
            </a:r>
            <a:endParaRPr lang="nl-BE" dirty="0"/>
          </a:p>
          <a:p>
            <a:pPr lvl="1"/>
            <a:r>
              <a:rPr lang="pl-PL" dirty="0"/>
              <a:t>Wysokość kolumny</a:t>
            </a:r>
            <a:r>
              <a:rPr lang="fr-FR" dirty="0"/>
              <a:t>:</a:t>
            </a:r>
            <a:endParaRPr lang="nl-BE" dirty="0"/>
          </a:p>
          <a:p>
            <a:pPr lvl="1"/>
            <a:r>
              <a:rPr lang="nl-BE" dirty="0"/>
              <a:t>EN 1.4003</a:t>
            </a:r>
          </a:p>
          <a:p>
            <a:pPr lvl="1"/>
            <a:r>
              <a:rPr lang="nl-BE" dirty="0" err="1"/>
              <a:t>f</a:t>
            </a:r>
            <a:r>
              <a:rPr lang="nl-BE" baseline="-25000" dirty="0" err="1"/>
              <a:t>y</a:t>
            </a:r>
            <a:r>
              <a:rPr lang="nl-BE" dirty="0"/>
              <a:t> = 280 N/mm²</a:t>
            </a:r>
          </a:p>
          <a:p>
            <a:pPr lvl="1"/>
            <a:r>
              <a:rPr lang="nl-BE" dirty="0" err="1"/>
              <a:t>f</a:t>
            </a:r>
            <a:r>
              <a:rPr lang="nl-BE" baseline="-25000" dirty="0" err="1"/>
              <a:t>u</a:t>
            </a:r>
            <a:r>
              <a:rPr lang="nl-BE" dirty="0"/>
              <a:t> = 450 N/mm²</a:t>
            </a:r>
          </a:p>
          <a:p>
            <a:pPr lvl="1"/>
            <a:r>
              <a:rPr lang="nl-BE" dirty="0"/>
              <a:t>E = 220000 N/mm²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409" y="2416384"/>
            <a:ext cx="2929170" cy="39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924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36424"/>
            <a:ext cx="8229600" cy="4925144"/>
          </a:xfrm>
        </p:spPr>
        <p:txBody>
          <a:bodyPr>
            <a:normAutofit/>
          </a:bodyPr>
          <a:lstStyle/>
          <a:p>
            <a:r>
              <a:rPr lang="pl-PL" sz="2400" dirty="0"/>
              <a:t>Pierwszy krok</a:t>
            </a:r>
            <a:r>
              <a:rPr lang="nl-BE" sz="2400" dirty="0"/>
              <a:t>: </a:t>
            </a:r>
            <a:r>
              <a:rPr lang="pl-PL" sz="2400" dirty="0"/>
              <a:t>określenie </a:t>
            </a:r>
            <a:r>
              <a:rPr lang="pl-PL" sz="2400" dirty="0">
                <a:sym typeface="Wingdings 3" panose="05040102010807070707" pitchFamily="18" charset="2"/>
              </a:rPr>
              <a:t>wyboczenia sprężystego – postaci niestateczności </a:t>
            </a:r>
            <a:endParaRPr lang="nl-BE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748000" y="6492875"/>
            <a:ext cx="396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5348"/>
            <a:ext cx="8629650" cy="46863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601" y="2780928"/>
            <a:ext cx="868091" cy="131195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833" y="2780928"/>
            <a:ext cx="836324" cy="131195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049" y="4092885"/>
            <a:ext cx="1073419" cy="131195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196445" y="2411596"/>
            <a:ext cx="124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miejscowa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149980" y="2411596"/>
            <a:ext cx="1310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dystorsyjna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380551" y="3726541"/>
            <a:ext cx="102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ogólna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kstvak 11"/>
          <p:cNvSpPr txBox="1"/>
          <p:nvPr/>
        </p:nvSpPr>
        <p:spPr>
          <a:xfrm>
            <a:off x="7226371" y="2596262"/>
            <a:ext cx="102391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Wyniki CUFSM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kstvak 11"/>
          <p:cNvSpPr txBox="1"/>
          <p:nvPr/>
        </p:nvSpPr>
        <p:spPr>
          <a:xfrm>
            <a:off x="4060041" y="6558141"/>
            <a:ext cx="102391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Długość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kstvak 11"/>
          <p:cNvSpPr txBox="1"/>
          <p:nvPr/>
        </p:nvSpPr>
        <p:spPr>
          <a:xfrm rot="16200000">
            <a:off x="-1079614" y="3903081"/>
            <a:ext cx="286646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Współczynnik obciążenia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204951" y="274638"/>
            <a:ext cx="8655269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Metoda DSM (</a:t>
            </a:r>
            <a:r>
              <a:rPr lang="nl-BE" dirty="0"/>
              <a:t>Direct strength method</a:t>
            </a:r>
            <a:r>
              <a:rPr lang="pl-PL" dirty="0"/>
              <a:t>)</a:t>
            </a:r>
            <a:r>
              <a:rPr lang="nl-BE" dirty="0"/>
              <a:t> </a:t>
            </a:r>
            <a:br>
              <a:rPr lang="pl-PL" dirty="0"/>
            </a:br>
            <a:r>
              <a:rPr lang="pl-PL" i="1" dirty="0"/>
              <a:t>–</a:t>
            </a:r>
            <a:r>
              <a:rPr lang="pl-PL" i="1" dirty="0">
                <a:solidFill>
                  <a:srgbClr val="FF0000"/>
                </a:solidFill>
              </a:rPr>
              <a:t> </a:t>
            </a:r>
            <a:r>
              <a:rPr lang="pl-PL" dirty="0"/>
              <a:t>przykład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54622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3000" dirty="0"/>
              <a:t>Wyniki analizy </a:t>
            </a:r>
            <a:r>
              <a:rPr lang="nl-BE" sz="3000" dirty="0"/>
              <a:t>= </a:t>
            </a:r>
            <a:r>
              <a:rPr lang="pl-PL" sz="3000" dirty="0"/>
              <a:t>obciążenie wyboczenia sprężystego</a:t>
            </a:r>
            <a:endParaRPr lang="nl-BE" sz="3000" dirty="0"/>
          </a:p>
          <a:p>
            <a:pPr lvl="1"/>
            <a:r>
              <a:rPr lang="pl-PL" dirty="0"/>
              <a:t>W przykładzie współczynnik obciążenia dla wyboczenia sprężystego wynosi</a:t>
            </a:r>
            <a:r>
              <a:rPr lang="nl-BE" dirty="0"/>
              <a:t>:</a:t>
            </a:r>
          </a:p>
          <a:p>
            <a:pPr lvl="2"/>
            <a:r>
              <a:rPr lang="pl-PL" dirty="0"/>
              <a:t>miejscowo</a:t>
            </a:r>
            <a:r>
              <a:rPr lang="nl-BE" dirty="0"/>
              <a:t>: 0,80</a:t>
            </a:r>
          </a:p>
          <a:p>
            <a:pPr lvl="2"/>
            <a:r>
              <a:rPr lang="pl-PL" dirty="0" err="1"/>
              <a:t>dystorsyjnie</a:t>
            </a:r>
            <a:r>
              <a:rPr lang="nl-BE" dirty="0"/>
              <a:t>: 1,26</a:t>
            </a:r>
          </a:p>
          <a:p>
            <a:pPr lvl="2"/>
            <a:r>
              <a:rPr lang="pl-PL" dirty="0"/>
              <a:t>ogólnie</a:t>
            </a:r>
            <a:r>
              <a:rPr lang="nl-BE" dirty="0"/>
              <a:t>: 0,28</a:t>
            </a:r>
          </a:p>
          <a:p>
            <a:r>
              <a:rPr lang="pl-PL" sz="3000" dirty="0"/>
              <a:t>Drugi krok</a:t>
            </a:r>
            <a:r>
              <a:rPr lang="nl-BE" sz="3000" dirty="0"/>
              <a:t>: </a:t>
            </a:r>
            <a:r>
              <a:rPr lang="pl-PL" sz="3000" dirty="0"/>
              <a:t>obliczenie wytrzymałości nominalnej dla</a:t>
            </a:r>
            <a:endParaRPr lang="nl-BE" sz="3000" dirty="0"/>
          </a:p>
          <a:p>
            <a:pPr lvl="2"/>
            <a:r>
              <a:rPr lang="pl-PL" dirty="0"/>
              <a:t>Wyboczenia miejscowego</a:t>
            </a:r>
            <a:r>
              <a:rPr lang="nl-BE" dirty="0"/>
              <a:t> ⇨ </a:t>
            </a:r>
            <a:r>
              <a:rPr lang="pl-PL" dirty="0"/>
              <a:t>jedno równanie</a:t>
            </a:r>
            <a:endParaRPr lang="nl-BE" dirty="0"/>
          </a:p>
          <a:p>
            <a:pPr lvl="2"/>
            <a:r>
              <a:rPr lang="pl-PL" dirty="0"/>
              <a:t>Wyboczenia </a:t>
            </a:r>
            <a:r>
              <a:rPr lang="pl-PL" dirty="0" err="1"/>
              <a:t>dystorsyjnego</a:t>
            </a:r>
            <a:r>
              <a:rPr lang="nl-BE" dirty="0"/>
              <a:t> ⇨ </a:t>
            </a:r>
            <a:r>
              <a:rPr lang="pl-PL" dirty="0"/>
              <a:t>jedno równanie</a:t>
            </a:r>
            <a:endParaRPr lang="nl-BE" dirty="0"/>
          </a:p>
          <a:p>
            <a:pPr lvl="2"/>
            <a:r>
              <a:rPr lang="pl-PL" dirty="0"/>
              <a:t>Wyboczenia ogólnego </a:t>
            </a:r>
            <a:r>
              <a:rPr lang="nl-BE" dirty="0"/>
              <a:t>⇨ </a:t>
            </a:r>
            <a:r>
              <a:rPr lang="pl-PL" dirty="0"/>
              <a:t>jedno równanie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04951" y="274638"/>
            <a:ext cx="8655269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Metoda DSM (</a:t>
            </a:r>
            <a:r>
              <a:rPr lang="nl-BE" dirty="0"/>
              <a:t>Direct strength method</a:t>
            </a:r>
            <a:r>
              <a:rPr lang="pl-PL" dirty="0"/>
              <a:t>)</a:t>
            </a:r>
            <a:r>
              <a:rPr lang="nl-BE" dirty="0"/>
              <a:t> </a:t>
            </a:r>
            <a:br>
              <a:rPr lang="pl-PL" dirty="0"/>
            </a:br>
            <a:r>
              <a:rPr lang="pl-PL" i="1" dirty="0"/>
              <a:t>–</a:t>
            </a:r>
            <a:r>
              <a:rPr lang="pl-PL" i="1" dirty="0">
                <a:solidFill>
                  <a:srgbClr val="FF0000"/>
                </a:solidFill>
              </a:rPr>
              <a:t> </a:t>
            </a:r>
            <a:r>
              <a:rPr lang="pl-PL" dirty="0"/>
              <a:t>przykład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216057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481" t="-2478"/>
            </a:stretch>
          </a:blipFill>
        </p:spPr>
        <p:txBody>
          <a:bodyPr/>
          <a:lstStyle/>
          <a:p>
            <a:pPr>
              <a:buNone/>
            </a:pPr>
            <a:r>
              <a:rPr lang="nl-BE">
                <a:noFill/>
              </a:rPr>
              <a:t>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63571" y="1602559"/>
            <a:ext cx="5269584" cy="433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Nominalna wytrzymałość wyboczenia ogólnego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04951" y="274638"/>
            <a:ext cx="8655269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Metoda DSM (</a:t>
            </a:r>
            <a:r>
              <a:rPr lang="nl-BE" dirty="0"/>
              <a:t>Direct strength method</a:t>
            </a:r>
            <a:r>
              <a:rPr lang="pl-PL" dirty="0"/>
              <a:t>)</a:t>
            </a:r>
            <a:r>
              <a:rPr lang="nl-BE" dirty="0"/>
              <a:t> </a:t>
            </a:r>
            <a:br>
              <a:rPr lang="pl-PL" dirty="0"/>
            </a:br>
            <a:r>
              <a:rPr lang="pl-PL" i="1" dirty="0"/>
              <a:t>–</a:t>
            </a:r>
            <a:r>
              <a:rPr lang="pl-PL" i="1" dirty="0">
                <a:solidFill>
                  <a:srgbClr val="FF0000"/>
                </a:solidFill>
              </a:rPr>
              <a:t> </a:t>
            </a:r>
            <a:r>
              <a:rPr lang="pl-PL" dirty="0"/>
              <a:t>przykład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82418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630" t="-1611"/>
            </a:stretch>
          </a:blipFill>
        </p:spPr>
        <p:txBody>
          <a:bodyPr/>
          <a:lstStyle/>
          <a:p>
            <a:pPr>
              <a:buNone/>
            </a:pPr>
            <a:r>
              <a:rPr lang="nl-BE">
                <a:noFill/>
              </a:rPr>
              <a:t>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63571" y="1677975"/>
            <a:ext cx="5410986" cy="433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Nominalna wytrzymałość wyboczenia miejscowego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04951" y="274638"/>
            <a:ext cx="8655269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Metoda DSM (</a:t>
            </a:r>
            <a:r>
              <a:rPr lang="nl-BE" dirty="0"/>
              <a:t>Direct strength method</a:t>
            </a:r>
            <a:r>
              <a:rPr lang="pl-PL" dirty="0"/>
              <a:t>)</a:t>
            </a:r>
            <a:r>
              <a:rPr lang="nl-BE" dirty="0"/>
              <a:t> </a:t>
            </a:r>
            <a:br>
              <a:rPr lang="pl-PL" dirty="0"/>
            </a:br>
            <a:r>
              <a:rPr lang="pl-PL" i="1" dirty="0"/>
              <a:t>–</a:t>
            </a:r>
            <a:r>
              <a:rPr lang="pl-PL" i="1" dirty="0">
                <a:solidFill>
                  <a:srgbClr val="FF0000"/>
                </a:solidFill>
              </a:rPr>
              <a:t> </a:t>
            </a:r>
            <a:r>
              <a:rPr lang="pl-PL" dirty="0"/>
              <a:t>przykład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60598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481" t="-1487"/>
            </a:stretch>
          </a:blipFill>
        </p:spPr>
        <p:txBody>
          <a:bodyPr/>
          <a:lstStyle/>
          <a:p>
            <a:pPr>
              <a:buNone/>
            </a:pPr>
            <a:r>
              <a:rPr lang="nl-BE">
                <a:noFill/>
              </a:rPr>
              <a:t>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63571" y="1677975"/>
            <a:ext cx="6089716" cy="433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Nominalna wytrzymałość wyboczenia 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dystorsyjnego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04951" y="274638"/>
            <a:ext cx="8655269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Metoda DSM (</a:t>
            </a:r>
            <a:r>
              <a:rPr lang="nl-BE" dirty="0"/>
              <a:t>Direct strength method</a:t>
            </a:r>
            <a:r>
              <a:rPr lang="pl-PL" dirty="0"/>
              <a:t>)</a:t>
            </a:r>
            <a:r>
              <a:rPr lang="nl-BE" dirty="0"/>
              <a:t> </a:t>
            </a:r>
            <a:br>
              <a:rPr lang="pl-PL" dirty="0"/>
            </a:br>
            <a:r>
              <a:rPr lang="pl-PL" i="1" dirty="0"/>
              <a:t>–</a:t>
            </a:r>
            <a:r>
              <a:rPr lang="pl-PL" i="1" dirty="0">
                <a:solidFill>
                  <a:srgbClr val="FF0000"/>
                </a:solidFill>
              </a:rPr>
              <a:t> </a:t>
            </a:r>
            <a:r>
              <a:rPr lang="pl-PL" dirty="0"/>
              <a:t>przykład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979099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Trzeci krok</a:t>
            </a:r>
            <a:r>
              <a:rPr lang="nl-BE" dirty="0"/>
              <a:t> : </a:t>
            </a:r>
            <a:r>
              <a:rPr lang="pl-PL" dirty="0"/>
              <a:t>wytrzymałość osiowa stanowi „jedynie” minimum wytrzymałości nominalnej</a:t>
            </a:r>
            <a:endParaRPr lang="nl-BE" dirty="0"/>
          </a:p>
          <a:p>
            <a:pPr lvl="2"/>
            <a:r>
              <a:rPr lang="pl-PL" dirty="0"/>
              <a:t>Miejscowej</a:t>
            </a:r>
            <a:r>
              <a:rPr lang="nl-BE" dirty="0"/>
              <a:t>: P</a:t>
            </a:r>
            <a:r>
              <a:rPr lang="nl-BE" baseline="-25000" dirty="0"/>
              <a:t>nl</a:t>
            </a:r>
            <a:r>
              <a:rPr lang="nl-BE" dirty="0"/>
              <a:t> = 93,81 kN</a:t>
            </a:r>
          </a:p>
          <a:p>
            <a:pPr lvl="2"/>
            <a:r>
              <a:rPr lang="pl-PL" dirty="0" err="1"/>
              <a:t>Dystorsyjnej</a:t>
            </a:r>
            <a:r>
              <a:rPr lang="nl-BE" dirty="0"/>
              <a:t>: P</a:t>
            </a:r>
            <a:r>
              <a:rPr lang="nl-BE" baseline="-25000" dirty="0"/>
              <a:t>nd</a:t>
            </a:r>
            <a:r>
              <a:rPr lang="nl-BE" dirty="0"/>
              <a:t> = 344,56 kN</a:t>
            </a:r>
          </a:p>
          <a:p>
            <a:pPr lvl="2"/>
            <a:r>
              <a:rPr lang="pl-PL" dirty="0"/>
              <a:t>Ogólnej</a:t>
            </a:r>
            <a:r>
              <a:rPr lang="nl-BE" dirty="0"/>
              <a:t>: P</a:t>
            </a:r>
            <a:r>
              <a:rPr lang="nl-BE" baseline="-25000" dirty="0"/>
              <a:t>ne</a:t>
            </a:r>
            <a:r>
              <a:rPr lang="nl-BE" dirty="0"/>
              <a:t> = 93,81 kN</a:t>
            </a:r>
          </a:p>
          <a:p>
            <a:pPr lvl="1">
              <a:buNone/>
            </a:pPr>
            <a:endParaRPr lang="nl-BE" dirty="0"/>
          </a:p>
          <a:p>
            <a:pPr lvl="1">
              <a:buNone/>
            </a:pPr>
            <a:r>
              <a:rPr lang="nl-BE" dirty="0"/>
              <a:t>                           ⇒ P</a:t>
            </a:r>
            <a:r>
              <a:rPr lang="nl-BE" baseline="-25000" dirty="0"/>
              <a:t>n</a:t>
            </a:r>
            <a:r>
              <a:rPr lang="nl-BE" dirty="0"/>
              <a:t> = 93,81 kN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04951" y="274638"/>
            <a:ext cx="8655269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Metoda DSM (</a:t>
            </a:r>
            <a:r>
              <a:rPr lang="nl-BE" dirty="0"/>
              <a:t>Direct strength method</a:t>
            </a:r>
            <a:r>
              <a:rPr lang="pl-PL" dirty="0"/>
              <a:t>)</a:t>
            </a:r>
            <a:r>
              <a:rPr lang="nl-BE" dirty="0"/>
              <a:t> </a:t>
            </a:r>
            <a:br>
              <a:rPr lang="pl-PL" dirty="0"/>
            </a:br>
            <a:r>
              <a:rPr lang="pl-PL" i="1" dirty="0"/>
              <a:t>–</a:t>
            </a:r>
            <a:r>
              <a:rPr lang="pl-PL" i="1" dirty="0">
                <a:solidFill>
                  <a:srgbClr val="FF0000"/>
                </a:solidFill>
              </a:rPr>
              <a:t> </a:t>
            </a:r>
            <a:r>
              <a:rPr lang="pl-PL" dirty="0"/>
              <a:t>przykład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87259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655" y="274638"/>
            <a:ext cx="8702566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Metoda CSM </a:t>
            </a:r>
            <a:r>
              <a:rPr lang="pl-PL" sz="4000" dirty="0"/>
              <a:t>(</a:t>
            </a:r>
            <a:r>
              <a:rPr lang="nl-BE" sz="4000" dirty="0"/>
              <a:t>Continuous strength method</a:t>
            </a:r>
            <a:r>
              <a:rPr lang="pl-PL" sz="4000" dirty="0"/>
              <a:t>)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347435" cy="4925144"/>
          </a:xfrm>
        </p:spPr>
        <p:txBody>
          <a:bodyPr/>
          <a:lstStyle/>
          <a:p>
            <a:r>
              <a:rPr lang="pl-PL" dirty="0"/>
              <a:t>Charakterystyka materiałowa stali nierdzewnej</a:t>
            </a:r>
            <a:r>
              <a:rPr lang="en-GB" dirty="0"/>
              <a:t>: </a:t>
            </a:r>
          </a:p>
          <a:p>
            <a:pPr lvl="1"/>
            <a:r>
              <a:rPr lang="pl-PL" dirty="0"/>
              <a:t>Nieliniowy model materiałowy </a:t>
            </a:r>
          </a:p>
          <a:p>
            <a:pPr lvl="1"/>
            <a:r>
              <a:rPr lang="pl-PL" dirty="0"/>
              <a:t>Umocnienie zgniotem</a:t>
            </a:r>
            <a:endParaRPr lang="en-GB" dirty="0"/>
          </a:p>
          <a:p>
            <a:pPr lvl="1"/>
            <a:r>
              <a:rPr lang="pl-PL" dirty="0"/>
              <a:t>Konwencjonalne metody projektowania nie są w stanie wykorzystać pełnego potencjału charakterystyki przekrojów 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66AA0-E37C-4065-8BE7-D4086C065B5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0388" y="4642115"/>
            <a:ext cx="720207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Metoda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Continuous strength method </a:t>
            </a:r>
            <a:r>
              <a:rPr kumimoji="0" lang="pl-P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(CSM)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stosuje model materiałowy uwzględniający umocnienie zgniotem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019669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theme colours</Template>
  <TotalTime>3469</TotalTime>
  <Words>7898</Words>
  <Application>Microsoft Office PowerPoint</Application>
  <PresentationFormat>On-screen Show (4:3)</PresentationFormat>
  <Paragraphs>1315</Paragraphs>
  <Slides>129</Slides>
  <Notes>65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129</vt:i4>
      </vt:variant>
    </vt:vector>
  </HeadingPairs>
  <TitlesOfParts>
    <vt:vector size="141" baseType="lpstr">
      <vt:lpstr>Arial</vt:lpstr>
      <vt:lpstr>Calibri</vt:lpstr>
      <vt:lpstr>Cambria Math</vt:lpstr>
      <vt:lpstr>Symbol</vt:lpstr>
      <vt:lpstr>Times</vt:lpstr>
      <vt:lpstr>Times New Roman</vt:lpstr>
      <vt:lpstr>Univers</vt:lpstr>
      <vt:lpstr>Wingdings</vt:lpstr>
      <vt:lpstr>3_Custom Design</vt:lpstr>
      <vt:lpstr>4_Custom Design</vt:lpstr>
      <vt:lpstr>Arkusz</vt:lpstr>
      <vt:lpstr>Equation</vt:lpstr>
      <vt:lpstr>Prezentacja dla wykładowców architektury i budownictwa</vt:lpstr>
      <vt:lpstr>Niewłaściwy dobór materiału  może prowadzić do poważnych problemów</vt:lpstr>
      <vt:lpstr>PowerPoint Presentation</vt:lpstr>
      <vt:lpstr>Korozja węzła autostradowego Turcota w Montrealu1,2</vt:lpstr>
      <vt:lpstr>Będzie musiał być wymieniony</vt:lpstr>
      <vt:lpstr>Jak beton zbrojony może zostać zniszczony przez korozję</vt:lpstr>
      <vt:lpstr>Dyfuzja korozyjnych jonów (zwykle chlorków)  do betonu:</vt:lpstr>
      <vt:lpstr>Pęknięcia w betonie przyspieszają korozję</vt:lpstr>
      <vt:lpstr>Obecnie ważniejsze obiekty inżynierii lądowej muszą trwać ponad 100 lat</vt:lpstr>
      <vt:lpstr>Most Haynes Inlet Slough, Oregon, USA  20047,8</vt:lpstr>
      <vt:lpstr>    Most Hong Kong- Zhuhai- Macau9 (budowę rozpoczęto w 2009 a ma być zakończona w 2018)</vt:lpstr>
      <vt:lpstr>Most Broadmeadow, Dublin, Irlandia (2003)10</vt:lpstr>
      <vt:lpstr>Naprawa wału morskiego Bayonne, Francja</vt:lpstr>
      <vt:lpstr>Naprawa wału morskiego Bayonne, Francja</vt:lpstr>
      <vt:lpstr>Most: Stonecutters Bridge w Hong Kongu12,13</vt:lpstr>
      <vt:lpstr>Mast Belt Parkway, Brooklyn, USA (2004)14</vt:lpstr>
      <vt:lpstr>Kiedy należy brać pod uwagę zastosowanie prętów zbrojeniowych ze stali nierdzewnej15-20:</vt:lpstr>
      <vt:lpstr>Porównanie prętów zbrojeniowych ze stali nierdzewnej z innymi rozwiązaniami 15-20</vt:lpstr>
      <vt:lpstr>Porównanie prętów zbrojeniowych ze stali nierdzewnej z innymi rozwiązaniami 15-20</vt:lpstr>
      <vt:lpstr>Źródła</vt:lpstr>
      <vt:lpstr>Odniesienia dotyczące połączeń galwanicznych</vt:lpstr>
      <vt:lpstr>Prezentacja dla wykładowców architektury i budownictwa</vt:lpstr>
      <vt:lpstr>Konstrukcyjne stale nierdzewne Projektowanie ze stali nierdzewnych </vt:lpstr>
      <vt:lpstr>Plan prezentacji</vt:lpstr>
      <vt:lpstr>Część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Część 2</vt:lpstr>
      <vt:lpstr>Charakterystyka naprężenie-odkształcenie: Stal czarna w porównaniu do nierdzewnej</vt:lpstr>
      <vt:lpstr>Charakterystyka naprężenie-odkształcenie –  zakres małego odkształcenia</vt:lpstr>
      <vt:lpstr>PowerPoint Presentation</vt:lpstr>
      <vt:lpstr>Wytrzymałość obliczeniowa stali nierdzewnych</vt:lpstr>
      <vt:lpstr>Wytrzymałość obliczeniowa stali nierdzewnych</vt:lpstr>
      <vt:lpstr>Umocnienie zgniotem (umocnienie w wyniku obróbki plastycznej na zimno )</vt:lpstr>
      <vt:lpstr>Umocnienie zgniotem (umocnienie w wyniku obróbki plastycznej na zimno )</vt:lpstr>
      <vt:lpstr>Umocnienie zgniotem – nie zawsze przydatne</vt:lpstr>
      <vt:lpstr>Plastyczność i udarność</vt:lpstr>
      <vt:lpstr>Charakterystyka naprężenie-odkształcenie  – zakres dużego odkształcenia </vt:lpstr>
      <vt:lpstr>Konstrukcje odporne na uderzenie/wybuch</vt:lpstr>
      <vt:lpstr>Charakterystyka naprężenie-odkształcenie</vt:lpstr>
      <vt:lpstr>Wpływ na stateczność</vt:lpstr>
      <vt:lpstr>Wpływ na stateczność</vt:lpstr>
      <vt:lpstr>Własności w wysokiej temperaturze</vt:lpstr>
      <vt:lpstr>Własności w wysokiej temperaturze</vt:lpstr>
      <vt:lpstr>Własności w wysokiej temperaturze</vt:lpstr>
      <vt:lpstr>Część 3</vt:lpstr>
      <vt:lpstr>Projektowanie elementów  ze stali nierdzewnej</vt:lpstr>
      <vt:lpstr>Międzynarodowe normy projektowe</vt:lpstr>
      <vt:lpstr>PowerPoint Presentation</vt:lpstr>
      <vt:lpstr>Eurokod 3: Część 1 (EN 1993-1)</vt:lpstr>
      <vt:lpstr>Eurokod 3: Projektowanie konstrukcji stalowych,  Część 1.4 Reguły uzupełniające dla stali nierdzewnych</vt:lpstr>
      <vt:lpstr>Eurokod 3: Projektowanie konstrukcji stalowych,  Część 1.4 Reguły uzupełniające dla stali nierdzewnych</vt:lpstr>
      <vt:lpstr>Inne normy projektowe</vt:lpstr>
      <vt:lpstr>Eurokod 3: Projektowanie konstrukcji stalowych,  Część 1.4 Reguły uzupełniające dla stali nierdzewnych</vt:lpstr>
      <vt:lpstr>Klasyfikacja przekrojów i lokalna utrata stateczności w EN 1993-1-4</vt:lpstr>
      <vt:lpstr>Klasyfikacja przekrojów i lokalna utrata stateczności w EN 1993-1-4</vt:lpstr>
      <vt:lpstr>Klasyfikacja przekrojów i lokalna utrata stateczności w EN 1993-1-4</vt:lpstr>
      <vt:lpstr>Projektowanie elementów naprężonych,  słupów i belek</vt:lpstr>
      <vt:lpstr>“Idealne” zachowanie się słupa</vt:lpstr>
      <vt:lpstr>Wyboczenie słupa (elementy ściskane o stałym przekroju)</vt:lpstr>
      <vt:lpstr>Wyboczenie słupa (elementy ściskane o stałym przekroju)</vt:lpstr>
      <vt:lpstr>Wyboczenie słupa (elementy ściskane o stałym przekroju)</vt:lpstr>
      <vt:lpstr>Wyboczenie giętne kolumny</vt:lpstr>
      <vt:lpstr>Krzywe wyboczenia giętnego w Eurokod 3</vt:lpstr>
      <vt:lpstr>Eurokod 3 Wyboczenie giętne – przykład</vt:lpstr>
      <vt:lpstr>Eurokod 3 Wyboczenie giętne – przykład</vt:lpstr>
      <vt:lpstr>Eurokod 3 Wyboczenie giętne – przykład</vt:lpstr>
      <vt:lpstr> Eurokod 3 Wyboczenie giętne – przykład </vt:lpstr>
      <vt:lpstr>Odporność na zwichrzenie</vt:lpstr>
      <vt:lpstr>Odporność na zwichrzenie</vt:lpstr>
      <vt:lpstr>Odporność na zwichrzenie</vt:lpstr>
      <vt:lpstr>Odporność na zwichrzenie</vt:lpstr>
      <vt:lpstr> Krzywe zwichrzenia w Eurokode 3 </vt:lpstr>
      <vt:lpstr>Smukłość względna</vt:lpstr>
      <vt:lpstr>Eurokod 3 Smukłość przy zwichrzeniu – przykład</vt:lpstr>
      <vt:lpstr>Eurokod 3 Smukłość przy zwichrzeniu – przykład</vt:lpstr>
      <vt:lpstr>Eurokod 3 Smukłość przy zwichrzeniu – przykład</vt:lpstr>
      <vt:lpstr>Eurokod 3 Smukłość przy zwichrzeniu – przykład</vt:lpstr>
      <vt:lpstr>Eurokod 3 Smukłość przy zwichrzeniu - przykład </vt:lpstr>
      <vt:lpstr>Eurokod 3 Smukłość przy zwichrzeniu – przykład</vt:lpstr>
      <vt:lpstr>Część 4</vt:lpstr>
      <vt:lpstr>Metody alternatywne</vt:lpstr>
      <vt:lpstr>Metoda DSM (Direct strength method)</vt:lpstr>
      <vt:lpstr>Metoda DSM (Direct strength method)  – przykład</vt:lpstr>
      <vt:lpstr>Metoda DSM (Direct strength method)  – przykład</vt:lpstr>
      <vt:lpstr>Metoda DSM (Direct strength method)  – przykład</vt:lpstr>
      <vt:lpstr>Metoda DSM (Direct strength method)  – przykład</vt:lpstr>
      <vt:lpstr>Metoda DSM (Direct strength method)  – przykład</vt:lpstr>
      <vt:lpstr>Metoda DSM (Direct strength method)  – przykład</vt:lpstr>
      <vt:lpstr>Metoda DSM (Direct strength method)  – przykład</vt:lpstr>
      <vt:lpstr>Metoda CSM (Continuous strength method)</vt:lpstr>
      <vt:lpstr>Metoda CSM (Continuous strength method)</vt:lpstr>
      <vt:lpstr>Metoda CSM (Continuous strength method)</vt:lpstr>
      <vt:lpstr>Metoda elementów skończonych</vt:lpstr>
      <vt:lpstr>Metoda elementów skończonych</vt:lpstr>
      <vt:lpstr>Metoda elementów skończonych</vt:lpstr>
      <vt:lpstr>Metoda elementów skończonych</vt:lpstr>
      <vt:lpstr>Metoda elementów skończonych</vt:lpstr>
      <vt:lpstr>Metoda elementów skończonych</vt:lpstr>
      <vt:lpstr>Metoda elementów skończonych</vt:lpstr>
      <vt:lpstr>Część 5</vt:lpstr>
      <vt:lpstr>Ugięcia</vt:lpstr>
      <vt:lpstr>Ugięcia</vt:lpstr>
      <vt:lpstr>Ugięcia</vt:lpstr>
      <vt:lpstr>Ugięcia w belce z austenitycznej  stali nierdzewnej</vt:lpstr>
      <vt:lpstr>Część 6</vt:lpstr>
      <vt:lpstr>Oddziaływanie obciążeń sejsmicznych</vt:lpstr>
      <vt:lpstr>Projektowanie połączeń śrubowych</vt:lpstr>
      <vt:lpstr>Projektowanie połączeń śrubowych</vt:lpstr>
      <vt:lpstr>Śruby sprężone</vt:lpstr>
      <vt:lpstr>Projektowanie połączeń spawanych</vt:lpstr>
      <vt:lpstr>Wytrzymałość zmęczeniowa</vt:lpstr>
      <vt:lpstr>Część 7</vt:lpstr>
      <vt:lpstr>Zasoby dla inżynierów</vt:lpstr>
      <vt:lpstr>www.steel-stainless.org </vt:lpstr>
      <vt:lpstr>Stainless in Construction Information Centre www.stainlessconstruction.com </vt:lpstr>
      <vt:lpstr>12 studiów przypadków różnych konstrukcji www.steel-stainless.org/CaseStudies </vt:lpstr>
      <vt:lpstr>Wytyczne do projektowania zgodnie  z Eurokodami</vt:lpstr>
      <vt:lpstr>Podsumowanie</vt:lpstr>
      <vt:lpstr>Źródła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Zastosowania konstrukcyjne prętów zbrojeniowych ze stali nierdzewnej </dc:title>
  <dc:creator>Bernard</dc:creator>
  <cp:keywords>Stal nierdzewna, Szkolenie, Architektura, Inżynieria</cp:keywords>
  <cp:lastModifiedBy>Jo Claes</cp:lastModifiedBy>
  <cp:revision>262</cp:revision>
  <cp:lastPrinted>2015-04-13T06:33:26Z</cp:lastPrinted>
  <dcterms:created xsi:type="dcterms:W3CDTF">2013-11-20T09:46:26Z</dcterms:created>
  <dcterms:modified xsi:type="dcterms:W3CDTF">2020-01-31T10:20:12Z</dcterms:modified>
</cp:coreProperties>
</file>