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309" r:id="rId2"/>
    <p:sldId id="341" r:id="rId3"/>
    <p:sldId id="274" r:id="rId4"/>
    <p:sldId id="322" r:id="rId5"/>
    <p:sldId id="323" r:id="rId6"/>
    <p:sldId id="324" r:id="rId7"/>
    <p:sldId id="352" r:id="rId8"/>
    <p:sldId id="353" r:id="rId9"/>
    <p:sldId id="354" r:id="rId10"/>
    <p:sldId id="328" r:id="rId11"/>
    <p:sldId id="329" r:id="rId12"/>
    <p:sldId id="279" r:id="rId13"/>
    <p:sldId id="355" r:id="rId14"/>
    <p:sldId id="321" r:id="rId15"/>
    <p:sldId id="334" r:id="rId16"/>
    <p:sldId id="335" r:id="rId17"/>
    <p:sldId id="336" r:id="rId18"/>
    <p:sldId id="337" r:id="rId19"/>
    <p:sldId id="345" r:id="rId20"/>
    <p:sldId id="338" r:id="rId21"/>
    <p:sldId id="340" r:id="rId22"/>
    <p:sldId id="342" r:id="rId23"/>
    <p:sldId id="350" r:id="rId24"/>
    <p:sldId id="351" r:id="rId25"/>
    <p:sldId id="332" r:id="rId26"/>
    <p:sldId id="349" r:id="rId27"/>
    <p:sldId id="331" r:id="rId28"/>
    <p:sldId id="33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3DFB3-A8FC-405B-9804-B2DFAD566D5D}" v="6" dt="2020-01-28T13:07:33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9" autoAdjust="0"/>
    <p:restoredTop sz="94383" autoAdjust="0"/>
  </p:normalViewPr>
  <p:slideViewPr>
    <p:cSldViewPr>
      <p:cViewPr varScale="1">
        <p:scale>
          <a:sx n="82" d="100"/>
          <a:sy n="82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37C3DFB3-A8FC-405B-9804-B2DFAD566D5D}"/>
    <pc:docChg chg="modSld">
      <pc:chgData name="Jo Claes" userId="d64208f3-0076-4064-b6ac-7d8ee9dc279f" providerId="ADAL" clId="{37C3DFB3-A8FC-405B-9804-B2DFAD566D5D}" dt="2020-01-28T13:07:49.736" v="13" actId="1035"/>
      <pc:docMkLst>
        <pc:docMk/>
      </pc:docMkLst>
      <pc:sldChg chg="modSp">
        <pc:chgData name="Jo Claes" userId="d64208f3-0076-4064-b6ac-7d8ee9dc279f" providerId="ADAL" clId="{37C3DFB3-A8FC-405B-9804-B2DFAD566D5D}" dt="2020-01-28T13:07:49.736" v="13" actId="1035"/>
        <pc:sldMkLst>
          <pc:docMk/>
          <pc:sldMk cId="1202091140" sldId="331"/>
        </pc:sldMkLst>
        <pc:spChg chg="mod">
          <ac:chgData name="Jo Claes" userId="d64208f3-0076-4064-b6ac-7d8ee9dc279f" providerId="ADAL" clId="{37C3DFB3-A8FC-405B-9804-B2DFAD566D5D}" dt="2020-01-28T13:07:49.736" v="13" actId="1035"/>
          <ac:spMkLst>
            <pc:docMk/>
            <pc:sldMk cId="1202091140" sldId="331"/>
            <ac:spMk id="2" creationId="{00000000-0000-0000-0000-000000000000}"/>
          </ac:spMkLst>
        </pc:spChg>
        <pc:spChg chg="mod">
          <ac:chgData name="Jo Claes" userId="d64208f3-0076-4064-b6ac-7d8ee9dc279f" providerId="ADAL" clId="{37C3DFB3-A8FC-405B-9804-B2DFAD566D5D}" dt="2020-01-28T13:07:42.096" v="9" actId="20577"/>
          <ac:spMkLst>
            <pc:docMk/>
            <pc:sldMk cId="1202091140" sldId="331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E811056A-1FCE-4CB9-BB1D-353B6A4C1817}"/>
    <pc:docChg chg="modSld">
      <pc:chgData name="Jo Claes" userId="d64208f3-0076-4064-b6ac-7d8ee9dc279f" providerId="ADAL" clId="{E811056A-1FCE-4CB9-BB1D-353B6A4C1817}" dt="2019-11-07T10:50:16.401" v="5" actId="114"/>
      <pc:docMkLst>
        <pc:docMk/>
      </pc:docMkLst>
      <pc:sldChg chg="modSp">
        <pc:chgData name="Jo Claes" userId="d64208f3-0076-4064-b6ac-7d8ee9dc279f" providerId="ADAL" clId="{E811056A-1FCE-4CB9-BB1D-353B6A4C1817}" dt="2019-11-07T10:49:41.144" v="0" actId="207"/>
        <pc:sldMkLst>
          <pc:docMk/>
          <pc:sldMk cId="3903556980" sldId="324"/>
        </pc:sldMkLst>
        <pc:spChg chg="mod">
          <ac:chgData name="Jo Claes" userId="d64208f3-0076-4064-b6ac-7d8ee9dc279f" providerId="ADAL" clId="{E811056A-1FCE-4CB9-BB1D-353B6A4C1817}" dt="2019-11-07T10:49:41.144" v="0" actId="207"/>
          <ac:spMkLst>
            <pc:docMk/>
            <pc:sldMk cId="3903556980" sldId="324"/>
            <ac:spMk id="4" creationId="{00000000-0000-0000-0000-000000000000}"/>
          </ac:spMkLst>
        </pc:spChg>
      </pc:sldChg>
      <pc:sldChg chg="modSp">
        <pc:chgData name="Jo Claes" userId="d64208f3-0076-4064-b6ac-7d8ee9dc279f" providerId="ADAL" clId="{E811056A-1FCE-4CB9-BB1D-353B6A4C1817}" dt="2019-11-07T10:50:16.401" v="5" actId="114"/>
        <pc:sldMkLst>
          <pc:docMk/>
          <pc:sldMk cId="1202091140" sldId="331"/>
        </pc:sldMkLst>
        <pc:spChg chg="mod">
          <ac:chgData name="Jo Claes" userId="d64208f3-0076-4064-b6ac-7d8ee9dc279f" providerId="ADAL" clId="{E811056A-1FCE-4CB9-BB1D-353B6A4C1817}" dt="2019-11-07T10:50:16.401" v="5" actId="114"/>
          <ac:spMkLst>
            <pc:docMk/>
            <pc:sldMk cId="1202091140" sldId="33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47E7-629B-40FF-A9B6-C48EFEB99100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37B04-E346-4859-9CA7-88FF33329E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72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46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3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32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2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sz="1600" dirty="0"/>
              <a:t>Surface </a:t>
            </a:r>
            <a:r>
              <a:rPr lang="fr-BE" sz="1600" dirty="0" err="1"/>
              <a:t>Finishes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6969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6969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6969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rand-sgm.fr/" TargetMode="External"/><Relationship Id="rId13" Type="http://schemas.openxmlformats.org/officeDocument/2006/relationships/hyperlink" Target="https://gkd.de/architekturgewebe/" TargetMode="External"/><Relationship Id="rId3" Type="http://schemas.openxmlformats.org/officeDocument/2006/relationships/hyperlink" Target="http://www.ssina.com/download_a_file/special_finishes.pdf" TargetMode="External"/><Relationship Id="rId7" Type="http://schemas.openxmlformats.org/officeDocument/2006/relationships/hyperlink" Target="http://www.worldstainless.org/Files/issf/non-image-files/PDF/Euro_Inox/Electropolishing_EN.pdf" TargetMode="External"/><Relationship Id="rId12" Type="http://schemas.openxmlformats.org/officeDocument/2006/relationships/hyperlink" Target="http://cambridgearchitectural.com/" TargetMode="External"/><Relationship Id="rId2" Type="http://schemas.openxmlformats.org/officeDocument/2006/relationships/hyperlink" Target="http://www.worldstainless.org/Files/issf/non-image-files/PDF/Euro_Inox/Finishes02_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igrat.de/home/" TargetMode="External"/><Relationship Id="rId11" Type="http://schemas.openxmlformats.org/officeDocument/2006/relationships/hyperlink" Target="https://www.exyd.com/waterfront-building.html" TargetMode="External"/><Relationship Id="rId5" Type="http://schemas.openxmlformats.org/officeDocument/2006/relationships/hyperlink" Target="http://www.uginox.com/sites/default/files/public/Triptyque%20Lusignan_web.pdf" TargetMode="External"/><Relationship Id="rId15" Type="http://schemas.openxmlformats.org/officeDocument/2006/relationships/hyperlink" Target="http://www.worldstainless.org/Files/issf/non-image-files/PDF/Euro_Inox/RoughnessMeasurement_EN.pdf" TargetMode="External"/><Relationship Id="rId10" Type="http://schemas.openxmlformats.org/officeDocument/2006/relationships/hyperlink" Target="http://cambridgearchitectural.com/projects/ft-lauderdale-hollywood-international-airport-rental-car-center" TargetMode="External"/><Relationship Id="rId4" Type="http://schemas.openxmlformats.org/officeDocument/2006/relationships/hyperlink" Target="http://www.bssa.org.uk/topics.php?article=47" TargetMode="External"/><Relationship Id="rId9" Type="http://schemas.openxmlformats.org/officeDocument/2006/relationships/hyperlink" Target="http://www.worldstainless.org/Files/issf/non-image-files/PDF/Euro_Inox/3D_Finishes_EN.pdf" TargetMode="External"/><Relationship Id="rId14" Type="http://schemas.openxmlformats.org/officeDocument/2006/relationships/hyperlink" Target="http://www.diedrahtweber-architektur.com/de/anwendungen-architekturgewebe/medienfassade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3BVK2X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stainless.org/Files/issf/non-image-files/PDF/Euro_Inox/RoughnessMeasurement_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Supporting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for </a:t>
            </a:r>
            <a:r>
              <a:rPr lang="fr-FR" dirty="0" err="1"/>
              <a:t>lecturers</a:t>
            </a:r>
            <a:r>
              <a:rPr lang="fr-FR" dirty="0"/>
              <a:t> of Architecture/Civil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 err="1">
                <a:solidFill>
                  <a:srgbClr val="969696"/>
                </a:solidFill>
              </a:rPr>
              <a:t>Chapter</a:t>
            </a:r>
            <a:r>
              <a:rPr lang="fr-FR" sz="4000" b="1">
                <a:solidFill>
                  <a:srgbClr val="969696"/>
                </a:solidFill>
              </a:rPr>
              <a:t> 08</a:t>
            </a:r>
            <a:endParaRPr lang="fr-FR" sz="4000" b="1" dirty="0">
              <a:solidFill>
                <a:srgbClr val="969696"/>
              </a:solidFill>
            </a:endParaRPr>
          </a:p>
          <a:p>
            <a:r>
              <a:rPr lang="fr-FR" sz="4000" b="1" dirty="0" err="1">
                <a:solidFill>
                  <a:srgbClr val="969696"/>
                </a:solidFill>
              </a:rPr>
              <a:t>Stainless</a:t>
            </a:r>
            <a:r>
              <a:rPr lang="fr-FR" sz="4000" b="1" dirty="0">
                <a:solidFill>
                  <a:srgbClr val="969696"/>
                </a:solidFill>
              </a:rPr>
              <a:t> </a:t>
            </a:r>
            <a:r>
              <a:rPr lang="fr-FR" sz="4000" b="1" dirty="0" err="1">
                <a:solidFill>
                  <a:srgbClr val="969696"/>
                </a:solidFill>
              </a:rPr>
              <a:t>Steel</a:t>
            </a:r>
            <a:r>
              <a:rPr lang="fr-FR" sz="4000" b="1" dirty="0">
                <a:solidFill>
                  <a:srgbClr val="969696"/>
                </a:solidFill>
              </a:rPr>
              <a:t> Surfaces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913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Proprietary</a:t>
            </a:r>
            <a:r>
              <a:rPr lang="fr-FR" dirty="0"/>
              <a:t> </a:t>
            </a:r>
            <a:r>
              <a:rPr lang="fr-FR" dirty="0" err="1"/>
              <a:t>finishes</a:t>
            </a:r>
            <a:r>
              <a:rPr lang="fr-FR" baseline="50000" dirty="0"/>
              <a:t> 4,5</a:t>
            </a:r>
            <a:br>
              <a:rPr lang="fr-FR" sz="4000" dirty="0"/>
            </a:br>
            <a:r>
              <a:rPr lang="fr-FR" sz="2000" dirty="0" err="1"/>
              <a:t>Many</a:t>
            </a:r>
            <a:r>
              <a:rPr lang="fr-FR" sz="2000" dirty="0"/>
              <a:t> </a:t>
            </a:r>
            <a:r>
              <a:rPr lang="fr-FR" sz="2000" dirty="0" err="1"/>
              <a:t>specific</a:t>
            </a:r>
            <a:r>
              <a:rPr lang="fr-FR" sz="2000" dirty="0"/>
              <a:t>  &amp; custom </a:t>
            </a:r>
            <a:r>
              <a:rPr lang="fr-FR" sz="2000" dirty="0" err="1"/>
              <a:t>finishes</a:t>
            </a:r>
            <a:r>
              <a:rPr lang="fr-FR" sz="2000" dirty="0"/>
              <a:t> are </a:t>
            </a:r>
            <a:r>
              <a:rPr lang="fr-FR" sz="2000" dirty="0" err="1"/>
              <a:t>available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specialized</a:t>
            </a:r>
            <a:r>
              <a:rPr lang="fr-FR" sz="2000" dirty="0"/>
              <a:t> </a:t>
            </a:r>
            <a:r>
              <a:rPr lang="fr-FR" sz="2000" dirty="0" err="1"/>
              <a:t>companies</a:t>
            </a:r>
            <a:br>
              <a:rPr lang="fr-FR" sz="2000" dirty="0"/>
            </a:br>
            <a:r>
              <a:rPr lang="fr-FR" sz="2000" dirty="0" err="1"/>
              <a:t>Some</a:t>
            </a:r>
            <a:r>
              <a:rPr lang="fr-FR" sz="2000" dirty="0"/>
              <a:t> </a:t>
            </a:r>
            <a:r>
              <a:rPr lang="fr-FR" sz="2000" dirty="0" err="1"/>
              <a:t>examples</a:t>
            </a:r>
            <a:r>
              <a:rPr lang="fr-FR" sz="2000" dirty="0"/>
              <a:t> are </a:t>
            </a:r>
            <a:r>
              <a:rPr lang="fr-FR" sz="2000" dirty="0" err="1"/>
              <a:t>shown</a:t>
            </a:r>
            <a:r>
              <a:rPr lang="fr-FR" sz="2000" dirty="0"/>
              <a:t> </a:t>
            </a:r>
            <a:r>
              <a:rPr lang="fr-FR" sz="2000" dirty="0" err="1"/>
              <a:t>below</a:t>
            </a:r>
            <a:endParaRPr lang="en-GB" sz="4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789160"/>
            <a:ext cx="2886075" cy="108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5229320"/>
            <a:ext cx="2886075" cy="108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23531" y="2349000"/>
            <a:ext cx="3152925" cy="3960320"/>
            <a:chOff x="4644009" y="2349000"/>
            <a:chExt cx="3152925" cy="396032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4009" y="2349000"/>
              <a:ext cx="3122547" cy="108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8560" y="3789160"/>
              <a:ext cx="3118108" cy="10800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59187" y="5229320"/>
              <a:ext cx="3137747" cy="108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10</a:t>
            </a:fld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7" y="2347446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871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FR" dirty="0" err="1"/>
              <a:t>Electropolishing</a:t>
            </a:r>
            <a:r>
              <a:rPr lang="fr-FR" baseline="50000" dirty="0"/>
              <a:t> 6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388" y="1600200"/>
            <a:ext cx="3907857" cy="2685448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/>
              <a:t>Produces</a:t>
            </a:r>
            <a:r>
              <a:rPr lang="fr-FR" sz="2000" dirty="0"/>
              <a:t> </a:t>
            </a:r>
            <a:r>
              <a:rPr lang="fr-FR" sz="2000" dirty="0" err="1"/>
              <a:t>bright</a:t>
            </a:r>
            <a:r>
              <a:rPr lang="fr-FR" sz="2000" dirty="0"/>
              <a:t> </a:t>
            </a:r>
            <a:r>
              <a:rPr lang="fr-FR" sz="2000" dirty="0" err="1"/>
              <a:t>reflecting</a:t>
            </a:r>
            <a:r>
              <a:rPr lang="fr-FR" sz="2000" dirty="0"/>
              <a:t> surfaces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feature</a:t>
            </a: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Optimum corrosion </a:t>
            </a:r>
            <a:r>
              <a:rPr lang="fr-FR" sz="2000" dirty="0" err="1"/>
              <a:t>resistance</a:t>
            </a:r>
            <a:r>
              <a:rPr lang="fr-FR" sz="2000" dirty="0"/>
              <a:t> for </a:t>
            </a:r>
            <a:r>
              <a:rPr lang="fr-FR" sz="2000" dirty="0" err="1"/>
              <a:t>any</a:t>
            </a:r>
            <a:r>
              <a:rPr lang="fr-FR" sz="2000" dirty="0"/>
              <a:t> grade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err="1"/>
              <a:t>Easier</a:t>
            </a:r>
            <a:r>
              <a:rPr lang="fr-FR" sz="2000" dirty="0"/>
              <a:t> </a:t>
            </a:r>
            <a:r>
              <a:rPr lang="fr-FR" sz="2000" dirty="0" err="1"/>
              <a:t>disinfection</a:t>
            </a:r>
            <a:r>
              <a:rPr lang="fr-FR" sz="2000" dirty="0"/>
              <a:t> and </a:t>
            </a:r>
            <a:r>
              <a:rPr lang="fr-FR" sz="2000" dirty="0" err="1"/>
              <a:t>cleanability</a:t>
            </a: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err="1"/>
              <a:t>Easier</a:t>
            </a:r>
            <a:r>
              <a:rPr lang="fr-FR" sz="2000" dirty="0"/>
              <a:t> </a:t>
            </a:r>
            <a:r>
              <a:rPr lang="fr-FR" sz="2000" dirty="0" err="1"/>
              <a:t>removal</a:t>
            </a:r>
            <a:r>
              <a:rPr lang="fr-FR" sz="2000" dirty="0"/>
              <a:t> of graffiti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err="1"/>
              <a:t>However</a:t>
            </a: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err="1"/>
              <a:t>Irregular</a:t>
            </a:r>
            <a:r>
              <a:rPr lang="fr-FR" sz="2000" dirty="0"/>
              <a:t> surfaces are more visible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As </a:t>
            </a:r>
            <a:r>
              <a:rPr lang="fr-FR" sz="2000" dirty="0" err="1"/>
              <a:t>well</a:t>
            </a:r>
            <a:r>
              <a:rPr lang="fr-FR" sz="2000" dirty="0"/>
              <a:t> as damage </a:t>
            </a:r>
            <a:r>
              <a:rPr lang="fr-FR" sz="2000" dirty="0" err="1"/>
              <a:t>from</a:t>
            </a:r>
            <a:r>
              <a:rPr lang="fr-FR" sz="2000" dirty="0"/>
              <a:t> scratches and </a:t>
            </a:r>
            <a:r>
              <a:rPr lang="fr-FR" sz="2000" dirty="0" err="1"/>
              <a:t>mechanical</a:t>
            </a:r>
            <a:r>
              <a:rPr lang="fr-FR" sz="2000" dirty="0"/>
              <a:t> damage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626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Bead</a:t>
            </a:r>
            <a:r>
              <a:rPr lang="fr-FR" dirty="0"/>
              <a:t> </a:t>
            </a:r>
            <a:r>
              <a:rPr lang="fr-FR" dirty="0" err="1"/>
              <a:t>Blasting</a:t>
            </a:r>
            <a:r>
              <a:rPr lang="fr-FR" dirty="0"/>
              <a:t> </a:t>
            </a:r>
            <a:r>
              <a:rPr lang="fr-FR" baseline="30000" dirty="0"/>
              <a:t>8</a:t>
            </a:r>
            <a:br>
              <a:rPr lang="fr-FR" sz="4000" dirty="0"/>
            </a:br>
            <a:r>
              <a:rPr lang="fr-FR" sz="2000" dirty="0"/>
              <a:t>The </a:t>
            </a:r>
            <a:r>
              <a:rPr lang="fr-FR" sz="2000" dirty="0" err="1"/>
              <a:t>appearance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altered</a:t>
            </a:r>
            <a:r>
              <a:rPr lang="fr-FR" sz="2000" dirty="0"/>
              <a:t> by </a:t>
            </a:r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/>
              <a:t>blasting</a:t>
            </a:r>
            <a:r>
              <a:rPr lang="fr-FR" sz="2000" dirty="0"/>
              <a:t> </a:t>
            </a:r>
            <a:r>
              <a:rPr lang="fr-FR" sz="2000" dirty="0" err="1"/>
              <a:t>materials</a:t>
            </a:r>
            <a:r>
              <a:rPr lang="fr-FR" sz="2000" dirty="0"/>
              <a:t>,</a:t>
            </a:r>
            <a:br>
              <a:rPr lang="fr-FR" sz="2000" dirty="0"/>
            </a:br>
            <a:r>
              <a:rPr lang="fr-FR" sz="2000" dirty="0"/>
              <a:t> </a:t>
            </a:r>
            <a:r>
              <a:rPr lang="fr-FR" sz="2000" dirty="0" err="1"/>
              <a:t>e.g</a:t>
            </a:r>
            <a:r>
              <a:rPr lang="fr-FR" sz="2000" dirty="0"/>
              <a:t>. glass </a:t>
            </a:r>
            <a:r>
              <a:rPr lang="fr-FR" sz="2000" dirty="0" err="1"/>
              <a:t>bead</a:t>
            </a:r>
            <a:r>
              <a:rPr lang="fr-FR" sz="2000" dirty="0"/>
              <a:t> (</a:t>
            </a:r>
            <a:r>
              <a:rPr lang="fr-FR" sz="2000" dirty="0" err="1"/>
              <a:t>above</a:t>
            </a:r>
            <a:r>
              <a:rPr lang="fr-FR" sz="2000" dirty="0"/>
              <a:t>) or </a:t>
            </a:r>
            <a:r>
              <a:rPr lang="fr-FR" sz="2000" dirty="0" err="1"/>
              <a:t>shredded</a:t>
            </a:r>
            <a:r>
              <a:rPr lang="fr-FR" sz="2000" dirty="0"/>
              <a:t> glass (</a:t>
            </a:r>
            <a:r>
              <a:rPr lang="fr-FR" sz="2000" dirty="0" err="1"/>
              <a:t>below</a:t>
            </a:r>
            <a:r>
              <a:rPr lang="fr-FR" sz="2000" dirty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3158" y="1963554"/>
            <a:ext cx="3368842" cy="12801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3157" y="3429000"/>
            <a:ext cx="3368843" cy="12970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269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Please</a:t>
            </a:r>
            <a:r>
              <a:rPr lang="fr-FR" dirty="0"/>
              <a:t> note: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13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440788" y="1907107"/>
            <a:ext cx="81472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There are many different grades of stainless steel, which offer solutions to a wide range of design problems, from corrosion resistance in even the most aggressive environments, to high strength requirements; and from ease of formability to ease of welding. Similarly, stainless steels offer a wide range of surface finishes which can assist the architect in achieving the aesthetically pleasing appearance he is looking for. Surface finishes range from a plain matte through soft polishing through textured patterns and colours right up to highly polished mirror finishes. These provide the imaginative designer with a wide array of options. </a:t>
            </a:r>
          </a:p>
          <a:p>
            <a:endParaRPr lang="en-GB" sz="2000" dirty="0"/>
          </a:p>
          <a:p>
            <a:r>
              <a:rPr lang="en-GB" sz="2000" b="1" dirty="0"/>
              <a:t>Care should be taken when using glossy surface finishes to ensure that they do not unwittingly create glare or heat reflectivity issues. Especially building fronts facing the sun and concave-shaped areas deserve special attention during the planning phase.</a:t>
            </a:r>
            <a:endParaRPr lang="fr-FR" sz="2000" b="1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8047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Architects</a:t>
            </a:r>
            <a:r>
              <a:rPr lang="fr-FR" dirty="0"/>
              <a:t> use </a:t>
            </a:r>
            <a:r>
              <a:rPr lang="fr-FR" dirty="0" err="1"/>
              <a:t>everyday</a:t>
            </a:r>
            <a:r>
              <a:rPr lang="fr-FR" dirty="0"/>
              <a:t> the palette of surface </a:t>
            </a:r>
            <a:r>
              <a:rPr lang="fr-FR" dirty="0" err="1"/>
              <a:t>finishes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on </a:t>
            </a:r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steels</a:t>
            </a:r>
            <a:r>
              <a:rPr lang="fr-FR" dirty="0"/>
              <a:t> </a:t>
            </a:r>
            <a:r>
              <a:rPr lang="fr-FR" baseline="50000" dirty="0"/>
              <a:t>7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In </a:t>
            </a:r>
            <a:r>
              <a:rPr lang="fr-FR" dirty="0" err="1">
                <a:solidFill>
                  <a:schemeClr val="tx1"/>
                </a:solidFill>
              </a:rPr>
              <a:t>Chapter</a:t>
            </a:r>
            <a:r>
              <a:rPr lang="fr-FR" dirty="0">
                <a:solidFill>
                  <a:schemeClr val="tx1"/>
                </a:solidFill>
              </a:rPr>
              <a:t> 2 </a:t>
            </a:r>
            <a:r>
              <a:rPr lang="fr-FR" dirty="0" err="1">
                <a:solidFill>
                  <a:schemeClr val="tx1"/>
                </a:solidFill>
              </a:rPr>
              <a:t>you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will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find</a:t>
            </a:r>
            <a:r>
              <a:rPr lang="fr-FR" dirty="0">
                <a:solidFill>
                  <a:schemeClr val="tx1"/>
                </a:solidFill>
              </a:rPr>
              <a:t>  </a:t>
            </a:r>
            <a:r>
              <a:rPr lang="fr-FR" dirty="0" err="1">
                <a:solidFill>
                  <a:schemeClr val="tx1"/>
                </a:solidFill>
              </a:rPr>
              <a:t>some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examples</a:t>
            </a:r>
            <a:r>
              <a:rPr lang="fr-FR" dirty="0">
                <a:solidFill>
                  <a:schemeClr val="tx1"/>
                </a:solidFill>
              </a:rPr>
              <a:t> of buildings for </a:t>
            </a:r>
            <a:r>
              <a:rPr lang="fr-FR" dirty="0" err="1">
                <a:solidFill>
                  <a:schemeClr val="tx1"/>
                </a:solidFill>
              </a:rPr>
              <a:t>which</a:t>
            </a:r>
            <a:r>
              <a:rPr lang="fr-FR" dirty="0">
                <a:solidFill>
                  <a:schemeClr val="tx1"/>
                </a:solidFill>
              </a:rPr>
              <a:t> the surface finish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essential to the </a:t>
            </a:r>
            <a:r>
              <a:rPr lang="fr-FR" dirty="0" err="1">
                <a:solidFill>
                  <a:schemeClr val="tx1"/>
                </a:solidFill>
              </a:rPr>
              <a:t>aesthetics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120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2 - </a:t>
            </a:r>
            <a:r>
              <a:rPr lang="fr-FR" dirty="0" err="1"/>
              <a:t>Tridimensional</a:t>
            </a:r>
            <a:r>
              <a:rPr lang="fr-FR" dirty="0"/>
              <a:t> </a:t>
            </a:r>
            <a:r>
              <a:rPr lang="fr-FR" dirty="0" err="1"/>
              <a:t>Finishes</a:t>
            </a:r>
            <a:r>
              <a:rPr lang="fr-FR" dirty="0"/>
              <a:t> </a:t>
            </a:r>
            <a:r>
              <a:rPr lang="fr-FR" baseline="50000" dirty="0"/>
              <a:t>9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i.e. </a:t>
            </a:r>
            <a:r>
              <a:rPr lang="fr-FR" dirty="0" err="1">
                <a:solidFill>
                  <a:schemeClr val="tx1"/>
                </a:solidFill>
              </a:rPr>
              <a:t>deeper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tridimensional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features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than</a:t>
            </a:r>
            <a:r>
              <a:rPr lang="fr-FR" dirty="0">
                <a:solidFill>
                  <a:schemeClr val="tx1"/>
                </a:solidFill>
              </a:rPr>
              <a:t> patterns </a:t>
            </a:r>
            <a:r>
              <a:rPr lang="fr-FR" dirty="0" err="1">
                <a:solidFill>
                  <a:schemeClr val="tx1"/>
                </a:solidFill>
              </a:rPr>
              <a:t>obtained</a:t>
            </a:r>
            <a:r>
              <a:rPr lang="fr-FR" dirty="0">
                <a:solidFill>
                  <a:schemeClr val="tx1"/>
                </a:solidFill>
              </a:rPr>
              <a:t> by  </a:t>
            </a:r>
            <a:r>
              <a:rPr lang="en-US" dirty="0">
                <a:solidFill>
                  <a:schemeClr val="tx1"/>
                </a:solidFill>
              </a:rPr>
              <a:t>embossing, punching, </a:t>
            </a:r>
            <a:r>
              <a:rPr lang="en-US" dirty="0" err="1">
                <a:solidFill>
                  <a:schemeClr val="tx1"/>
                </a:solidFill>
              </a:rPr>
              <a:t>cuttting</a:t>
            </a:r>
            <a:r>
              <a:rPr lang="en-US" dirty="0">
                <a:solidFill>
                  <a:schemeClr val="tx1"/>
                </a:solidFill>
              </a:rPr>
              <a:t>, profiling, …. </a:t>
            </a:r>
          </a:p>
          <a:p>
            <a:r>
              <a:rPr lang="en-US" dirty="0">
                <a:solidFill>
                  <a:schemeClr val="tx1"/>
                </a:solidFill>
              </a:rPr>
              <a:t>usually carried out on Computer-controlled machines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884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fr-FR" sz="3600" dirty="0" err="1"/>
              <a:t>Embossed</a:t>
            </a:r>
            <a:r>
              <a:rPr lang="fr-FR" sz="3600" dirty="0"/>
              <a:t> patterns </a:t>
            </a:r>
            <a:r>
              <a:rPr lang="fr-FR" sz="3600" baseline="50000" dirty="0"/>
              <a:t>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AF66AA0-E37C-4065-8BE7-D4086C065B53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304" y="2123488"/>
            <a:ext cx="3772181" cy="1825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1012" y="4303314"/>
            <a:ext cx="3783276" cy="1841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304" y="4303314"/>
            <a:ext cx="3772181" cy="1841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1012" y="2123488"/>
            <a:ext cx="3783276" cy="1825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6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Irregular</a:t>
            </a:r>
            <a:r>
              <a:rPr lang="fr-FR" sz="3600" dirty="0"/>
              <a:t> shapes</a:t>
            </a:r>
            <a:r>
              <a:rPr lang="fr-FR" sz="3600" baseline="50000" dirty="0"/>
              <a:t>9</a:t>
            </a:r>
            <a:r>
              <a:rPr lang="fr-FR" sz="3600" dirty="0"/>
              <a:t> (</a:t>
            </a:r>
            <a:r>
              <a:rPr lang="fr-FR" sz="3600" dirty="0" err="1"/>
              <a:t>fluid</a:t>
            </a:r>
            <a:r>
              <a:rPr lang="fr-FR" sz="3600" dirty="0"/>
              <a:t> </a:t>
            </a:r>
            <a:r>
              <a:rPr lang="fr-FR" sz="3600" dirty="0" err="1"/>
              <a:t>forming</a:t>
            </a:r>
            <a:r>
              <a:rPr lang="fr-FR" sz="3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4890" y="1467716"/>
            <a:ext cx="3038311" cy="2522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6878" y="4305611"/>
            <a:ext cx="3076701" cy="2482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4890" y="4305611"/>
            <a:ext cx="3038311" cy="2482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6878" y="1467716"/>
            <a:ext cx="3076701" cy="2530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Perforated</a:t>
            </a:r>
            <a:r>
              <a:rPr lang="fr-FR" sz="3600" dirty="0"/>
              <a:t> </a:t>
            </a:r>
            <a:r>
              <a:rPr lang="fr-FR" sz="3600" dirty="0" err="1"/>
              <a:t>sheet</a:t>
            </a:r>
            <a:r>
              <a:rPr lang="fr-FR" sz="3600" dirty="0"/>
              <a:t> </a:t>
            </a:r>
            <a:r>
              <a:rPr lang="fr-FR" sz="3600" baseline="50000" dirty="0"/>
              <a:t>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712" y="1319444"/>
            <a:ext cx="3687288" cy="29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1400" y="1319444"/>
            <a:ext cx="2755075" cy="29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2" descr="http://www.yq-stainlesssteelmesh.com/Utp/2013753148960.jpg"/>
          <p:cNvSpPr>
            <a:spLocks noChangeAspect="1" noChangeArrowheads="1"/>
          </p:cNvSpPr>
          <p:nvPr/>
        </p:nvSpPr>
        <p:spPr bwMode="auto">
          <a:xfrm>
            <a:off x="155575" y="-1608138"/>
            <a:ext cx="53625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711" y="4546948"/>
            <a:ext cx="3686679" cy="2122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5" descr="http://2.imimg.com/data2/PS/RT/MY-1643219/perforated-stainless-steel-sheets-250x250.jp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1400" y="4589812"/>
            <a:ext cx="2755075" cy="207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0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" y="8336"/>
            <a:ext cx="8229600" cy="814876"/>
          </a:xfrm>
        </p:spPr>
        <p:txBody>
          <a:bodyPr>
            <a:normAutofit/>
          </a:bodyPr>
          <a:lstStyle/>
          <a:p>
            <a:r>
              <a:rPr lang="fr-FR" sz="2800" dirty="0"/>
              <a:t>Semi-transparent glass panels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perforated</a:t>
            </a:r>
            <a:r>
              <a:rPr lang="fr-FR" sz="2800" dirty="0"/>
              <a:t> </a:t>
            </a:r>
            <a:r>
              <a:rPr lang="fr-FR" sz="2800" dirty="0" err="1"/>
              <a:t>sheet</a:t>
            </a:r>
            <a:r>
              <a:rPr lang="fr-FR" sz="2800" dirty="0"/>
              <a:t> </a:t>
            </a:r>
            <a:r>
              <a:rPr lang="fr-FR" sz="2800" baseline="30000" dirty="0"/>
              <a:t>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19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1450" y="1079072"/>
            <a:ext cx="3960000" cy="2785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1450" y="3972053"/>
            <a:ext cx="3960000" cy="2436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263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7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steel</a:t>
            </a:r>
            <a:r>
              <a:rPr lang="fr-FR" dirty="0"/>
              <a:t> </a:t>
            </a:r>
            <a:r>
              <a:rPr lang="fr-FR" dirty="0" err="1"/>
              <a:t>finishes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Tridimensional</a:t>
            </a:r>
            <a:r>
              <a:rPr lang="fr-FR" dirty="0"/>
              <a:t> Surfaces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Woven</a:t>
            </a:r>
            <a:r>
              <a:rPr lang="fr-FR" dirty="0"/>
              <a:t> </a:t>
            </a:r>
            <a:r>
              <a:rPr lang="fr-FR" dirty="0" err="1"/>
              <a:t>meshes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898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Expanded</a:t>
            </a:r>
            <a:r>
              <a:rPr lang="fr-FR" sz="3600" dirty="0"/>
              <a:t> </a:t>
            </a:r>
            <a:r>
              <a:rPr lang="fr-FR" sz="3600" dirty="0" err="1"/>
              <a:t>Sheet</a:t>
            </a:r>
            <a:endParaRPr lang="fr-F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4558" y="1892174"/>
            <a:ext cx="3340729" cy="1394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4558" y="5278170"/>
            <a:ext cx="3340730" cy="1339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4558" y="3603279"/>
            <a:ext cx="3340729" cy="1358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3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400"/>
            <a:ext cx="8229600" cy="634082"/>
          </a:xfrm>
        </p:spPr>
        <p:txBody>
          <a:bodyPr>
            <a:noAutofit/>
          </a:bodyPr>
          <a:lstStyle/>
          <a:p>
            <a:r>
              <a:rPr lang="fr-FR" sz="2800" dirty="0" err="1"/>
              <a:t>Combination</a:t>
            </a:r>
            <a:r>
              <a:rPr lang="fr-FR" sz="2800" dirty="0"/>
              <a:t> of techniques </a:t>
            </a:r>
            <a:r>
              <a:rPr lang="fr-FR" sz="2800" baseline="30000" dirty="0"/>
              <a:t>11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" y="1578818"/>
            <a:ext cx="5162550" cy="516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84" y="4405360"/>
            <a:ext cx="3669196" cy="2336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692696"/>
            <a:ext cx="85689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fr-FR" sz="2000" dirty="0">
                <a:ea typeface="+mj-ea"/>
                <a:cs typeface="+mj-cs"/>
              </a:rPr>
              <a:t>Stockholm </a:t>
            </a:r>
            <a:r>
              <a:rPr lang="fr-FR" sz="2000" dirty="0" err="1">
                <a:ea typeface="+mj-ea"/>
                <a:cs typeface="+mj-cs"/>
              </a:rPr>
              <a:t>Waterfront</a:t>
            </a:r>
            <a:r>
              <a:rPr lang="fr-FR" sz="2000" dirty="0">
                <a:ea typeface="+mj-ea"/>
                <a:cs typeface="+mj-cs"/>
              </a:rPr>
              <a:t> Building : </a:t>
            </a:r>
            <a:r>
              <a:rPr lang="fr-FR" dirty="0" err="1">
                <a:ea typeface="+mj-ea"/>
                <a:cs typeface="+mj-cs"/>
              </a:rPr>
              <a:t>Perforated</a:t>
            </a:r>
            <a:r>
              <a:rPr lang="fr-FR" dirty="0">
                <a:ea typeface="+mj-ea"/>
                <a:cs typeface="+mj-cs"/>
              </a:rPr>
              <a:t> and </a:t>
            </a:r>
            <a:r>
              <a:rPr lang="fr-FR" dirty="0" err="1">
                <a:ea typeface="+mj-ea"/>
                <a:cs typeface="+mj-cs"/>
              </a:rPr>
              <a:t>colored</a:t>
            </a:r>
            <a:r>
              <a:rPr lang="fr-FR" dirty="0">
                <a:ea typeface="+mj-ea"/>
                <a:cs typeface="+mj-cs"/>
              </a:rPr>
              <a:t> </a:t>
            </a:r>
            <a:r>
              <a:rPr lang="fr-FR" dirty="0" err="1">
                <a:ea typeface="+mj-ea"/>
                <a:cs typeface="+mj-cs"/>
              </a:rPr>
              <a:t>stainless</a:t>
            </a:r>
            <a:r>
              <a:rPr lang="fr-FR" dirty="0">
                <a:ea typeface="+mj-ea"/>
                <a:cs typeface="+mj-cs"/>
              </a:rPr>
              <a:t> </a:t>
            </a:r>
            <a:r>
              <a:rPr lang="fr-FR" dirty="0" err="1">
                <a:ea typeface="+mj-ea"/>
                <a:cs typeface="+mj-cs"/>
              </a:rPr>
              <a:t>steel</a:t>
            </a:r>
            <a:r>
              <a:rPr lang="fr-FR" dirty="0">
                <a:ea typeface="+mj-ea"/>
                <a:cs typeface="+mj-cs"/>
              </a:rPr>
              <a:t> </a:t>
            </a:r>
            <a:r>
              <a:rPr lang="fr-FR" dirty="0" err="1">
                <a:ea typeface="+mj-ea"/>
                <a:cs typeface="+mj-cs"/>
              </a:rPr>
              <a:t>ceiling</a:t>
            </a:r>
            <a:r>
              <a:rPr lang="fr-FR" dirty="0">
                <a:ea typeface="+mj-ea"/>
                <a:cs typeface="+mj-cs"/>
              </a:rPr>
              <a:t> </a:t>
            </a:r>
            <a:r>
              <a:rPr lang="fr-FR" dirty="0" err="1">
                <a:ea typeface="+mj-ea"/>
                <a:cs typeface="+mj-cs"/>
              </a:rPr>
              <a:t>that</a:t>
            </a:r>
            <a:r>
              <a:rPr lang="fr-FR" dirty="0">
                <a:ea typeface="+mj-ea"/>
                <a:cs typeface="+mj-cs"/>
              </a:rPr>
              <a:t> </a:t>
            </a:r>
            <a:r>
              <a:rPr lang="fr-FR" dirty="0" err="1">
                <a:ea typeface="+mj-ea"/>
                <a:cs typeface="+mj-cs"/>
              </a:rPr>
              <a:t>reproduces</a:t>
            </a:r>
            <a:r>
              <a:rPr lang="fr-FR" dirty="0">
                <a:ea typeface="+mj-ea"/>
                <a:cs typeface="+mj-cs"/>
              </a:rPr>
              <a:t> the image of the </a:t>
            </a:r>
            <a:r>
              <a:rPr lang="fr-FR" dirty="0" err="1">
                <a:ea typeface="+mj-ea"/>
                <a:cs typeface="+mj-cs"/>
              </a:rPr>
              <a:t>melting</a:t>
            </a:r>
            <a:r>
              <a:rPr lang="fr-FR" dirty="0">
                <a:ea typeface="+mj-ea"/>
                <a:cs typeface="+mj-cs"/>
              </a:rPr>
              <a:t> </a:t>
            </a:r>
            <a:r>
              <a:rPr lang="fr-FR" dirty="0" err="1">
                <a:ea typeface="+mj-ea"/>
                <a:cs typeface="+mj-cs"/>
              </a:rPr>
              <a:t>ice</a:t>
            </a:r>
            <a:r>
              <a:rPr lang="fr-FR" dirty="0">
                <a:ea typeface="+mj-ea"/>
                <a:cs typeface="+mj-cs"/>
              </a:rPr>
              <a:t> on the </a:t>
            </a:r>
            <a:r>
              <a:rPr lang="fr-FR" dirty="0" err="1">
                <a:ea typeface="+mj-ea"/>
                <a:cs typeface="+mj-cs"/>
              </a:rPr>
              <a:t>lower</a:t>
            </a:r>
            <a:r>
              <a:rPr lang="fr-FR" dirty="0">
                <a:ea typeface="+mj-ea"/>
                <a:cs typeface="+mj-cs"/>
              </a:rPr>
              <a:t> right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84" y="2370906"/>
            <a:ext cx="3669196" cy="1992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E971-B6D8-4449-BD44-0CAE9D9A68D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43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3 – Woven Mesh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5939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Standard </a:t>
            </a:r>
            <a:r>
              <a:rPr lang="fr-FR" sz="3600" baseline="50000" dirty="0"/>
              <a:t>12-14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65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wide</a:t>
            </a:r>
            <a:r>
              <a:rPr lang="fr-FR" dirty="0"/>
              <a:t> set of </a:t>
            </a:r>
            <a:r>
              <a:rPr lang="fr-FR" dirty="0" err="1"/>
              <a:t>woven</a:t>
            </a:r>
            <a:r>
              <a:rPr lang="fr-FR" dirty="0"/>
              <a:t> </a:t>
            </a:r>
            <a:r>
              <a:rPr lang="fr-FR" dirty="0" err="1"/>
              <a:t>shapes</a:t>
            </a:r>
            <a:r>
              <a:rPr lang="fr-FR" dirty="0"/>
              <a:t> and patterns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adjustable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stiffness</a:t>
            </a:r>
            <a:endParaRPr lang="fr-FR" dirty="0"/>
          </a:p>
          <a:p>
            <a:r>
              <a:rPr lang="fr-FR" dirty="0"/>
              <a:t>open area</a:t>
            </a:r>
          </a:p>
          <a:p>
            <a:r>
              <a:rPr lang="fr-FR" dirty="0"/>
              <a:t>light diffusion</a:t>
            </a:r>
          </a:p>
          <a:p>
            <a:r>
              <a:rPr lang="fr-FR" dirty="0" err="1"/>
              <a:t>acoustic</a:t>
            </a:r>
            <a:r>
              <a:rPr lang="fr-FR" dirty="0"/>
              <a:t> </a:t>
            </a:r>
            <a:r>
              <a:rPr lang="fr-FR" dirty="0" err="1"/>
              <a:t>transparency</a:t>
            </a:r>
            <a:endParaRPr lang="fr-FR" dirty="0"/>
          </a:p>
          <a:p>
            <a:r>
              <a:rPr lang="fr-FR" dirty="0" err="1"/>
              <a:t>color</a:t>
            </a:r>
            <a:endParaRPr lang="fr-FR" dirty="0"/>
          </a:p>
          <a:p>
            <a:r>
              <a:rPr lang="fr-FR" dirty="0"/>
              <a:t>etc…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4" y="4005304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4" y="1600200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00200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304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40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Example</a:t>
            </a:r>
            <a:r>
              <a:rPr lang="fr-FR" sz="3200" dirty="0"/>
              <a:t> of </a:t>
            </a:r>
            <a:r>
              <a:rPr lang="fr-FR" sz="3200" dirty="0" err="1"/>
              <a:t>decoration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stainless</a:t>
            </a:r>
            <a:r>
              <a:rPr lang="fr-FR" sz="3200" dirty="0"/>
              <a:t> </a:t>
            </a:r>
            <a:r>
              <a:rPr lang="fr-FR" sz="3200" dirty="0" err="1"/>
              <a:t>steel</a:t>
            </a:r>
            <a:r>
              <a:rPr lang="fr-FR" sz="3200" dirty="0"/>
              <a:t> </a:t>
            </a:r>
            <a:r>
              <a:rPr lang="fr-FR" sz="3200" dirty="0" err="1"/>
              <a:t>mesh</a:t>
            </a:r>
            <a:endParaRPr lang="fr-F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5" name="Picture 4" descr="D:\Mes images\02 professionnel\Batilux\donnees table inter\2_foin\Matières lumières et transparences\scenographie P Lion 4 photo Dominique Azamb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7616"/>
            <a:ext cx="7560840" cy="4707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473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2400"/>
              <a:t>Outside decoration with Stainless Wire mesh</a:t>
            </a:r>
            <a:endParaRPr lang="fr-FR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fr-FR" sz="2000"/>
              <a:t>Stainless wire mesh is widely used for decoration. It allows special effects such as lights (with LEDs) as shown (Swarovski Building headquarters)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AF66AA0-E37C-4065-8BE7-D4086C065B53}" type="slidenum">
              <a:rPr lang="fr-BE" sz="1800" smtClean="0"/>
              <a:pPr algn="just"/>
              <a:t>25</a:t>
            </a:fld>
            <a:endParaRPr lang="fr-BE" sz="1800"/>
          </a:p>
        </p:txBody>
      </p:sp>
      <p:pic>
        <p:nvPicPr>
          <p:cNvPr id="1027" name="Picture 3" descr="D:\Mes docs\ISSF_Closed_projects\ISSF_pptes_Hors_Corrosion\photos\Swarovski Projekt Bild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68" y="0"/>
            <a:ext cx="4662488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85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Woven</a:t>
            </a:r>
            <a:r>
              <a:rPr lang="fr-FR" sz="3600" dirty="0"/>
              <a:t> </a:t>
            </a:r>
            <a:r>
              <a:rPr lang="fr-FR" sz="3600" dirty="0" err="1"/>
              <a:t>stainless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</a:t>
            </a:r>
            <a:r>
              <a:rPr lang="fr-FR" sz="3600" dirty="0" err="1"/>
              <a:t>LEDs</a:t>
            </a:r>
            <a:r>
              <a:rPr lang="fr-FR" sz="3600" dirty="0"/>
              <a:t> </a:t>
            </a:r>
            <a:r>
              <a:rPr lang="fr-FR" sz="3600" baseline="50000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5" name="AutoShape 4" descr="http://www.gkd.de/uploads/pics/GKD_BU03_Atelier_Torce_pic01.jpg"/>
          <p:cNvSpPr>
            <a:spLocks noChangeAspect="1" noChangeArrowheads="1"/>
          </p:cNvSpPr>
          <p:nvPr/>
        </p:nvSpPr>
        <p:spPr bwMode="auto">
          <a:xfrm>
            <a:off x="155575" y="-2438400"/>
            <a:ext cx="7620000" cy="31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" y="2231203"/>
            <a:ext cx="3460990" cy="4626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1986" y="2231202"/>
            <a:ext cx="6003354" cy="46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7" descr="http://www.gkd.de/typo3temp/pics/Mediamesh_02_f63dec73ff.jpg"/>
          <p:cNvSpPr>
            <a:spLocks noChangeAspect="1" noChangeArrowheads="1"/>
          </p:cNvSpPr>
          <p:nvPr/>
        </p:nvSpPr>
        <p:spPr bwMode="auto">
          <a:xfrm>
            <a:off x="155575" y="-1157288"/>
            <a:ext cx="1809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478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BE" sz="3600" dirty="0"/>
              <a:t>4 - </a:t>
            </a:r>
            <a:r>
              <a:rPr lang="fr-BE" sz="3600" dirty="0" err="1"/>
              <a:t>References</a:t>
            </a:r>
            <a:r>
              <a:rPr lang="fr-BE" sz="3600" dirty="0"/>
              <a:t> and sources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531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2"/>
              </a:rPr>
              <a:t>https://www.worldstainless.org/Files/issf/non-image-files/PDF/Euro_Inox/Finishes02_EN.pdf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3"/>
              </a:rPr>
              <a:t>http://www.ssina.com/download_a_file/special_finishes.pdf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4"/>
              </a:rPr>
              <a:t>http://www.bssa.org.uk/topics.php?article=47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5"/>
              </a:rPr>
              <a:t>www.uginox.com/sites/default/files/public/Triptyque%20Lusignan_web.pdf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6"/>
              </a:rPr>
              <a:t>http://www.poligrat.de/home/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7"/>
              </a:rPr>
              <a:t>https://www.worldstainless.org/Files/issf/non-image-files/PDF/Euro_Inox/Electropolishing_EN.pdf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8"/>
              </a:rPr>
              <a:t>http://www.legrand-sgm.fr/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9"/>
              </a:rPr>
              <a:t>https://www.worldstainless.org/Files/issf/non-image-files/PDF/Euro_Inox/3D_Finishes_EN.pdf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0"/>
              </a:rPr>
              <a:t>https://cambridgearchitectural.com/projects/ft-lauderdale-hollywood-international-airport-rental-car-center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1"/>
              </a:rPr>
              <a:t>https://www.exyd.com/waterfront-building.html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2"/>
              </a:rPr>
              <a:t>http://cambridgearchitectural.com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3"/>
              </a:rPr>
              <a:t>https://gkd.de/architekturgewebe/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4"/>
              </a:rPr>
              <a:t>http://www.diedrahtweber-architektur.com/de/anwendungen-architekturgewebe/medienfassade/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5"/>
              </a:rPr>
              <a:t>https://www.worldstainless.org/Files/issf/non-image-files/PDF/Euro_Inox/RoughnessMeasurement_EN.pdf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209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err="1"/>
              <a:t>Thank</a:t>
            </a:r>
            <a:r>
              <a:rPr lang="fr-FR" sz="4400" dirty="0"/>
              <a:t> </a:t>
            </a:r>
            <a:r>
              <a:rPr lang="fr-FR" sz="4400" dirty="0" err="1"/>
              <a:t>you</a:t>
            </a:r>
            <a:endParaRPr lang="fr-FR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864E4-8E4E-49E3-B3C4-165CC474F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Test your knowledge of stainless steel here: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https://www.surveymonkey.com/r/3BVK2X6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125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1 - </a:t>
            </a:r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steel</a:t>
            </a:r>
            <a:r>
              <a:rPr lang="fr-FR" dirty="0"/>
              <a:t> </a:t>
            </a:r>
            <a:r>
              <a:rPr lang="fr-FR" dirty="0" err="1"/>
              <a:t>finishes</a:t>
            </a:r>
            <a:r>
              <a:rPr lang="fr-FR" dirty="0"/>
              <a:t> </a:t>
            </a:r>
            <a:r>
              <a:rPr lang="fr-FR" baseline="50000" dirty="0"/>
              <a:t>1,2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997152"/>
          </a:xfrm>
        </p:spPr>
        <p:txBody>
          <a:bodyPr>
            <a:normAutofit fontScale="92500" lnSpcReduction="20000"/>
          </a:bodyPr>
          <a:lstStyle/>
          <a:p>
            <a:r>
              <a:rPr lang="fr-BE" dirty="0"/>
              <a:t>Mill </a:t>
            </a:r>
            <a:r>
              <a:rPr lang="fr-BE" dirty="0" err="1"/>
              <a:t>Finishes</a:t>
            </a:r>
            <a:endParaRPr lang="fr-BE" dirty="0"/>
          </a:p>
          <a:p>
            <a:r>
              <a:rPr lang="fr-BE" dirty="0" err="1"/>
              <a:t>Mechanically</a:t>
            </a:r>
            <a:r>
              <a:rPr lang="fr-BE" dirty="0"/>
              <a:t> </a:t>
            </a:r>
            <a:r>
              <a:rPr lang="fr-BE" dirty="0" err="1"/>
              <a:t>Polished</a:t>
            </a:r>
            <a:r>
              <a:rPr lang="fr-BE" dirty="0"/>
              <a:t> </a:t>
            </a:r>
            <a:r>
              <a:rPr lang="fr-BE" dirty="0" err="1"/>
              <a:t>andBrushed</a:t>
            </a:r>
            <a:r>
              <a:rPr lang="fr-BE" dirty="0"/>
              <a:t> </a:t>
            </a:r>
            <a:r>
              <a:rPr lang="fr-BE" dirty="0" err="1"/>
              <a:t>Finishes</a:t>
            </a:r>
            <a:endParaRPr lang="fr-BE" dirty="0"/>
          </a:p>
          <a:p>
            <a:r>
              <a:rPr lang="fr-BE" dirty="0" err="1"/>
              <a:t>Patterned</a:t>
            </a:r>
            <a:r>
              <a:rPr lang="fr-BE" dirty="0"/>
              <a:t> </a:t>
            </a:r>
            <a:r>
              <a:rPr lang="fr-BE" dirty="0" err="1"/>
              <a:t>Finishes</a:t>
            </a:r>
            <a:endParaRPr lang="fr-BE" dirty="0"/>
          </a:p>
          <a:p>
            <a:r>
              <a:rPr lang="fr-BE" dirty="0" err="1"/>
              <a:t>Bead</a:t>
            </a:r>
            <a:r>
              <a:rPr lang="fr-BE" dirty="0"/>
              <a:t> </a:t>
            </a:r>
            <a:r>
              <a:rPr lang="fr-BE" dirty="0" err="1"/>
              <a:t>Blasted</a:t>
            </a:r>
            <a:r>
              <a:rPr lang="fr-BE" dirty="0"/>
              <a:t> </a:t>
            </a:r>
            <a:r>
              <a:rPr lang="fr-BE" dirty="0" err="1"/>
              <a:t>Finishes</a:t>
            </a:r>
            <a:endParaRPr lang="fr-BE" dirty="0"/>
          </a:p>
          <a:p>
            <a:r>
              <a:rPr lang="fr-BE" dirty="0"/>
              <a:t>Electro-</a:t>
            </a:r>
            <a:r>
              <a:rPr lang="fr-BE" dirty="0" err="1"/>
              <a:t>Polished</a:t>
            </a:r>
            <a:r>
              <a:rPr lang="fr-BE" dirty="0"/>
              <a:t> </a:t>
            </a:r>
            <a:r>
              <a:rPr lang="fr-BE" dirty="0" err="1"/>
              <a:t>Finishes</a:t>
            </a:r>
            <a:endParaRPr lang="fr-BE" dirty="0"/>
          </a:p>
          <a:p>
            <a:r>
              <a:rPr lang="fr-BE" dirty="0"/>
              <a:t>Coloured </a:t>
            </a:r>
            <a:r>
              <a:rPr lang="fr-BE" dirty="0" err="1"/>
              <a:t>Finishes</a:t>
            </a:r>
            <a:endParaRPr lang="fr-BE" dirty="0"/>
          </a:p>
          <a:p>
            <a:r>
              <a:rPr lang="fr-BE" dirty="0" err="1"/>
              <a:t>Electrolytically</a:t>
            </a:r>
            <a:r>
              <a:rPr lang="fr-BE" dirty="0"/>
              <a:t> Coloured </a:t>
            </a:r>
            <a:r>
              <a:rPr lang="fr-BE" dirty="0" err="1"/>
              <a:t>Finishes</a:t>
            </a:r>
            <a:endParaRPr lang="fr-BE" dirty="0"/>
          </a:p>
          <a:p>
            <a:r>
              <a:rPr lang="fr-BE" dirty="0" err="1"/>
              <a:t>Electrolytically</a:t>
            </a:r>
            <a:r>
              <a:rPr lang="fr-BE" dirty="0"/>
              <a:t> Coloured and </a:t>
            </a:r>
            <a:r>
              <a:rPr lang="fr-BE" dirty="0" err="1"/>
              <a:t>Patterned</a:t>
            </a:r>
            <a:r>
              <a:rPr lang="fr-BE" dirty="0"/>
              <a:t> </a:t>
            </a:r>
            <a:r>
              <a:rPr lang="fr-BE" dirty="0" err="1"/>
              <a:t>Finishes</a:t>
            </a:r>
            <a:endParaRPr lang="fr-BE" dirty="0"/>
          </a:p>
          <a:p>
            <a:r>
              <a:rPr lang="fr-BE" dirty="0" err="1"/>
              <a:t>Organic</a:t>
            </a:r>
            <a:r>
              <a:rPr lang="fr-BE" dirty="0"/>
              <a:t> </a:t>
            </a:r>
            <a:r>
              <a:rPr lang="fr-BE" dirty="0" err="1"/>
              <a:t>Coatings</a:t>
            </a:r>
            <a:endParaRPr lang="fr-BE" dirty="0"/>
          </a:p>
          <a:p>
            <a:r>
              <a:rPr lang="fr-BE" dirty="0" err="1"/>
              <a:t>Specialist</a:t>
            </a:r>
            <a:r>
              <a:rPr lang="fr-BE" dirty="0"/>
              <a:t> </a:t>
            </a:r>
            <a:r>
              <a:rPr lang="fr-BE" dirty="0" err="1"/>
              <a:t>Decorative</a:t>
            </a:r>
            <a:r>
              <a:rPr lang="fr-BE" dirty="0"/>
              <a:t> </a:t>
            </a:r>
            <a:r>
              <a:rPr lang="fr-BE" dirty="0" err="1"/>
              <a:t>Finishes</a:t>
            </a:r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3" name="Oval 2"/>
          <p:cNvSpPr/>
          <p:nvPr/>
        </p:nvSpPr>
        <p:spPr>
          <a:xfrm>
            <a:off x="6372200" y="5301208"/>
            <a:ext cx="2520280" cy="14401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rgbClr val="C00000"/>
                </a:solidFill>
              </a:rPr>
              <a:t>Many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 err="1">
                <a:solidFill>
                  <a:srgbClr val="C00000"/>
                </a:solidFill>
              </a:rPr>
              <a:t>finishes</a:t>
            </a:r>
            <a:r>
              <a:rPr lang="fr-FR" sz="2400" dirty="0">
                <a:solidFill>
                  <a:srgbClr val="C00000"/>
                </a:solidFill>
              </a:rPr>
              <a:t> are </a:t>
            </a:r>
            <a:r>
              <a:rPr lang="fr-FR" sz="2400" dirty="0" err="1">
                <a:solidFill>
                  <a:srgbClr val="C00000"/>
                </a:solidFill>
              </a:rPr>
              <a:t>available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1230"/>
            <a:ext cx="8219256" cy="1143000"/>
          </a:xfrm>
        </p:spPr>
        <p:txBody>
          <a:bodyPr>
            <a:normAutofit/>
          </a:bodyPr>
          <a:lstStyle/>
          <a:p>
            <a:r>
              <a:rPr lang="fr-FR" sz="3200" dirty="0"/>
              <a:t>Ex-</a:t>
            </a:r>
            <a:r>
              <a:rPr lang="fr-FR" sz="3200" dirty="0" err="1"/>
              <a:t>mill</a:t>
            </a:r>
            <a:r>
              <a:rPr lang="fr-FR" sz="3200" dirty="0"/>
              <a:t> cold </a:t>
            </a:r>
            <a:r>
              <a:rPr lang="fr-FR" sz="3200" dirty="0" err="1"/>
              <a:t>rolled</a:t>
            </a:r>
            <a:r>
              <a:rPr lang="fr-FR" sz="3200" dirty="0"/>
              <a:t> </a:t>
            </a:r>
            <a:r>
              <a:rPr lang="fr-FR" sz="3200" dirty="0" err="1"/>
              <a:t>finishes</a:t>
            </a:r>
            <a:r>
              <a:rPr lang="fr-FR" sz="3200" dirty="0"/>
              <a:t> </a:t>
            </a:r>
            <a:r>
              <a:rPr lang="fr-FR" sz="3200" baseline="30000" dirty="0"/>
              <a:t>1,3</a:t>
            </a:r>
            <a:br>
              <a:rPr lang="fr-FR" sz="3200" dirty="0"/>
            </a:br>
            <a:r>
              <a:rPr lang="en-US" sz="1600" dirty="0"/>
              <a:t>EN 10088-2 cold rolled finishes from table 6 of the standard, with a guide to typical Ra values</a:t>
            </a:r>
            <a:endParaRPr lang="en-GB" sz="1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73120"/>
              </p:ext>
            </p:extLst>
          </p:nvPr>
        </p:nvGraphicFramePr>
        <p:xfrm>
          <a:off x="457200" y="1556792"/>
          <a:ext cx="8229600" cy="37439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55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Symbol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 err="1"/>
                        <a:t>Finishing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Process</a:t>
                      </a:r>
                      <a:r>
                        <a:rPr lang="fr-FR" sz="1200" dirty="0"/>
                        <a:t> Route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Notes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Typical</a:t>
                      </a:r>
                      <a:r>
                        <a:rPr lang="fr-FR" sz="1200" dirty="0"/>
                        <a:t> (Ra)</a:t>
                      </a:r>
                    </a:p>
                    <a:p>
                      <a:pPr algn="ctr"/>
                      <a:r>
                        <a:rPr lang="fr-FR" sz="1200" dirty="0"/>
                        <a:t> </a:t>
                      </a:r>
                      <a:r>
                        <a:rPr lang="el-GR" sz="1200" dirty="0"/>
                        <a:t>μ</a:t>
                      </a:r>
                      <a:r>
                        <a:rPr lang="fr-FR" sz="1200" dirty="0"/>
                        <a:t>m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3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2B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Cold rolled, heat treated, pickled, skin passed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Most common 'cold rolled' finish available. Non-reflective, smooth finish, good flatness control. Thickness range limited by manufactures' skin passing rolling capacity.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0.1-0.5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43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2C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Cold rolled, heat treated, not descaled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Smooth with scale from heat treatment, suitable for parts to be machined or descaled in subsequent production or where the parts are for heat resisting applications.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-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5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2D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Cold rolled, heat treated, pickled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Thicker sheet size ranges. Smoothness not as good as 2B, but adequate for most purposes.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0.4-1.0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5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2E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Cold rolled, heat treated, mechanically descaled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Rough and dull. Usually applied to steels with a scale which is very resistant to pickling solutions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-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55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2H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Cold </a:t>
                      </a:r>
                      <a:r>
                        <a:rPr lang="fr-FR" sz="1200" dirty="0" err="1"/>
                        <a:t>rolled</a:t>
                      </a:r>
                      <a:r>
                        <a:rPr lang="fr-FR" sz="1200" dirty="0"/>
                        <a:t>, </a:t>
                      </a:r>
                      <a:r>
                        <a:rPr lang="fr-FR" sz="1200" dirty="0" err="1"/>
                        <a:t>work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hardened</a:t>
                      </a:r>
                      <a:r>
                        <a:rPr lang="fr-FR" sz="1200" dirty="0"/>
                        <a:t>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"Temper" rolling on austenitic types improves mechanical strength. Smoothness similar to 2B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-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43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2R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Cold </a:t>
                      </a:r>
                      <a:r>
                        <a:rPr lang="fr-FR" sz="1200" dirty="0" err="1"/>
                        <a:t>rolled</a:t>
                      </a:r>
                      <a:r>
                        <a:rPr lang="fr-FR" sz="1200" dirty="0"/>
                        <a:t>, </a:t>
                      </a:r>
                      <a:r>
                        <a:rPr lang="fr-FR" sz="1200" dirty="0" err="1"/>
                        <a:t>bright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annealed</a:t>
                      </a:r>
                      <a:r>
                        <a:rPr lang="fr-FR" sz="1200" dirty="0"/>
                        <a:t>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Highly reflective "mirror" finish, very smooth. Often supplied with plastic coatings for pressings. Manufactured items usually put into service without further finishing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.05-0.1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43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2Q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Cold rolled, hardened and tempered, scale free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Only available on martensitic types (e.g. 420). Scaling avoided by protective atmosphere heat treatment or descaling after heat treatment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-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6039747" y="5733256"/>
            <a:ext cx="2808312" cy="115212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C00000"/>
                </a:solidFill>
              </a:rPr>
              <a:t>These</a:t>
            </a:r>
            <a:r>
              <a:rPr lang="fr-FR" dirty="0">
                <a:solidFill>
                  <a:srgbClr val="C00000"/>
                </a:solidFill>
              </a:rPr>
              <a:t> are the </a:t>
            </a:r>
            <a:r>
              <a:rPr lang="fr-FR" dirty="0" err="1">
                <a:solidFill>
                  <a:srgbClr val="C00000"/>
                </a:solidFill>
              </a:rPr>
              <a:t>most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common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ones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4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323528" y="540457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More on Ra: </a:t>
            </a:r>
            <a:endParaRPr lang="fr-FR" sz="1200" u="sng" strike="sngStrike" dirty="0">
              <a:solidFill>
                <a:srgbClr val="0070C0"/>
              </a:solidFill>
            </a:endParaRPr>
          </a:p>
          <a:p>
            <a:r>
              <a:rPr lang="fr-FR" sz="1200" dirty="0">
                <a:solidFill>
                  <a:srgbClr val="0070C0"/>
                </a:solidFill>
                <a:hlinkClick r:id="rId3"/>
              </a:rPr>
              <a:t>http://www.worldstainless.org/Files/issf/non-image-files/PDF/Euro_Inox/RoughnessMeasurement_EN.pdf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2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FR" sz="3200" dirty="0"/>
              <a:t>Most </a:t>
            </a:r>
            <a:r>
              <a:rPr lang="fr-FR" sz="3200" dirty="0" err="1"/>
              <a:t>common</a:t>
            </a:r>
            <a:r>
              <a:rPr lang="fr-FR" sz="3200" dirty="0"/>
              <a:t> </a:t>
            </a:r>
            <a:r>
              <a:rPr lang="fr-FR" sz="3200" dirty="0" err="1"/>
              <a:t>mill</a:t>
            </a:r>
            <a:r>
              <a:rPr lang="fr-FR" sz="3200" dirty="0"/>
              <a:t> </a:t>
            </a:r>
            <a:r>
              <a:rPr lang="fr-FR" sz="3200" dirty="0" err="1"/>
              <a:t>finishes</a:t>
            </a:r>
            <a:endParaRPr lang="en-GB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553110"/>
              </p:ext>
            </p:extLst>
          </p:nvPr>
        </p:nvGraphicFramePr>
        <p:xfrm>
          <a:off x="457200" y="1600200"/>
          <a:ext cx="8229600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/>
                        <a:t>2B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dirty="0"/>
                        <a:t>This </a:t>
                      </a:r>
                      <a:r>
                        <a:rPr lang="fr-BE" sz="1600" dirty="0" err="1"/>
                        <a:t>is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produced</a:t>
                      </a:r>
                      <a:r>
                        <a:rPr lang="fr-BE" sz="1600" dirty="0"/>
                        <a:t> as 2D, but a final</a:t>
                      </a:r>
                      <a:r>
                        <a:rPr lang="fr-BE" sz="1600" baseline="0" dirty="0"/>
                        <a:t> light </a:t>
                      </a:r>
                      <a:r>
                        <a:rPr lang="fr-BE" sz="1600" baseline="0" dirty="0" err="1"/>
                        <a:t>rolling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using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highly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polished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rolls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gives</a:t>
                      </a:r>
                      <a:r>
                        <a:rPr lang="fr-BE" sz="1600" baseline="0" dirty="0"/>
                        <a:t> the surface a </a:t>
                      </a:r>
                      <a:r>
                        <a:rPr lang="fr-BE" sz="1600" baseline="0" dirty="0" err="1"/>
                        <a:t>smooth</a:t>
                      </a:r>
                      <a:r>
                        <a:rPr lang="fr-BE" sz="1600" baseline="0" dirty="0"/>
                        <a:t>, </a:t>
                      </a:r>
                      <a:r>
                        <a:rPr lang="fr-BE" sz="1600" baseline="0" dirty="0" err="1"/>
                        <a:t>reflective</a:t>
                      </a:r>
                      <a:r>
                        <a:rPr lang="fr-BE" sz="1600" baseline="0" dirty="0"/>
                        <a:t>, </a:t>
                      </a:r>
                      <a:r>
                        <a:rPr lang="fr-BE" sz="1600" baseline="0" dirty="0" err="1"/>
                        <a:t>grey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sheen</a:t>
                      </a:r>
                      <a:r>
                        <a:rPr lang="fr-BE" sz="1600" baseline="0" dirty="0"/>
                        <a:t>. This </a:t>
                      </a:r>
                      <a:r>
                        <a:rPr lang="fr-BE" sz="1600" baseline="0" dirty="0" err="1"/>
                        <a:t>is</a:t>
                      </a:r>
                      <a:r>
                        <a:rPr lang="fr-BE" sz="1600" baseline="0" dirty="0"/>
                        <a:t> the </a:t>
                      </a:r>
                      <a:r>
                        <a:rPr lang="fr-BE" sz="1600" baseline="0" dirty="0" err="1"/>
                        <a:t>most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widely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used</a:t>
                      </a:r>
                      <a:r>
                        <a:rPr lang="fr-BE" sz="1600" baseline="0" dirty="0"/>
                        <a:t> surface finish in use </a:t>
                      </a:r>
                      <a:r>
                        <a:rPr lang="fr-BE" sz="1600" baseline="0" dirty="0" err="1"/>
                        <a:t>today</a:t>
                      </a:r>
                      <a:r>
                        <a:rPr lang="fr-BE" sz="1600" baseline="0" dirty="0"/>
                        <a:t> and </a:t>
                      </a:r>
                      <a:r>
                        <a:rPr lang="fr-BE" sz="1600" baseline="0" dirty="0" err="1"/>
                        <a:t>forms</a:t>
                      </a:r>
                      <a:r>
                        <a:rPr lang="fr-BE" sz="1600" baseline="0" dirty="0"/>
                        <a:t> the basis for </a:t>
                      </a:r>
                      <a:r>
                        <a:rPr lang="fr-BE" sz="1600" baseline="0" dirty="0" err="1"/>
                        <a:t>most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polished</a:t>
                      </a:r>
                      <a:r>
                        <a:rPr lang="fr-BE" sz="1600" baseline="0" dirty="0"/>
                        <a:t> and </a:t>
                      </a:r>
                      <a:r>
                        <a:rPr lang="fr-BE" sz="1600" baseline="0" dirty="0" err="1"/>
                        <a:t>brushed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finishes</a:t>
                      </a:r>
                      <a:r>
                        <a:rPr lang="fr-BE" sz="1600" baseline="0" dirty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/>
                        <a:t>2D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dirty="0"/>
                        <a:t>This </a:t>
                      </a:r>
                      <a:r>
                        <a:rPr lang="fr-BE" sz="1600" dirty="0" err="1"/>
                        <a:t>is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a</a:t>
                      </a:r>
                      <a:r>
                        <a:rPr lang="fr-BE" sz="1600" baseline="0" dirty="0" err="1"/>
                        <a:t>chieved</a:t>
                      </a:r>
                      <a:r>
                        <a:rPr lang="fr-BE" sz="1600" baseline="0" dirty="0"/>
                        <a:t> by cold </a:t>
                      </a:r>
                      <a:r>
                        <a:rPr lang="fr-BE" sz="1600" baseline="0" dirty="0" err="1"/>
                        <a:t>rolling</a:t>
                      </a:r>
                      <a:r>
                        <a:rPr lang="fr-BE" sz="1600" baseline="0" dirty="0"/>
                        <a:t>, </a:t>
                      </a:r>
                      <a:r>
                        <a:rPr lang="fr-BE" sz="1600" baseline="0" dirty="0" err="1"/>
                        <a:t>heat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treating</a:t>
                      </a:r>
                      <a:r>
                        <a:rPr lang="fr-BE" sz="1600" baseline="0" dirty="0"/>
                        <a:t> and </a:t>
                      </a:r>
                      <a:r>
                        <a:rPr lang="fr-BE" sz="1600" baseline="0" dirty="0" err="1"/>
                        <a:t>pickling</a:t>
                      </a:r>
                      <a:r>
                        <a:rPr lang="fr-BE" sz="1600" baseline="0" dirty="0"/>
                        <a:t>. The </a:t>
                      </a:r>
                      <a:r>
                        <a:rPr lang="fr-BE" sz="1600" baseline="0" dirty="0" err="1"/>
                        <a:t>low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reflective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matt</a:t>
                      </a:r>
                      <a:r>
                        <a:rPr lang="fr-BE" sz="1600" baseline="0" dirty="0"/>
                        <a:t> surface </a:t>
                      </a:r>
                      <a:r>
                        <a:rPr lang="fr-BE" sz="1600" baseline="0" dirty="0" err="1"/>
                        <a:t>appearance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is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suitable</a:t>
                      </a:r>
                      <a:r>
                        <a:rPr lang="fr-BE" sz="1600" baseline="0" dirty="0"/>
                        <a:t> for </a:t>
                      </a:r>
                      <a:r>
                        <a:rPr lang="fr-BE" sz="1600" baseline="0" dirty="0" err="1"/>
                        <a:t>industrial</a:t>
                      </a:r>
                      <a:r>
                        <a:rPr lang="fr-BE" sz="1600" baseline="0" dirty="0"/>
                        <a:t> and engineering </a:t>
                      </a:r>
                      <a:r>
                        <a:rPr lang="fr-BE" sz="1600" baseline="0" dirty="0" err="1"/>
                        <a:t>needs</a:t>
                      </a:r>
                      <a:r>
                        <a:rPr lang="fr-BE" sz="1600" baseline="0" dirty="0"/>
                        <a:t> but, </a:t>
                      </a:r>
                      <a:r>
                        <a:rPr lang="fr-BE" sz="1600" baseline="0" dirty="0" err="1"/>
                        <a:t>architecturally</a:t>
                      </a:r>
                      <a:r>
                        <a:rPr lang="fr-BE" sz="1600" baseline="0" dirty="0"/>
                        <a:t>, </a:t>
                      </a:r>
                      <a:r>
                        <a:rPr lang="fr-BE" sz="1600" baseline="0" dirty="0" err="1"/>
                        <a:t>is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suitable</a:t>
                      </a:r>
                      <a:r>
                        <a:rPr lang="fr-BE" sz="1600" baseline="0" dirty="0"/>
                        <a:t> for </a:t>
                      </a:r>
                      <a:r>
                        <a:rPr lang="fr-BE" sz="1600" baseline="0" dirty="0" err="1"/>
                        <a:t>less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critical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aesthetic</a:t>
                      </a:r>
                      <a:r>
                        <a:rPr lang="fr-BE" sz="1600" baseline="0" dirty="0"/>
                        <a:t> applications.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/>
                        <a:t>2R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dirty="0"/>
                        <a:t>By </a:t>
                      </a:r>
                      <a:r>
                        <a:rPr lang="fr-BE" sz="1600" dirty="0" err="1"/>
                        <a:t>bright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annealing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under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Oxygen</a:t>
                      </a:r>
                      <a:r>
                        <a:rPr lang="fr-BE" sz="1600" dirty="0"/>
                        <a:t>-free </a:t>
                      </a:r>
                      <a:r>
                        <a:rPr lang="fr-BE" sz="1600" dirty="0" err="1"/>
                        <a:t>atmosphetic</a:t>
                      </a:r>
                      <a:r>
                        <a:rPr lang="fr-BE" sz="1600" dirty="0"/>
                        <a:t> conditions </a:t>
                      </a:r>
                      <a:r>
                        <a:rPr lang="fr-BE" sz="1600" dirty="0" err="1"/>
                        <a:t>following</a:t>
                      </a:r>
                      <a:r>
                        <a:rPr lang="fr-BE" sz="1600" dirty="0"/>
                        <a:t> cold </a:t>
                      </a:r>
                      <a:r>
                        <a:rPr lang="fr-BE" sz="1600" dirty="0" err="1"/>
                        <a:t>rolling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using</a:t>
                      </a:r>
                      <a:r>
                        <a:rPr lang="fr-BE" sz="1600" dirty="0"/>
                        <a:t> </a:t>
                      </a:r>
                      <a:r>
                        <a:rPr lang="fr-BE" sz="1600" dirty="0" err="1"/>
                        <a:t>polished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rolls</a:t>
                      </a:r>
                      <a:r>
                        <a:rPr lang="fr-BE" sz="1600" baseline="0" dirty="0"/>
                        <a:t>, a </a:t>
                      </a:r>
                      <a:r>
                        <a:rPr lang="fr-BE" sz="1600" baseline="0" dirty="0" err="1"/>
                        <a:t>highly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reflective</a:t>
                      </a:r>
                      <a:r>
                        <a:rPr lang="fr-BE" sz="1600" baseline="0" dirty="0"/>
                        <a:t> finish, </a:t>
                      </a:r>
                      <a:r>
                        <a:rPr lang="fr-BE" sz="1600" baseline="0" dirty="0" err="1"/>
                        <a:t>that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will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reflect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clear</a:t>
                      </a:r>
                      <a:r>
                        <a:rPr lang="fr-BE" sz="1600" baseline="0" dirty="0"/>
                        <a:t> images, </a:t>
                      </a:r>
                      <a:r>
                        <a:rPr lang="fr-BE" sz="1600" baseline="0" dirty="0" err="1"/>
                        <a:t>is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obtained</a:t>
                      </a:r>
                      <a:r>
                        <a:rPr lang="fr-BE" sz="1600" baseline="0" dirty="0"/>
                        <a:t>. This ultra-</a:t>
                      </a:r>
                      <a:r>
                        <a:rPr lang="fr-BE" sz="1600" baseline="0" dirty="0" err="1"/>
                        <a:t>smooth</a:t>
                      </a:r>
                      <a:r>
                        <a:rPr lang="fr-BE" sz="1600" baseline="0" dirty="0"/>
                        <a:t> surface </a:t>
                      </a:r>
                      <a:r>
                        <a:rPr lang="fr-BE" sz="1600" baseline="0" dirty="0" err="1"/>
                        <a:t>is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less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likely</a:t>
                      </a:r>
                      <a:r>
                        <a:rPr lang="fr-BE" sz="1600" baseline="0" dirty="0"/>
                        <a:t> to </a:t>
                      </a:r>
                      <a:r>
                        <a:rPr lang="fr-BE" sz="1600" baseline="0" dirty="0" err="1"/>
                        <a:t>harbour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airborne</a:t>
                      </a:r>
                      <a:r>
                        <a:rPr lang="fr-BE" sz="1600" baseline="0" dirty="0"/>
                        <a:t> contaminants or </a:t>
                      </a:r>
                      <a:r>
                        <a:rPr lang="fr-BE" sz="1600" baseline="0" dirty="0" err="1"/>
                        <a:t>moisture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than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any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other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mill</a:t>
                      </a:r>
                      <a:r>
                        <a:rPr lang="fr-BE" sz="1600" baseline="0" dirty="0"/>
                        <a:t> finish, and </a:t>
                      </a:r>
                      <a:r>
                        <a:rPr lang="fr-BE" sz="1600" baseline="0" dirty="0" err="1"/>
                        <a:t>it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is</a:t>
                      </a:r>
                      <a:r>
                        <a:rPr lang="fr-BE" sz="1600" baseline="0" dirty="0"/>
                        <a:t> </a:t>
                      </a:r>
                      <a:r>
                        <a:rPr lang="fr-BE" sz="1600" baseline="0" dirty="0" err="1"/>
                        <a:t>easy</a:t>
                      </a:r>
                      <a:r>
                        <a:rPr lang="fr-BE" sz="1600" baseline="0" dirty="0"/>
                        <a:t> to clean.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001252"/>
            <a:ext cx="2889056" cy="109952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5</a:t>
            </a:fld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890800" cy="1082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2890800" cy="10829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919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Special</a:t>
            </a:r>
            <a:r>
              <a:rPr lang="fr-FR" sz="3200" dirty="0"/>
              <a:t> </a:t>
            </a:r>
            <a:r>
              <a:rPr lang="fr-FR" sz="3200" dirty="0" err="1"/>
              <a:t>Finishes</a:t>
            </a:r>
            <a:r>
              <a:rPr lang="fr-FR" sz="3200" dirty="0"/>
              <a:t> </a:t>
            </a:r>
            <a:r>
              <a:rPr lang="fr-FR" sz="3200" baseline="30000" dirty="0"/>
              <a:t>1,3</a:t>
            </a:r>
            <a:br>
              <a:rPr lang="fr-FR" sz="3200" dirty="0"/>
            </a:br>
            <a:r>
              <a:rPr lang="en-US" sz="1800" dirty="0"/>
              <a:t>EN 10088-2 special finishes from Table 6 of the standard, with a guide to typical Ra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69386"/>
              </p:ext>
            </p:extLst>
          </p:nvPr>
        </p:nvGraphicFramePr>
        <p:xfrm>
          <a:off x="457200" y="1600200"/>
          <a:ext cx="8229600" cy="37751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17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Symbol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Finishing</a:t>
                      </a:r>
                      <a:r>
                        <a:rPr lang="fr-FR" sz="1100" dirty="0"/>
                        <a:t> </a:t>
                      </a:r>
                    </a:p>
                    <a:p>
                      <a:pPr algn="ctr"/>
                      <a:r>
                        <a:rPr lang="fr-FR" sz="1100" dirty="0" err="1"/>
                        <a:t>Process</a:t>
                      </a:r>
                      <a:r>
                        <a:rPr lang="fr-FR" sz="1100" dirty="0"/>
                        <a:t> Route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Notes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Typical</a:t>
                      </a:r>
                      <a:r>
                        <a:rPr lang="fr-FR" sz="1100" dirty="0"/>
                        <a:t> (Ra) </a:t>
                      </a:r>
                      <a:r>
                        <a:rPr lang="el-GR" sz="1100" dirty="0"/>
                        <a:t>μ</a:t>
                      </a:r>
                      <a:r>
                        <a:rPr lang="fr-FR" sz="1100" dirty="0"/>
                        <a:t>m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74">
                <a:tc>
                  <a:txBody>
                    <a:bodyPr/>
                    <a:lstStyle/>
                    <a:p>
                      <a:r>
                        <a:rPr lang="fr-FR" sz="1100" dirty="0"/>
                        <a:t>1G or 2G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 err="1"/>
                        <a:t>Ground</a:t>
                      </a:r>
                      <a:r>
                        <a:rPr lang="fr-FR" sz="1100" dirty="0"/>
                        <a:t>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 be based on either '1' or '2' ex-mill finishes*. A unidirectional texture, not very reflective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74">
                <a:tc>
                  <a:txBody>
                    <a:bodyPr/>
                    <a:lstStyle/>
                    <a:p>
                      <a:r>
                        <a:rPr lang="fr-FR" sz="1100" dirty="0"/>
                        <a:t>1J or 2J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 err="1"/>
                        <a:t>Brushed</a:t>
                      </a:r>
                      <a:r>
                        <a:rPr lang="fr-FR" sz="1100" dirty="0"/>
                        <a:t> or </a:t>
                      </a:r>
                      <a:r>
                        <a:rPr lang="fr-FR" sz="1100" dirty="0" err="1"/>
                        <a:t>dull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polished</a:t>
                      </a:r>
                      <a:r>
                        <a:rPr lang="fr-FR" sz="1100" dirty="0"/>
                        <a:t>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 be based on either '1' or '2' ex-mill finishes*. Smoother than "G" with a unidirectional texture, not very reflective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0.2-1.0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14">
                <a:tc>
                  <a:txBody>
                    <a:bodyPr/>
                    <a:lstStyle/>
                    <a:p>
                      <a:r>
                        <a:rPr lang="fr-FR" sz="1100" dirty="0"/>
                        <a:t>1K or 2K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Satin </a:t>
                      </a:r>
                      <a:r>
                        <a:rPr lang="fr-FR" sz="1100" dirty="0" err="1"/>
                        <a:t>polished</a:t>
                      </a:r>
                      <a:r>
                        <a:rPr lang="fr-FR" sz="1100" dirty="0"/>
                        <a:t>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 be based on either '1' or '2' ex-mill finishes*. Smoothest of the special non-reflective finishes with corrosion resistance suitable for most external applications.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&lt;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dirty="0"/>
                        <a:t>0.5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74">
                <a:tc>
                  <a:txBody>
                    <a:bodyPr/>
                    <a:lstStyle/>
                    <a:p>
                      <a:r>
                        <a:rPr lang="fr-FR" sz="1100" dirty="0"/>
                        <a:t>1P or 2P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Bright </a:t>
                      </a:r>
                      <a:r>
                        <a:rPr lang="fr-FR" sz="1100" dirty="0" err="1"/>
                        <a:t>polished</a:t>
                      </a:r>
                      <a:r>
                        <a:rPr lang="fr-FR" sz="1100" dirty="0"/>
                        <a:t>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 be based on either '1' or '2' ex-mill finishes*.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Mechanically polished reflective finish. Can be a mirror finish.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&lt; 0.1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174">
                <a:tc>
                  <a:txBody>
                    <a:bodyPr/>
                    <a:lstStyle/>
                    <a:p>
                      <a:r>
                        <a:rPr lang="fr-FR" sz="1100" dirty="0"/>
                        <a:t>2F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Cold rolled, heat treated, skin passed on roughened rolls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Uniform non-reflective matt surface, can be based on either 2B or 2R mill finishes </a:t>
                      </a:r>
                      <a:endParaRPr lang="en-US" sz="110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814">
                <a:tc>
                  <a:txBody>
                    <a:bodyPr/>
                    <a:lstStyle/>
                    <a:p>
                      <a:r>
                        <a:rPr lang="fr-FR" sz="1100" dirty="0"/>
                        <a:t>1M or 2M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 err="1"/>
                        <a:t>Patterned</a:t>
                      </a:r>
                      <a:r>
                        <a:rPr lang="fr-FR" sz="1100" dirty="0"/>
                        <a:t>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 be based on either '1' or '2' ex-mill finishes*. One side patterned only. Includes "</a:t>
                      </a:r>
                      <a:r>
                        <a:rPr lang="en-US" sz="1100" dirty="0" err="1"/>
                        <a:t>chequer</a:t>
                      </a:r>
                      <a:r>
                        <a:rPr lang="en-US" sz="1100" dirty="0"/>
                        <a:t>" plates ("1" ex-mill finish) &amp; fine textures finishes ("2" ex-mill finish)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30">
                <a:tc>
                  <a:txBody>
                    <a:bodyPr/>
                    <a:lstStyle/>
                    <a:p>
                      <a:r>
                        <a:rPr lang="fr-FR" sz="1100" dirty="0"/>
                        <a:t>2W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 err="1"/>
                        <a:t>Corrugated</a:t>
                      </a:r>
                      <a:r>
                        <a:rPr lang="fr-FR" sz="1100" dirty="0"/>
                        <a:t>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Profile </a:t>
                      </a:r>
                      <a:r>
                        <a:rPr lang="fr-FR" sz="1100" dirty="0" err="1"/>
                        <a:t>rolled</a:t>
                      </a:r>
                      <a:r>
                        <a:rPr lang="fr-FR" sz="1100" dirty="0"/>
                        <a:t> (</a:t>
                      </a:r>
                      <a:r>
                        <a:rPr lang="fr-FR" sz="1100" dirty="0" err="1"/>
                        <a:t>e.g</a:t>
                      </a:r>
                      <a:r>
                        <a:rPr lang="fr-FR" sz="1100" dirty="0"/>
                        <a:t>. </a:t>
                      </a:r>
                      <a:r>
                        <a:rPr lang="fr-FR" sz="1100" dirty="0" err="1"/>
                        <a:t>trapezoidal</a:t>
                      </a:r>
                      <a:r>
                        <a:rPr lang="fr-FR" sz="1100" dirty="0"/>
                        <a:t> or </a:t>
                      </a:r>
                      <a:r>
                        <a:rPr lang="fr-FR" sz="1100" dirty="0" err="1"/>
                        <a:t>sinusoidal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shapes</a:t>
                      </a:r>
                      <a:r>
                        <a:rPr lang="fr-FR" sz="1100" dirty="0"/>
                        <a:t>)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174">
                <a:tc>
                  <a:txBody>
                    <a:bodyPr/>
                    <a:lstStyle/>
                    <a:p>
                      <a:r>
                        <a:rPr lang="fr-FR" sz="1100" dirty="0"/>
                        <a:t>2L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Coloured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Applied to flat (2R, 2P or 2K type fishes) or patterned (2M) sheet base finishes in a range of </a:t>
                      </a:r>
                      <a:r>
                        <a:rPr lang="en-US" sz="1100" dirty="0" err="1"/>
                        <a:t>colours</a:t>
                      </a:r>
                      <a:r>
                        <a:rPr lang="en-US" sz="1100" dirty="0"/>
                        <a:t>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174">
                <a:tc>
                  <a:txBody>
                    <a:bodyPr/>
                    <a:lstStyle/>
                    <a:p>
                      <a:r>
                        <a:rPr lang="fr-FR" sz="1100" dirty="0"/>
                        <a:t>1S or 2S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Surface </a:t>
                      </a:r>
                      <a:r>
                        <a:rPr lang="fr-FR" sz="1100" dirty="0" err="1"/>
                        <a:t>coated</a:t>
                      </a:r>
                      <a:r>
                        <a:rPr lang="fr-FR" sz="1100" dirty="0"/>
                        <a:t>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 be based on either '1' or '2' ex-mill finishes . Normally coated on one side only with a metallic coating, such as tin, </a:t>
                      </a:r>
                      <a:r>
                        <a:rPr lang="en-US" sz="1100" dirty="0" err="1"/>
                        <a:t>aluminium</a:t>
                      </a:r>
                      <a:r>
                        <a:rPr lang="en-US" sz="1100" dirty="0"/>
                        <a:t> or titanium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372200" y="5301208"/>
            <a:ext cx="2520280" cy="14401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There </a:t>
            </a:r>
            <a:r>
              <a:rPr lang="fr-FR" dirty="0" err="1">
                <a:solidFill>
                  <a:srgbClr val="C00000"/>
                </a:solidFill>
              </a:rPr>
              <a:t>is</a:t>
            </a:r>
            <a:r>
              <a:rPr lang="fr-FR" dirty="0">
                <a:solidFill>
                  <a:srgbClr val="C00000"/>
                </a:solidFill>
              </a:rPr>
              <a:t> a </a:t>
            </a:r>
            <a:r>
              <a:rPr lang="fr-FR" dirty="0" err="1">
                <a:solidFill>
                  <a:srgbClr val="C00000"/>
                </a:solidFill>
              </a:rPr>
              <a:t>very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wide</a:t>
            </a:r>
            <a:r>
              <a:rPr lang="fr-FR" dirty="0">
                <a:solidFill>
                  <a:srgbClr val="C00000"/>
                </a:solidFill>
              </a:rPr>
              <a:t>  </a:t>
            </a:r>
            <a:r>
              <a:rPr lang="fr-FR" dirty="0" err="1">
                <a:solidFill>
                  <a:srgbClr val="C00000"/>
                </a:solidFill>
              </a:rPr>
              <a:t>choice</a:t>
            </a:r>
            <a:r>
              <a:rPr lang="fr-FR" dirty="0">
                <a:solidFill>
                  <a:srgbClr val="C00000"/>
                </a:solidFill>
              </a:rPr>
              <a:t> of </a:t>
            </a:r>
            <a:r>
              <a:rPr lang="fr-FR" dirty="0" err="1">
                <a:solidFill>
                  <a:srgbClr val="C00000"/>
                </a:solidFill>
              </a:rPr>
              <a:t>special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finishes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6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457200" y="5877272"/>
            <a:ext cx="59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* 1 </a:t>
            </a:r>
            <a:r>
              <a:rPr lang="fr-FR" sz="1600" dirty="0" err="1"/>
              <a:t>finishes</a:t>
            </a:r>
            <a:r>
              <a:rPr lang="fr-FR" sz="1600" dirty="0"/>
              <a:t> are for hot-</a:t>
            </a:r>
            <a:r>
              <a:rPr lang="fr-FR" sz="1600" dirty="0" err="1"/>
              <a:t>rolled</a:t>
            </a:r>
            <a:r>
              <a:rPr lang="fr-FR" sz="1600" dirty="0"/>
              <a:t> </a:t>
            </a:r>
            <a:r>
              <a:rPr lang="fr-FR" sz="1600" dirty="0" err="1"/>
              <a:t>products</a:t>
            </a:r>
            <a:r>
              <a:rPr lang="fr-FR" sz="1600" dirty="0"/>
              <a:t>,  2 </a:t>
            </a:r>
            <a:r>
              <a:rPr lang="fr-FR" sz="1600" dirty="0" err="1"/>
              <a:t>finishes</a:t>
            </a:r>
            <a:r>
              <a:rPr lang="fr-FR" sz="1600" dirty="0"/>
              <a:t> for cold </a:t>
            </a:r>
            <a:r>
              <a:rPr lang="fr-FR" sz="1600" dirty="0" err="1"/>
              <a:t>rolled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0355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Patterned</a:t>
            </a:r>
            <a:r>
              <a:rPr lang="fr-FR" dirty="0"/>
              <a:t> </a:t>
            </a:r>
            <a:r>
              <a:rPr lang="fr-FR" dirty="0" err="1"/>
              <a:t>Finishes</a:t>
            </a:r>
            <a:r>
              <a:rPr lang="fr-FR" dirty="0"/>
              <a:t> </a:t>
            </a:r>
            <a:r>
              <a:rPr lang="fr-FR" baseline="50000" dirty="0"/>
              <a:t>4,5,7</a:t>
            </a:r>
            <a:br>
              <a:rPr lang="fr-FR" dirty="0"/>
            </a:br>
            <a:r>
              <a:rPr lang="fr-FR" sz="2000" dirty="0" err="1"/>
              <a:t>These</a:t>
            </a:r>
            <a:r>
              <a:rPr lang="fr-FR" sz="2000" dirty="0"/>
              <a:t> few </a:t>
            </a:r>
            <a:r>
              <a:rPr lang="fr-FR" sz="2000" dirty="0" err="1"/>
              <a:t>examples</a:t>
            </a:r>
            <a:r>
              <a:rPr lang="fr-FR" sz="2000" dirty="0"/>
              <a:t> </a:t>
            </a:r>
            <a:r>
              <a:rPr lang="fr-FR" sz="2000" dirty="0" err="1"/>
              <a:t>illustrate</a:t>
            </a:r>
            <a:r>
              <a:rPr lang="fr-FR" sz="2000" dirty="0"/>
              <a:t> the use of </a:t>
            </a:r>
            <a:r>
              <a:rPr lang="fr-FR" sz="2000" dirty="0" err="1"/>
              <a:t>sheets</a:t>
            </a:r>
            <a:r>
              <a:rPr lang="fr-FR" sz="2000" dirty="0"/>
              <a:t> </a:t>
            </a:r>
            <a:r>
              <a:rPr lang="fr-FR" sz="2000" dirty="0" err="1"/>
              <a:t>patterned</a:t>
            </a:r>
            <a:r>
              <a:rPr lang="fr-FR" sz="2000" dirty="0"/>
              <a:t> on one </a:t>
            </a:r>
            <a:r>
              <a:rPr lang="fr-FR" sz="2000" dirty="0" err="1"/>
              <a:t>side</a:t>
            </a:r>
            <a:r>
              <a:rPr lang="fr-FR" sz="2000" dirty="0"/>
              <a:t> </a:t>
            </a:r>
            <a:r>
              <a:rPr lang="fr-FR" sz="2000" dirty="0" err="1"/>
              <a:t>only</a:t>
            </a:r>
            <a:r>
              <a:rPr lang="fr-FR" sz="2000" dirty="0"/>
              <a:t>, </a:t>
            </a:r>
            <a:r>
              <a:rPr lang="fr-FR" sz="2000" dirty="0" err="1"/>
              <a:t>classified</a:t>
            </a:r>
            <a:r>
              <a:rPr lang="fr-FR" sz="2000" dirty="0"/>
              <a:t> as 2M. A </a:t>
            </a:r>
            <a:r>
              <a:rPr lang="fr-FR" sz="2000" dirty="0" err="1"/>
              <a:t>wide</a:t>
            </a:r>
            <a:r>
              <a:rPr lang="fr-FR" sz="2000" dirty="0"/>
              <a:t> </a:t>
            </a:r>
            <a:r>
              <a:rPr lang="fr-FR" sz="2000" dirty="0" err="1"/>
              <a:t>variety</a:t>
            </a:r>
            <a:r>
              <a:rPr lang="fr-FR" sz="2000" dirty="0"/>
              <a:t> of patterns are </a:t>
            </a:r>
            <a:r>
              <a:rPr lang="fr-FR" sz="2000" dirty="0" err="1"/>
              <a:t>available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7</a:t>
            </a:fld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2" y="1843390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00" y="1843390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2" y="4362359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2" y="5584011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00" y="3095493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2" y="3095493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00" y="4381756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00" y="5584011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751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8</a:t>
            </a:fld>
            <a:endParaRPr lang="fr-B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Coloured finishes</a:t>
            </a:r>
            <a:r>
              <a:rPr lang="fr-FR" baseline="50000"/>
              <a:t>4, 5,7</a:t>
            </a:r>
            <a:br>
              <a:rPr lang="fr-FR"/>
            </a:br>
            <a:r>
              <a:rPr lang="fr-FR" sz="2200"/>
              <a:t>This is only a selection of the colour effects that can be produced by electrolytically colouring stainless steel</a:t>
            </a:r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" y="1995054"/>
            <a:ext cx="3610800" cy="1082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5054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" y="3429000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" y="4869160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01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600000" cy="365125"/>
          </a:xfrm>
        </p:spPr>
        <p:txBody>
          <a:bodyPr/>
          <a:lstStyle/>
          <a:p>
            <a:fld id="{5AF66AA0-E37C-4065-8BE7-D4086C065B53}" type="slidenum">
              <a:rPr lang="fr-BE" smtClean="0"/>
              <a:t>9</a:t>
            </a:fld>
            <a:endParaRPr lang="fr-B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/>
              <a:t>Etched</a:t>
            </a:r>
            <a:r>
              <a:rPr lang="fr-FR" sz="3200" dirty="0"/>
              <a:t> Patterns</a:t>
            </a:r>
            <a:r>
              <a:rPr lang="fr-FR" sz="3200" baseline="50000" dirty="0"/>
              <a:t>4,5,7</a:t>
            </a:r>
            <a:endParaRPr lang="en-GB" sz="32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692696"/>
            <a:ext cx="8229600" cy="1659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69696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600"/>
              <a:t>Silk screen and photoresist processes have been developed to transfer any pattern onto stainless steel, the surface of which is then acid etched to reveal the pattern. Acid etching is a process which removes a small amount of surface material. Etched surfaces have a dull and a slightly coarse appearance which contrast well with polished or satin finished un-etched surfaces. Electro-chemical colour can be given to etched surfaces before or after etching.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" y="2317777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" y="3789039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" y="5280113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01" y="3789039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01" y="2317777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0544082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0 Contents</Template>
  <TotalTime>1650</TotalTime>
  <Words>1543</Words>
  <Application>Microsoft Office PowerPoint</Application>
  <PresentationFormat>On-screen Show (4:3)</PresentationFormat>
  <Paragraphs>203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3_Custom Design</vt:lpstr>
      <vt:lpstr>Supporting presentation for lecturers of Architecture/Civil Engineering</vt:lpstr>
      <vt:lpstr>Contents</vt:lpstr>
      <vt:lpstr>1 - Stainless steel finishes 1,2</vt:lpstr>
      <vt:lpstr>Ex-mill cold rolled finishes 1,3 EN 10088-2 cold rolled finishes from table 6 of the standard, with a guide to typical Ra values</vt:lpstr>
      <vt:lpstr>Most common mill finishes</vt:lpstr>
      <vt:lpstr>Special Finishes 1,3 EN 10088-2 special finishes from Table 6 of the standard, with a guide to typical Ra</vt:lpstr>
      <vt:lpstr>Patterned Finishes 4,5,7 These few examples illustrate the use of sheets patterned on one side only, classified as 2M. A wide variety of patterns are available</vt:lpstr>
      <vt:lpstr>PowerPoint Presentation</vt:lpstr>
      <vt:lpstr>PowerPoint Presentation</vt:lpstr>
      <vt:lpstr>Proprietary finishes 4,5 Many specific  &amp; custom finishes are available from specialized companies Some examples are shown below</vt:lpstr>
      <vt:lpstr>Electropolishing 6</vt:lpstr>
      <vt:lpstr>Bead Blasting 8 The appearance can be altered by different blasting materials,  e.g. glass bead (above) or shredded glass (below)</vt:lpstr>
      <vt:lpstr>Please note: </vt:lpstr>
      <vt:lpstr>Architects use everyday the palette of surface finishes available on stainless steels 7</vt:lpstr>
      <vt:lpstr>2 - Tridimensional Finishes 9</vt:lpstr>
      <vt:lpstr>Embossed patterns 9</vt:lpstr>
      <vt:lpstr>Irregular shapes9 (fluid forming)</vt:lpstr>
      <vt:lpstr>Perforated sheet 9</vt:lpstr>
      <vt:lpstr>Semi-transparent glass panels with perforated sheet 10</vt:lpstr>
      <vt:lpstr>Expanded Sheet</vt:lpstr>
      <vt:lpstr>Combination of techniques 11</vt:lpstr>
      <vt:lpstr>3 – Woven Mesh</vt:lpstr>
      <vt:lpstr>Standard 12-14</vt:lpstr>
      <vt:lpstr>Example of decoration with stainless steel mesh</vt:lpstr>
      <vt:lpstr>Outside decoration with Stainless Wire mesh</vt:lpstr>
      <vt:lpstr>Woven stainless with LEDs 13</vt:lpstr>
      <vt:lpstr>4 - References and 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Stainless steel surface finishes</dc:title>
  <dc:creator>Bernard</dc:creator>
  <cp:keywords>stainless steel, training, architects, engineers, surface finishes</cp:keywords>
  <cp:lastModifiedBy>Jo Claes</cp:lastModifiedBy>
  <cp:revision>284</cp:revision>
  <dcterms:created xsi:type="dcterms:W3CDTF">2013-01-31T08:32:33Z</dcterms:created>
  <dcterms:modified xsi:type="dcterms:W3CDTF">2020-01-28T13:23:15Z</dcterms:modified>
</cp:coreProperties>
</file>