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2" r:id="rId3"/>
    <p:sldId id="313" r:id="rId4"/>
    <p:sldId id="285" r:id="rId5"/>
    <p:sldId id="328" r:id="rId6"/>
    <p:sldId id="329" r:id="rId7"/>
    <p:sldId id="330" r:id="rId8"/>
    <p:sldId id="331" r:id="rId9"/>
    <p:sldId id="332" r:id="rId10"/>
    <p:sldId id="333" r:id="rId11"/>
    <p:sldId id="316" r:id="rId12"/>
    <p:sldId id="278" r:id="rId13"/>
    <p:sldId id="280" r:id="rId14"/>
    <p:sldId id="325" r:id="rId15"/>
    <p:sldId id="327" r:id="rId16"/>
    <p:sldId id="334" r:id="rId17"/>
    <p:sldId id="335" r:id="rId18"/>
    <p:sldId id="317" r:id="rId19"/>
    <p:sldId id="326" r:id="rId20"/>
    <p:sldId id="318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9C"/>
    <a:srgbClr val="33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8DC25-C1E1-4CEB-A0E3-F719B7E78163}" v="27" dt="2020-01-31T11:10:00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0232" autoAdjust="0"/>
  </p:normalViewPr>
  <p:slideViewPr>
    <p:cSldViewPr>
      <p:cViewPr varScale="1">
        <p:scale>
          <a:sx n="82" d="100"/>
          <a:sy n="82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7F28DC25-C1E1-4CEB-A0E3-F719B7E78163}"/>
    <pc:docChg chg="undo modSld">
      <pc:chgData name="Jo Claes" userId="d64208f3-0076-4064-b6ac-7d8ee9dc279f" providerId="ADAL" clId="{7F28DC25-C1E1-4CEB-A0E3-F719B7E78163}" dt="2020-01-31T11:10:12.845" v="117" actId="20577"/>
      <pc:docMkLst>
        <pc:docMk/>
      </pc:docMkLst>
      <pc:sldChg chg="modSp">
        <pc:chgData name="Jo Claes" userId="d64208f3-0076-4064-b6ac-7d8ee9dc279f" providerId="ADAL" clId="{7F28DC25-C1E1-4CEB-A0E3-F719B7E78163}" dt="2020-01-31T08:50:36.111" v="113" actId="6549"/>
        <pc:sldMkLst>
          <pc:docMk/>
          <pc:sldMk cId="3197307733" sldId="312"/>
        </pc:sldMkLst>
        <pc:graphicFrameChg chg="mod modGraphic">
          <ac:chgData name="Jo Claes" userId="d64208f3-0076-4064-b6ac-7d8ee9dc279f" providerId="ADAL" clId="{7F28DC25-C1E1-4CEB-A0E3-F719B7E78163}" dt="2020-01-31T08:50:36.111" v="113" actId="6549"/>
          <ac:graphicFrameMkLst>
            <pc:docMk/>
            <pc:sldMk cId="3197307733" sldId="312"/>
            <ac:graphicFrameMk id="4" creationId="{00000000-0000-0000-0000-000000000000}"/>
          </ac:graphicFrameMkLst>
        </pc:graphicFrameChg>
      </pc:sldChg>
      <pc:sldChg chg="modSp">
        <pc:chgData name="Jo Claes" userId="d64208f3-0076-4064-b6ac-7d8ee9dc279f" providerId="ADAL" clId="{7F28DC25-C1E1-4CEB-A0E3-F719B7E78163}" dt="2020-01-31T11:10:12.845" v="117" actId="20577"/>
        <pc:sldMkLst>
          <pc:docMk/>
          <pc:sldMk cId="3827688903" sldId="317"/>
        </pc:sldMkLst>
        <pc:spChg chg="mod">
          <ac:chgData name="Jo Claes" userId="d64208f3-0076-4064-b6ac-7d8ee9dc279f" providerId="ADAL" clId="{7F28DC25-C1E1-4CEB-A0E3-F719B7E78163}" dt="2020-01-28T12:51:59.381" v="52" actId="1035"/>
          <ac:spMkLst>
            <pc:docMk/>
            <pc:sldMk cId="3827688903" sldId="317"/>
            <ac:spMk id="2" creationId="{00000000-0000-0000-0000-000000000000}"/>
          </ac:spMkLst>
        </pc:spChg>
        <pc:spChg chg="mod">
          <ac:chgData name="Jo Claes" userId="d64208f3-0076-4064-b6ac-7d8ee9dc279f" providerId="ADAL" clId="{7F28DC25-C1E1-4CEB-A0E3-F719B7E78163}" dt="2020-01-31T11:10:12.845" v="117" actId="20577"/>
          <ac:spMkLst>
            <pc:docMk/>
            <pc:sldMk cId="3827688903" sldId="317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7F28DC25-C1E1-4CEB-A0E3-F719B7E78163}" dt="2020-01-30T14:09:40.801" v="104" actId="20577"/>
        <pc:sldMkLst>
          <pc:docMk/>
          <pc:sldMk cId="845938768" sldId="326"/>
        </pc:sldMkLst>
        <pc:spChg chg="mod">
          <ac:chgData name="Jo Claes" userId="d64208f3-0076-4064-b6ac-7d8ee9dc279f" providerId="ADAL" clId="{7F28DC25-C1E1-4CEB-A0E3-F719B7E78163}" dt="2020-01-30T14:09:40.801" v="104" actId="20577"/>
          <ac:spMkLst>
            <pc:docMk/>
            <pc:sldMk cId="845938768" sldId="326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EA2B587E-3F98-48D9-BB2D-2DD9D7EB2127}"/>
    <pc:docChg chg="undo custSel delSld modSld">
      <pc:chgData name="Jo Claes" userId="d64208f3-0076-4064-b6ac-7d8ee9dc279f" providerId="ADAL" clId="{EA2B587E-3F98-48D9-BB2D-2DD9D7EB2127}" dt="2019-11-07T11:51:03.052" v="25" actId="2696"/>
      <pc:docMkLst>
        <pc:docMk/>
      </pc:docMkLst>
      <pc:sldChg chg="addSp delSp modSp">
        <pc:chgData name="Jo Claes" userId="d64208f3-0076-4064-b6ac-7d8ee9dc279f" providerId="ADAL" clId="{EA2B587E-3F98-48D9-BB2D-2DD9D7EB2127}" dt="2019-11-07T10:45:06.162" v="15" actId="14100"/>
        <pc:sldMkLst>
          <pc:docMk/>
          <pc:sldMk cId="3946674743" sldId="327"/>
        </pc:sldMkLst>
        <pc:picChg chg="del">
          <ac:chgData name="Jo Claes" userId="d64208f3-0076-4064-b6ac-7d8ee9dc279f" providerId="ADAL" clId="{EA2B587E-3F98-48D9-BB2D-2DD9D7EB2127}" dt="2019-11-07T10:44:41.996" v="9" actId="478"/>
          <ac:picMkLst>
            <pc:docMk/>
            <pc:sldMk cId="3946674743" sldId="327"/>
            <ac:picMk id="3" creationId="{5EEA95D7-286F-4585-A810-432392E7BCD7}"/>
          </ac:picMkLst>
        </pc:picChg>
        <pc:picChg chg="add mod modCrop">
          <ac:chgData name="Jo Claes" userId="d64208f3-0076-4064-b6ac-7d8ee9dc279f" providerId="ADAL" clId="{EA2B587E-3F98-48D9-BB2D-2DD9D7EB2127}" dt="2019-11-07T10:45:06.162" v="15" actId="14100"/>
          <ac:picMkLst>
            <pc:docMk/>
            <pc:sldMk cId="3946674743" sldId="327"/>
            <ac:picMk id="4" creationId="{53061178-BFA3-4937-B978-6FFEF00BDED1}"/>
          </ac:picMkLst>
        </pc:picChg>
      </pc:sldChg>
      <pc:sldChg chg="addSp">
        <pc:chgData name="Jo Claes" userId="d64208f3-0076-4064-b6ac-7d8ee9dc279f" providerId="ADAL" clId="{EA2B587E-3F98-48D9-BB2D-2DD9D7EB2127}" dt="2019-11-07T11:51:00.271" v="24"/>
        <pc:sldMkLst>
          <pc:docMk/>
          <pc:sldMk cId="1242524736" sldId="334"/>
        </pc:sldMkLst>
        <pc:picChg chg="add">
          <ac:chgData name="Jo Claes" userId="d64208f3-0076-4064-b6ac-7d8ee9dc279f" providerId="ADAL" clId="{EA2B587E-3F98-48D9-BB2D-2DD9D7EB2127}" dt="2019-11-07T11:51:00.271" v="24"/>
          <ac:picMkLst>
            <pc:docMk/>
            <pc:sldMk cId="1242524736" sldId="334"/>
            <ac:picMk id="4" creationId="{8843FBD0-0FAD-4B14-B7C4-E319AC100758}"/>
          </ac:picMkLst>
        </pc:picChg>
      </pc:sldChg>
      <pc:sldChg chg="addSp delSp modSp">
        <pc:chgData name="Jo Claes" userId="d64208f3-0076-4064-b6ac-7d8ee9dc279f" providerId="ADAL" clId="{EA2B587E-3F98-48D9-BB2D-2DD9D7EB2127}" dt="2019-11-07T10:46:41.602" v="22" actId="14100"/>
        <pc:sldMkLst>
          <pc:docMk/>
          <pc:sldMk cId="1700037765" sldId="335"/>
        </pc:sldMkLst>
        <pc:spChg chg="add del mod">
          <ac:chgData name="Jo Claes" userId="d64208f3-0076-4064-b6ac-7d8ee9dc279f" providerId="ADAL" clId="{EA2B587E-3F98-48D9-BB2D-2DD9D7EB2127}" dt="2019-11-07T10:46:26.303" v="18" actId="931"/>
          <ac:spMkLst>
            <pc:docMk/>
            <pc:sldMk cId="1700037765" sldId="335"/>
            <ac:spMk id="2" creationId="{4246C1DF-4CF7-418B-8046-21DCDBE71052}"/>
          </ac:spMkLst>
        </pc:spChg>
        <pc:picChg chg="add mod modCrop">
          <ac:chgData name="Jo Claes" userId="d64208f3-0076-4064-b6ac-7d8ee9dc279f" providerId="ADAL" clId="{EA2B587E-3F98-48D9-BB2D-2DD9D7EB2127}" dt="2019-11-07T10:46:41.602" v="22" actId="14100"/>
          <ac:picMkLst>
            <pc:docMk/>
            <pc:sldMk cId="1700037765" sldId="335"/>
            <ac:picMk id="5" creationId="{ACCD48B8-63E1-4E20-A0EA-A985C33BAEFF}"/>
          </ac:picMkLst>
        </pc:picChg>
        <pc:picChg chg="del">
          <ac:chgData name="Jo Claes" userId="d64208f3-0076-4064-b6ac-7d8ee9dc279f" providerId="ADAL" clId="{EA2B587E-3F98-48D9-BB2D-2DD9D7EB2127}" dt="2019-11-07T10:46:15.915" v="16" actId="478"/>
          <ac:picMkLst>
            <pc:docMk/>
            <pc:sldMk cId="1700037765" sldId="335"/>
            <ac:picMk id="6" creationId="{333956D1-2A4E-4732-978F-84600CED87A8}"/>
          </ac:picMkLst>
        </pc:picChg>
      </pc:sldChg>
      <pc:sldChg chg="addSp delSp modSp del">
        <pc:chgData name="Jo Claes" userId="d64208f3-0076-4064-b6ac-7d8ee9dc279f" providerId="ADAL" clId="{EA2B587E-3F98-48D9-BB2D-2DD9D7EB2127}" dt="2019-11-07T11:51:03.052" v="25" actId="2696"/>
        <pc:sldMkLst>
          <pc:docMk/>
          <pc:sldMk cId="1239462829" sldId="336"/>
        </pc:sldMkLst>
        <pc:spChg chg="add del mod">
          <ac:chgData name="Jo Claes" userId="d64208f3-0076-4064-b6ac-7d8ee9dc279f" providerId="ADAL" clId="{EA2B587E-3F98-48D9-BB2D-2DD9D7EB2127}" dt="2019-11-07T10:43:49.536" v="4" actId="931"/>
          <ac:spMkLst>
            <pc:docMk/>
            <pc:sldMk cId="1239462829" sldId="336"/>
            <ac:spMk id="2" creationId="{FEA29550-7993-4064-9635-713C1145CB57}"/>
          </ac:spMkLst>
        </pc:spChg>
        <pc:spChg chg="add mod">
          <ac:chgData name="Jo Claes" userId="d64208f3-0076-4064-b6ac-7d8ee9dc279f" providerId="ADAL" clId="{EA2B587E-3F98-48D9-BB2D-2DD9D7EB2127}" dt="2019-11-07T11:50:58.241" v="23"/>
          <ac:spMkLst>
            <pc:docMk/>
            <pc:sldMk cId="1239462829" sldId="336"/>
            <ac:spMk id="2" creationId="{FEA9E473-7581-41B9-AB3D-ADA1468AE255}"/>
          </ac:spMkLst>
        </pc:spChg>
        <pc:picChg chg="add del mod modCrop">
          <ac:chgData name="Jo Claes" userId="d64208f3-0076-4064-b6ac-7d8ee9dc279f" providerId="ADAL" clId="{EA2B587E-3F98-48D9-BB2D-2DD9D7EB2127}" dt="2019-11-07T11:50:58.241" v="23"/>
          <ac:picMkLst>
            <pc:docMk/>
            <pc:sldMk cId="1239462829" sldId="336"/>
            <ac:picMk id="5" creationId="{C1F82CE2-5690-4BEC-B91F-594873FAB88A}"/>
          </ac:picMkLst>
        </pc:picChg>
        <pc:picChg chg="add del">
          <ac:chgData name="Jo Claes" userId="d64208f3-0076-4064-b6ac-7d8ee9dc279f" providerId="ADAL" clId="{EA2B587E-3F98-48D9-BB2D-2DD9D7EB2127}" dt="2019-11-07T10:43:41.773" v="3" actId="478"/>
          <ac:picMkLst>
            <pc:docMk/>
            <pc:sldMk cId="1239462829" sldId="336"/>
            <ac:picMk id="6" creationId="{67F3ABD6-D2D1-4956-A772-A122205E2B8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F9B1-7340-4271-AED9-6BCFD0B197A3}" type="datetimeFigureOut">
              <a:rPr lang="nl-BE" smtClean="0"/>
              <a:t>31/01/2020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D8382-0357-49B8-9F71-87DF31DEF19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339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7229" indent="-2720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8046" indent="-21761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3265" indent="-21761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58483" indent="-21761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3702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28919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4139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9356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8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8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8D9797-9C41-4F10-B9F7-025055FFE5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 err="1"/>
              <a:t>What</a:t>
            </a:r>
            <a:r>
              <a:rPr lang="fr-BE" sz="1600" dirty="0"/>
              <a:t> are </a:t>
            </a:r>
            <a:r>
              <a:rPr lang="fr-BE" sz="1600" dirty="0" err="1"/>
              <a:t>stainless</a:t>
            </a:r>
            <a:r>
              <a:rPr lang="fr-BE" sz="1600" dirty="0"/>
              <a:t> </a:t>
            </a:r>
            <a:r>
              <a:rPr lang="fr-BE" sz="1600" dirty="0" err="1"/>
              <a:t>steels</a:t>
            </a:r>
            <a:r>
              <a:rPr lang="fr-BE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1E9C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kelinstitute.org/~/Media/Files/TechnicalLiterature/CapabilitiesandLimitationsofArchitecturalMetalsandMetalsforCorrosionResistanceI_14057a_.pdf" TargetMode="External"/><Relationship Id="rId3" Type="http://schemas.openxmlformats.org/officeDocument/2006/relationships/hyperlink" Target="http://www.imoa.info/download_files/stainless-steel/Austenitics.pdf" TargetMode="External"/><Relationship Id="rId7" Type="http://schemas.openxmlformats.org/officeDocument/2006/relationships/hyperlink" Target="https://www.imoa.info/molybdenum-uses/molybdenum-grade-stainless-steels/architecture/structural-duplex-stainless.php?d=1" TargetMode="External"/><Relationship Id="rId12" Type="http://schemas.openxmlformats.org/officeDocument/2006/relationships/hyperlink" Target="https://www.worldstainless.org/about-stainless/what-is-stainless-steel/standards/" TargetMode="External"/><Relationship Id="rId2" Type="http://schemas.openxmlformats.org/officeDocument/2006/relationships/hyperlink" Target="http://www.amazon.com/s/ref=dp_byline_sr_book_1?ie=UTF8&amp;field-author=D.+Peckner&amp;search-alias=books&amp;text=D.+Peckner&amp;sort=relevancer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Martensitic_Stainless_Steels.pdf" TargetMode="External"/><Relationship Id="rId11" Type="http://schemas.openxmlformats.org/officeDocument/2006/relationships/hyperlink" Target="http://www.bssa.org.uk/topics.php?article=370&amp;featured=1" TargetMode="External"/><Relationship Id="rId5" Type="http://schemas.openxmlformats.org/officeDocument/2006/relationships/hyperlink" Target="http://www.worldstainless.org/Files/issf/non-image-files/PDF/ISSF_The_Ferritic_Solution_Italian.pdf" TargetMode="External"/><Relationship Id="rId10" Type="http://schemas.openxmlformats.org/officeDocument/2006/relationships/hyperlink" Target="http://www.imoa.info/download_files/stainless-steel/2014-8-Specification-and-Guideline-list.pdf" TargetMode="External"/><Relationship Id="rId4" Type="http://schemas.openxmlformats.org/officeDocument/2006/relationships/hyperlink" Target="https://www.worldstainless.org/Files/issf/non-image-files/PDF/ISSFNew200seriessteelsAnopportunityorathreat_EN.pdf" TargetMode="External"/><Relationship Id="rId9" Type="http://schemas.openxmlformats.org/officeDocument/2006/relationships/hyperlink" Target="https://www.worldstainless.org/Files/issf/non-image-files/PDF/Euro_Inox/Tables_TechnicalProperties_E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sa.org.uk/topics.php?article=46" TargetMode="External"/><Relationship Id="rId2" Type="http://schemas.openxmlformats.org/officeDocument/2006/relationships/hyperlink" Target="http://www.bssa.org.uk/topics.php?article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Stainless_Steel_in_Figures_2019_English_public_version.pdf" TargetMode="External"/><Relationship Id="rId5" Type="http://schemas.openxmlformats.org/officeDocument/2006/relationships/hyperlink" Target="http://www.worldstainless.org/ftp:/issf@78.129.166.137/issf/non-image-files/PDF/Euro_Inox/EN10088-4_EN.pdf" TargetMode="External"/><Relationship Id="rId4" Type="http://schemas.openxmlformats.org/officeDocument/2006/relationships/hyperlink" Target="http://www.worldstainless.org/Files/issf/non-image-files/PDF/Euro_Inox/EN10088-4_EN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l4Z1UVWm3DE" TargetMode="External"/><Relationship Id="rId3" Type="http://schemas.openxmlformats.org/officeDocument/2006/relationships/hyperlink" Target="https://youtu.be/l4Z1UVWm3DE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youtu.be/E-GcuxtWcn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ngnT6dYo-M0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youtu.be/ngnT6dYo-M0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3BVK2X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Supporting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for </a:t>
            </a:r>
            <a:r>
              <a:rPr lang="fr-FR" dirty="0" err="1"/>
              <a:t>lecturers</a:t>
            </a:r>
            <a:r>
              <a:rPr lang="fr-FR" dirty="0"/>
              <a:t> of Architecture/Civil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886200"/>
            <a:ext cx="6984776" cy="1752600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A21E9C"/>
                </a:solidFill>
              </a:rPr>
              <a:t>Chapter</a:t>
            </a:r>
            <a:r>
              <a:rPr lang="fr-FR" sz="4000" b="1">
                <a:solidFill>
                  <a:srgbClr val="A21E9C"/>
                </a:solidFill>
              </a:rPr>
              <a:t> 04</a:t>
            </a:r>
            <a:endParaRPr lang="fr-FR" sz="4000" b="1" dirty="0">
              <a:solidFill>
                <a:srgbClr val="A21E9C"/>
              </a:solidFill>
            </a:endParaRPr>
          </a:p>
          <a:p>
            <a:r>
              <a:rPr lang="fr-FR" sz="4000" b="1" dirty="0" err="1">
                <a:solidFill>
                  <a:srgbClr val="A21E9C"/>
                </a:solidFill>
              </a:rPr>
              <a:t>What</a:t>
            </a:r>
            <a:r>
              <a:rPr lang="fr-FR" sz="4000" b="1" dirty="0">
                <a:solidFill>
                  <a:srgbClr val="A21E9C"/>
                </a:solidFill>
              </a:rPr>
              <a:t> are the </a:t>
            </a:r>
            <a:r>
              <a:rPr lang="fr-FR" sz="4000" b="1" dirty="0" err="1">
                <a:solidFill>
                  <a:srgbClr val="A21E9C"/>
                </a:solidFill>
              </a:rPr>
              <a:t>stainless</a:t>
            </a:r>
            <a:r>
              <a:rPr lang="fr-FR" sz="4000" b="1" dirty="0">
                <a:solidFill>
                  <a:srgbClr val="A21E9C"/>
                </a:solidFill>
              </a:rPr>
              <a:t> </a:t>
            </a:r>
            <a:r>
              <a:rPr lang="fr-FR" sz="4000" b="1" dirty="0" err="1">
                <a:solidFill>
                  <a:srgbClr val="A21E9C"/>
                </a:solidFill>
              </a:rPr>
              <a:t>steels</a:t>
            </a:r>
            <a:r>
              <a:rPr lang="fr-FR" sz="4000" b="1" dirty="0">
                <a:solidFill>
                  <a:srgbClr val="A21E9C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Physical properties</a:t>
            </a:r>
            <a:r>
              <a:rPr lang="nl-BE" sz="3200" baseline="50000" dirty="0"/>
              <a:t>9, 10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394190"/>
              </p:ext>
            </p:extLst>
          </p:nvPr>
        </p:nvGraphicFramePr>
        <p:xfrm>
          <a:off x="457200" y="1600200"/>
          <a:ext cx="8219256" cy="4653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9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Modulus of Elasticity 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Thermal Expansion</a:t>
                      </a:r>
                      <a:r>
                        <a:rPr lang="nl-BE" sz="1400" baseline="0" dirty="0"/>
                        <a:t> Coefficient </a:t>
                      </a:r>
                      <a:br>
                        <a:rPr lang="nl-BE" sz="1400" baseline="0" dirty="0"/>
                      </a:br>
                      <a:r>
                        <a:rPr lang="nl-BE" sz="1400" baseline="0" dirty="0"/>
                        <a:t>10</a:t>
                      </a:r>
                      <a:r>
                        <a:rPr lang="nl-BE" sz="1400" baseline="50000" dirty="0"/>
                        <a:t>-6</a:t>
                      </a:r>
                      <a:r>
                        <a:rPr lang="nl-BE" sz="1400" baseline="0" dirty="0"/>
                        <a:t>°K-1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Thermal Conductivity</a:t>
                      </a:r>
                      <a:r>
                        <a:rPr lang="nl-BE" sz="1400" baseline="0" dirty="0"/>
                        <a:t> </a:t>
                      </a:r>
                      <a:br>
                        <a:rPr lang="nl-BE" sz="1400" baseline="0" dirty="0"/>
                      </a:br>
                      <a:r>
                        <a:rPr lang="nl-BE" sz="1400" baseline="0" dirty="0"/>
                        <a:t>W m</a:t>
                      </a:r>
                      <a:r>
                        <a:rPr lang="nl-BE" sz="1400" baseline="50000" dirty="0"/>
                        <a:t>-1</a:t>
                      </a:r>
                      <a:r>
                        <a:rPr lang="nl-BE" sz="1400" baseline="0" dirty="0"/>
                        <a:t>°K</a:t>
                      </a:r>
                      <a:r>
                        <a:rPr lang="nl-BE" sz="1400" baseline="50000" dirty="0"/>
                        <a:t>-1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Ferro-Magnetism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Density Kg/dm³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Cr-Ni</a:t>
                      </a:r>
                      <a:r>
                        <a:rPr lang="nl-BE" sz="1400" baseline="0" dirty="0"/>
                        <a:t> Austenitics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Cr-Mn Austenitics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Cr Ferritics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Cr-Ni (Mo)-N</a:t>
                      </a:r>
                      <a:r>
                        <a:rPr lang="nl-BE" sz="1400" baseline="0" dirty="0"/>
                        <a:t> Duplex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Intermediate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Cr-C Martensitics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Carbon Steel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Copper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8.3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Aluminum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230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Glass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Concrete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48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Standards on  </a:t>
            </a:r>
            <a:r>
              <a:rPr lang="fr-FR" sz="2800" dirty="0" err="1"/>
              <a:t>Stainless</a:t>
            </a:r>
            <a:r>
              <a:rPr lang="fr-FR" sz="2800" dirty="0"/>
              <a:t> </a:t>
            </a:r>
            <a:r>
              <a:rPr lang="fr-FR" sz="2800" dirty="0" err="1"/>
              <a:t>Steels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18087"/>
              </p:ext>
            </p:extLst>
          </p:nvPr>
        </p:nvGraphicFramePr>
        <p:xfrm>
          <a:off x="455440" y="1268760"/>
          <a:ext cx="8229600" cy="4824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23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+mj-lt"/>
                        </a:rPr>
                        <a:t>Main World  Standards:</a:t>
                      </a:r>
                      <a:endParaRPr lang="fr-FR" sz="2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8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ISO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ASTM/AISI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UNS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800" dirty="0"/>
                        <a:t>JIS</a:t>
                      </a: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667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449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800" u="sng" dirty="0"/>
                    </a:p>
                    <a:p>
                      <a:pPr marL="0" indent="0">
                        <a:buNone/>
                      </a:pPr>
                      <a:endParaRPr lang="fr-FR" sz="1800" u="sng" dirty="0"/>
                    </a:p>
                    <a:p>
                      <a:pPr marL="0" indent="0">
                        <a:buNone/>
                      </a:pPr>
                      <a:r>
                        <a:rPr lang="fr-FR" sz="1800" u="sng" dirty="0"/>
                        <a:t>Notes:</a:t>
                      </a:r>
                    </a:p>
                    <a:p>
                      <a:r>
                        <a:rPr lang="fr-FR" sz="1800" dirty="0"/>
                        <a:t>Most  countries </a:t>
                      </a:r>
                      <a:r>
                        <a:rPr lang="fr-FR" sz="1800" dirty="0" err="1"/>
                        <a:t>refer</a:t>
                      </a:r>
                      <a:r>
                        <a:rPr lang="fr-FR" sz="1800" dirty="0"/>
                        <a:t> to the </a:t>
                      </a:r>
                      <a:r>
                        <a:rPr lang="fr-FR" sz="1800" dirty="0" err="1"/>
                        <a:t>above</a:t>
                      </a:r>
                      <a:r>
                        <a:rPr lang="fr-FR" sz="1800" dirty="0"/>
                        <a:t> standards, </a:t>
                      </a:r>
                      <a:r>
                        <a:rPr lang="fr-FR" sz="1800" dirty="0" err="1"/>
                        <a:t>which</a:t>
                      </a:r>
                      <a:r>
                        <a:rPr lang="fr-FR" sz="1800" dirty="0"/>
                        <a:t> are </a:t>
                      </a:r>
                      <a:r>
                        <a:rPr lang="fr-FR" sz="1800" dirty="0" err="1"/>
                        <a:t>widely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accepted</a:t>
                      </a:r>
                      <a:r>
                        <a:rPr lang="fr-FR" sz="1800" dirty="0"/>
                        <a:t>.</a:t>
                      </a:r>
                    </a:p>
                    <a:p>
                      <a:r>
                        <a:rPr lang="fr-FR" sz="1800" dirty="0"/>
                        <a:t>A lot of the grades are </a:t>
                      </a:r>
                      <a:r>
                        <a:rPr lang="fr-FR" sz="1800" dirty="0" err="1"/>
                        <a:t>very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baseline="0" dirty="0" err="1"/>
                        <a:t>similar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in all of the </a:t>
                      </a:r>
                      <a:r>
                        <a:rPr lang="fr-FR" sz="1800" dirty="0" err="1"/>
                        <a:t>above</a:t>
                      </a:r>
                      <a:r>
                        <a:rPr lang="fr-FR" sz="1800" dirty="0"/>
                        <a:t> standards. </a:t>
                      </a:r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aseline="0" dirty="0"/>
                        <a:t>List of the </a:t>
                      </a:r>
                      <a:r>
                        <a:rPr lang="fr-FR" sz="1800" dirty="0"/>
                        <a:t>American Standards:          </a:t>
                      </a:r>
                      <a:r>
                        <a:rPr lang="fr-FR" sz="1600" dirty="0" err="1"/>
                        <a:t>ref</a:t>
                      </a:r>
                      <a:r>
                        <a:rPr lang="fr-FR" sz="1600" dirty="0"/>
                        <a:t> 11</a:t>
                      </a:r>
                    </a:p>
                    <a:p>
                      <a:r>
                        <a:rPr lang="fr-FR" sz="1800" dirty="0"/>
                        <a:t>List of </a:t>
                      </a:r>
                      <a:r>
                        <a:rPr lang="fr-FR" sz="1800" dirty="0" err="1"/>
                        <a:t>European</a:t>
                      </a:r>
                      <a:r>
                        <a:rPr lang="fr-FR" sz="1800" dirty="0"/>
                        <a:t> Standards:                 </a:t>
                      </a:r>
                      <a:r>
                        <a:rPr lang="fr-FR" sz="1600" dirty="0" err="1"/>
                        <a:t>ref</a:t>
                      </a:r>
                      <a:r>
                        <a:rPr lang="fr-FR" sz="1600" dirty="0"/>
                        <a:t> 12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dirty="0"/>
                        <a:t>Correspondance tables are </a:t>
                      </a:r>
                      <a:r>
                        <a:rPr lang="fr-FR" sz="1800" dirty="0" err="1"/>
                        <a:t>available</a:t>
                      </a:r>
                      <a:r>
                        <a:rPr lang="fr-FR" sz="1800" dirty="0"/>
                        <a:t>:  </a:t>
                      </a:r>
                      <a:r>
                        <a:rPr lang="fr-FR" sz="1600" dirty="0" err="1"/>
                        <a:t>refs</a:t>
                      </a:r>
                      <a:r>
                        <a:rPr lang="fr-FR" sz="1600" baseline="0" dirty="0"/>
                        <a:t> 13 - 15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www.greenseal.org/Portals/0/Images/iso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48072" cy="5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emcachier.com/wp-content/uploads/2013/04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86" y="2456786"/>
            <a:ext cx="722569" cy="4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08440" y="2532352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144" y="2492896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ocial.eli.ubc.ca/files/2011/08/ja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69412"/>
            <a:ext cx="683298" cy="455532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Main grades in Architecture Building and Construction:</a:t>
            </a:r>
            <a:br>
              <a:rPr lang="fr-FR" sz="2800" dirty="0"/>
            </a:br>
            <a:r>
              <a:rPr lang="fr-FR" sz="2800" dirty="0"/>
              <a:t>EN 10088-4 (for </a:t>
            </a:r>
            <a:r>
              <a:rPr lang="fr-FR" sz="2800" dirty="0" err="1"/>
              <a:t>sheet</a:t>
            </a:r>
            <a:r>
              <a:rPr lang="fr-FR" sz="2800" dirty="0"/>
              <a:t>/plate/</a:t>
            </a:r>
            <a:r>
              <a:rPr lang="fr-FR" sz="2800" dirty="0" err="1"/>
              <a:t>strip</a:t>
            </a:r>
            <a:r>
              <a:rPr lang="fr-FR" sz="2800" dirty="0"/>
              <a:t>)</a:t>
            </a:r>
            <a:r>
              <a:rPr lang="fr-FR" sz="1800" baseline="50000" dirty="0"/>
              <a:t>16, 17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577041"/>
              </p:ext>
            </p:extLst>
          </p:nvPr>
        </p:nvGraphicFramePr>
        <p:xfrm>
          <a:off x="107504" y="1600200"/>
          <a:ext cx="8712968" cy="490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473">
                <a:tc>
                  <a:txBody>
                    <a:bodyPr/>
                    <a:lstStyle/>
                    <a:p>
                      <a:r>
                        <a:rPr lang="fr-FR" sz="16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ASTM</a:t>
                      </a:r>
                    </a:p>
                    <a:p>
                      <a:r>
                        <a:rPr lang="fr-FR" sz="1400" dirty="0"/>
                        <a:t>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</a:t>
                      </a:r>
                    </a:p>
                    <a:p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Wt</a:t>
                      </a:r>
                      <a:r>
                        <a:rPr lang="fr-FR" sz="14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Other</a:t>
                      </a:r>
                      <a:endParaRPr lang="fr-FR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Typical</a:t>
                      </a:r>
                      <a:r>
                        <a:rPr lang="fr-FR" sz="1600" dirty="0"/>
                        <a:t> use </a:t>
                      </a:r>
                      <a:r>
                        <a:rPr lang="fr-FR" sz="1600" baseline="50000" dirty="0"/>
                        <a:t>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6">
                <a:tc>
                  <a:txBody>
                    <a:bodyPr/>
                    <a:lstStyle/>
                    <a:p>
                      <a:r>
                        <a:rPr lang="fr-FR" sz="1600" dirty="0"/>
                        <a:t>4003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S40977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heated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unheated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interiors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39">
                <a:tc>
                  <a:txBody>
                    <a:bodyPr/>
                    <a:lstStyle/>
                    <a:p>
                      <a:r>
                        <a:rPr lang="fr-FR" sz="1600" dirty="0"/>
                        <a:t>4016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decorative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interior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cladding</a:t>
                      </a:r>
                      <a:r>
                        <a:rPr lang="fr-FR" sz="1600" dirty="0"/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21">
                <a:tc>
                  <a:txBody>
                    <a:bodyPr/>
                    <a:lstStyle/>
                    <a:p>
                      <a:r>
                        <a:rPr lang="fr-FR" sz="1600" dirty="0"/>
                        <a:t>4509</a:t>
                      </a:r>
                    </a:p>
                    <a:p>
                      <a:r>
                        <a:rPr lang="fr-FR" sz="1600" dirty="0"/>
                        <a:t>4510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S43932</a:t>
                      </a:r>
                    </a:p>
                    <a:p>
                      <a:r>
                        <a:rPr lang="fr-FR" sz="1600" dirty="0"/>
                        <a:t>439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</a:t>
                      </a:r>
                    </a:p>
                    <a:p>
                      <a:r>
                        <a:rPr lang="fr-FR" sz="1600" dirty="0"/>
                        <a:t>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Nb Ti</a:t>
                      </a:r>
                    </a:p>
                    <a:p>
                      <a:r>
                        <a:rPr lang="fr-FR" sz="1600" dirty="0"/>
                        <a:t>Ti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inland roofing and rainwater goods  - often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Tin-coated  for patina</a:t>
                      </a:r>
                      <a:endParaRPr lang="fr-F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8">
                <a:tc>
                  <a:txBody>
                    <a:bodyPr/>
                    <a:lstStyle/>
                    <a:p>
                      <a:r>
                        <a:rPr lang="fr-FR" sz="1600" dirty="0"/>
                        <a:t>4521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444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17,8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62">
                <a:tc>
                  <a:txBody>
                    <a:bodyPr/>
                    <a:lstStyle/>
                    <a:p>
                      <a:r>
                        <a:rPr lang="fr-FR" sz="1600" dirty="0"/>
                        <a:t>4301</a:t>
                      </a:r>
                    </a:p>
                    <a:p>
                      <a:r>
                        <a:rPr lang="fr-FR" sz="1600" dirty="0"/>
                        <a:t>4307</a:t>
                      </a:r>
                    </a:p>
                    <a:p>
                      <a:r>
                        <a:rPr lang="fr-FR" sz="1600" dirty="0"/>
                        <a:t>4306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304</a:t>
                      </a:r>
                    </a:p>
                    <a:p>
                      <a:r>
                        <a:rPr lang="fr-FR" sz="1600" dirty="0"/>
                        <a:t>304L</a:t>
                      </a:r>
                    </a:p>
                    <a:p>
                      <a:r>
                        <a:rPr lang="fr-FR" sz="1600" dirty="0"/>
                        <a:t>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18,118,118,2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interiors and exteriors in normal industrial atmospheres away from the coast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803">
                <a:tc>
                  <a:txBody>
                    <a:bodyPr/>
                    <a:lstStyle/>
                    <a:p>
                      <a:r>
                        <a:rPr lang="fr-FR" sz="1600" dirty="0"/>
                        <a:t>4401</a:t>
                      </a:r>
                    </a:p>
                    <a:p>
                      <a:r>
                        <a:rPr lang="fr-FR" sz="1600" dirty="0"/>
                        <a:t>4404</a:t>
                      </a:r>
                    </a:p>
                    <a:p>
                      <a:r>
                        <a:rPr lang="fr-FR" sz="1600" dirty="0"/>
                        <a:t>4571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316</a:t>
                      </a:r>
                    </a:p>
                    <a:p>
                      <a:r>
                        <a:rPr lang="fr-FR" sz="1600" dirty="0"/>
                        <a:t>316L</a:t>
                      </a:r>
                    </a:p>
                    <a:p>
                      <a:r>
                        <a:rPr lang="fr-FR" sz="1600" dirty="0"/>
                        <a:t>316Ti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17,2</a:t>
                      </a:r>
                    </a:p>
                    <a:p>
                      <a:r>
                        <a:rPr lang="fr-FR" sz="1600" dirty="0"/>
                        <a:t>17,2</a:t>
                      </a:r>
                    </a:p>
                    <a:p>
                      <a:r>
                        <a:rPr lang="fr-FR" sz="1600" dirty="0"/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permanently wet applications, locations in a coastal atmosphere, polluted industrial atmospheres or near roads where de-icing salts can be an 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282">
                <a:tc>
                  <a:txBody>
                    <a:bodyPr/>
                    <a:lstStyle/>
                    <a:p>
                      <a:r>
                        <a:rPr lang="fr-FR" sz="1600" dirty="0"/>
                        <a:t>4529</a:t>
                      </a:r>
                    </a:p>
                    <a:p>
                      <a:r>
                        <a:rPr lang="fr-FR" sz="1600" dirty="0"/>
                        <a:t>4547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N08926</a:t>
                      </a:r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S31254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0,01</a:t>
                      </a:r>
                    </a:p>
                    <a:p>
                      <a:r>
                        <a:rPr lang="fr-FR" sz="1600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20,5</a:t>
                      </a:r>
                    </a:p>
                    <a:p>
                      <a:r>
                        <a:rPr lang="fr-FR" sz="160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24,8</a:t>
                      </a:r>
                    </a:p>
                    <a:p>
                      <a:r>
                        <a:rPr lang="fr-FR" sz="1600" dirty="0"/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6,5</a:t>
                      </a:r>
                    </a:p>
                    <a:p>
                      <a:r>
                        <a:rPr lang="fr-FR" sz="16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  <a:p>
                      <a:r>
                        <a:rPr lang="fr-FR" sz="1600" dirty="0"/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road tunnels and indoor </a:t>
                      </a:r>
                      <a:r>
                        <a:rPr lang="fr-FR" sz="1600" dirty="0" err="1"/>
                        <a:t>swimming</a:t>
                      </a:r>
                      <a:r>
                        <a:rPr lang="fr-FR" sz="1600" dirty="0"/>
                        <a:t> pools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525344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ABC = Architecture, Building and Construction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09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Main grades in Architecture Building and Construction:</a:t>
            </a:r>
            <a:br>
              <a:rPr lang="fr-FR" sz="2800" dirty="0"/>
            </a:br>
            <a:r>
              <a:rPr lang="fr-FR" sz="2800" dirty="0"/>
              <a:t>EN 10088-5(for bars/</a:t>
            </a:r>
            <a:r>
              <a:rPr lang="fr-FR" sz="2800" dirty="0" err="1"/>
              <a:t>wires</a:t>
            </a:r>
            <a:r>
              <a:rPr lang="fr-FR" sz="2800" dirty="0"/>
              <a:t>/sections)</a:t>
            </a:r>
            <a:r>
              <a:rPr lang="fr-FR" sz="1800" baseline="50000" dirty="0"/>
              <a:t>18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41126"/>
              </p:ext>
            </p:extLst>
          </p:nvPr>
        </p:nvGraphicFramePr>
        <p:xfrm>
          <a:off x="179512" y="1484784"/>
          <a:ext cx="8568949" cy="537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4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6947">
                <a:tc>
                  <a:txBody>
                    <a:bodyPr/>
                    <a:lstStyle/>
                    <a:p>
                      <a:r>
                        <a:rPr lang="fr-FR" sz="16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ASTM</a:t>
                      </a:r>
                    </a:p>
                    <a:p>
                      <a:r>
                        <a:rPr lang="fr-FR" sz="1600" dirty="0"/>
                        <a:t>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</a:t>
                      </a:r>
                    </a:p>
                    <a:p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/>
                        <a:t>Wt</a:t>
                      </a:r>
                      <a:r>
                        <a:rPr lang="fr-FR" sz="16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Other</a:t>
                      </a:r>
                      <a:endParaRPr lang="fr-FR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Typical</a:t>
                      </a:r>
                      <a:r>
                        <a:rPr lang="fr-FR" sz="1600" dirty="0"/>
                        <a:t> use </a:t>
                      </a:r>
                      <a:r>
                        <a:rPr lang="fr-FR" sz="1600" baseline="50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27">
                <a:tc>
                  <a:txBody>
                    <a:bodyPr/>
                    <a:lstStyle/>
                    <a:p>
                      <a:r>
                        <a:rPr lang="fr-FR" sz="1600" dirty="0"/>
                        <a:t>4003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S40977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4016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Slate </a:t>
                      </a:r>
                      <a:r>
                        <a:rPr lang="fr-FR" sz="1600" dirty="0" err="1"/>
                        <a:t>hooks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4542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Cu,Nb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Tie</a:t>
                      </a:r>
                      <a:r>
                        <a:rPr lang="fr-FR" sz="1600" dirty="0"/>
                        <a:t> bars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928">
                <a:tc>
                  <a:txBody>
                    <a:bodyPr/>
                    <a:lstStyle/>
                    <a:p>
                      <a:r>
                        <a:rPr lang="fr-FR" sz="1600" dirty="0"/>
                        <a:t>4301</a:t>
                      </a:r>
                    </a:p>
                    <a:p>
                      <a:r>
                        <a:rPr lang="fr-FR" sz="1600" dirty="0"/>
                        <a:t>4307</a:t>
                      </a:r>
                    </a:p>
                    <a:p>
                      <a:r>
                        <a:rPr lang="fr-FR" sz="1600" dirty="0"/>
                        <a:t>4311</a:t>
                      </a:r>
                    </a:p>
                    <a:p>
                      <a:r>
                        <a:rPr lang="fr-FR" sz="1600" dirty="0"/>
                        <a:t>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304</a:t>
                      </a:r>
                    </a:p>
                    <a:p>
                      <a:r>
                        <a:rPr lang="fr-FR" sz="1600" dirty="0"/>
                        <a:t>304L</a:t>
                      </a:r>
                    </a:p>
                    <a:p>
                      <a:r>
                        <a:rPr lang="fr-FR" sz="1600" dirty="0"/>
                        <a:t>304N</a:t>
                      </a:r>
                    </a:p>
                    <a:p>
                      <a:r>
                        <a:rPr lang="fr-FR" sz="1600" dirty="0"/>
                        <a:t>304Cu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18,1 18,1 </a:t>
                      </a:r>
                    </a:p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/>
                        <a:t>8,6</a:t>
                      </a:r>
                    </a:p>
                    <a:p>
                      <a:r>
                        <a:rPr lang="fr-FR" sz="1600"/>
                        <a:t>8,6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N</a:t>
                      </a:r>
                    </a:p>
                    <a:p>
                      <a:r>
                        <a:rPr lang="fr-FR" sz="1600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 err="1"/>
                        <a:t>Rebar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A2 </a:t>
                      </a:r>
                      <a:r>
                        <a:rPr lang="fr-FR" sz="1600" dirty="0" err="1"/>
                        <a:t>fasteners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fr-FR" sz="1600" dirty="0"/>
                        <a:t>4401</a:t>
                      </a:r>
                    </a:p>
                    <a:p>
                      <a:r>
                        <a:rPr lang="fr-FR" sz="1600" dirty="0"/>
                        <a:t>4404</a:t>
                      </a:r>
                    </a:p>
                    <a:p>
                      <a:r>
                        <a:rPr lang="fr-FR" sz="1600" dirty="0"/>
                        <a:t>4429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316</a:t>
                      </a:r>
                    </a:p>
                    <a:p>
                      <a:r>
                        <a:rPr lang="fr-FR" sz="1600" dirty="0"/>
                        <a:t>316L</a:t>
                      </a:r>
                    </a:p>
                    <a:p>
                      <a:r>
                        <a:rPr lang="fr-FR" sz="1600" dirty="0"/>
                        <a:t>« 316LN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0,05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16,6</a:t>
                      </a:r>
                    </a:p>
                    <a:p>
                      <a:r>
                        <a:rPr lang="fr-FR" sz="1600" dirty="0"/>
                        <a:t>16,6</a:t>
                      </a:r>
                    </a:p>
                    <a:p>
                      <a:r>
                        <a:rPr lang="fr-FR" sz="1600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interiors and exteriors in normal industrial atmospheres away from the coast,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Rebar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43">
                <a:tc>
                  <a:txBody>
                    <a:bodyPr/>
                    <a:lstStyle/>
                    <a:p>
                      <a:r>
                        <a:rPr lang="fr-FR" sz="1600" dirty="0"/>
                        <a:t>4529</a:t>
                      </a:r>
                    </a:p>
                    <a:p>
                      <a:r>
                        <a:rPr lang="fr-FR" sz="1600" dirty="0"/>
                        <a:t>4547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« 926 »</a:t>
                      </a:r>
                    </a:p>
                    <a:p>
                      <a:r>
                        <a:rPr lang="fr-FR" sz="1600" dirty="0"/>
                        <a:t>S31254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0,01</a:t>
                      </a:r>
                    </a:p>
                    <a:p>
                      <a:r>
                        <a:rPr lang="fr-FR" sz="1600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20,5</a:t>
                      </a:r>
                    </a:p>
                    <a:p>
                      <a:r>
                        <a:rPr lang="fr-FR" sz="160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24,8</a:t>
                      </a:r>
                    </a:p>
                    <a:p>
                      <a:r>
                        <a:rPr lang="fr-FR" sz="1600" dirty="0"/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6,5</a:t>
                      </a:r>
                    </a:p>
                    <a:p>
                      <a:r>
                        <a:rPr lang="fr-FR" sz="16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  <a:p>
                      <a:r>
                        <a:rPr lang="fr-FR" sz="1600" dirty="0"/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Road tunnels and indoor </a:t>
                      </a:r>
                      <a:r>
                        <a:rPr lang="fr-FR" sz="1600" dirty="0" err="1"/>
                        <a:t>swimming</a:t>
                      </a:r>
                      <a:r>
                        <a:rPr lang="fr-FR" sz="1600" dirty="0"/>
                        <a:t> pools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S32304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Rebar</a:t>
                      </a:r>
                      <a:r>
                        <a:rPr lang="fr-FR" sz="1600" dirty="0"/>
                        <a:t> and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mechanical</a:t>
                      </a:r>
                      <a:r>
                        <a:rPr lang="fr-FR" sz="1600" baseline="0" dirty="0"/>
                        <a:t> components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S32205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Rebar</a:t>
                      </a:r>
                      <a:r>
                        <a:rPr lang="fr-FR" sz="1600" dirty="0"/>
                        <a:t> and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mechanical</a:t>
                      </a:r>
                      <a:r>
                        <a:rPr lang="fr-FR" sz="1600" baseline="0" dirty="0"/>
                        <a:t> components 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86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Breakdown of the </a:t>
            </a:r>
            <a:r>
              <a:rPr lang="fr-FR" sz="2800" dirty="0" err="1"/>
              <a:t>stainless</a:t>
            </a:r>
            <a:r>
              <a:rPr lang="fr-FR" sz="2800" dirty="0"/>
              <a:t> </a:t>
            </a:r>
            <a:r>
              <a:rPr lang="fr-FR" sz="2800" dirty="0" err="1"/>
              <a:t>steel</a:t>
            </a:r>
            <a:r>
              <a:rPr lang="fr-FR" sz="2800" dirty="0"/>
              <a:t> production</a:t>
            </a:r>
            <a:br>
              <a:rPr lang="fr-FR" sz="2800" dirty="0"/>
            </a:br>
            <a:r>
              <a:rPr lang="fr-FR" sz="2800" dirty="0"/>
              <a:t> </a:t>
            </a:r>
            <a:r>
              <a:rPr lang="fr-FR" sz="2800" dirty="0" err="1"/>
              <a:t>worldwide</a:t>
            </a:r>
            <a:r>
              <a:rPr lang="fr-FR" sz="2800" dirty="0"/>
              <a:t> by </a:t>
            </a:r>
            <a:r>
              <a:rPr lang="fr-FR" sz="2800" dirty="0" err="1"/>
              <a:t>family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497" y="1739869"/>
            <a:ext cx="5863110" cy="51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67544" y="184171"/>
            <a:ext cx="6661497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2400" dirty="0"/>
              <a:t>Breakdown of the world production by family</a:t>
            </a:r>
            <a:r>
              <a:rPr lang="fr-FR" sz="2400" baseline="50000" dirty="0"/>
              <a:t>19</a:t>
            </a:r>
            <a:endParaRPr lang="en-US" sz="2400" baseline="50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095037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 Ni </a:t>
            </a:r>
            <a:r>
              <a:rPr lang="fr-FR" dirty="0" err="1"/>
              <a:t>prices</a:t>
            </a:r>
            <a:r>
              <a:rPr lang="fr-FR" dirty="0"/>
              <a:t> </a:t>
            </a:r>
            <a:r>
              <a:rPr lang="fr-FR" dirty="0" err="1"/>
              <a:t>favour</a:t>
            </a:r>
            <a:r>
              <a:rPr lang="fr-FR" dirty="0"/>
              <a:t> the  replacement of </a:t>
            </a:r>
            <a:r>
              <a:rPr lang="fr-FR" dirty="0" err="1"/>
              <a:t>popular</a:t>
            </a:r>
            <a:r>
              <a:rPr lang="fr-FR" dirty="0"/>
              <a:t> </a:t>
            </a:r>
            <a:r>
              <a:rPr lang="fr-FR" dirty="0" err="1"/>
              <a:t>CrNi</a:t>
            </a:r>
            <a:r>
              <a:rPr lang="fr-FR" dirty="0"/>
              <a:t> grades by Cr-Mn or Cr Grades</a:t>
            </a:r>
          </a:p>
          <a:p>
            <a:r>
              <a:rPr lang="fr-FR" dirty="0"/>
              <a:t>Duplex grades marginal </a:t>
            </a:r>
            <a:r>
              <a:rPr lang="fr-FR" dirty="0" err="1"/>
              <a:t>today</a:t>
            </a:r>
            <a:r>
              <a:rPr lang="fr-FR" dirty="0"/>
              <a:t>, are </a:t>
            </a:r>
            <a:r>
              <a:rPr lang="fr-FR" dirty="0" err="1"/>
              <a:t>expected</a:t>
            </a:r>
            <a:r>
              <a:rPr lang="fr-FR" dirty="0"/>
              <a:t> to </a:t>
            </a:r>
            <a:r>
              <a:rPr lang="fr-FR" dirty="0" err="1"/>
              <a:t>grow</a:t>
            </a:r>
            <a:r>
              <a:rPr lang="fr-FR" dirty="0"/>
              <a:t> in 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61178-BFA3-4937-B978-6FFEF00BD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908719"/>
            <a:ext cx="8142222" cy="47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/>
              <a:t>World </a:t>
            </a:r>
            <a:r>
              <a:rPr lang="fr-FR" sz="3200" dirty="0" err="1"/>
              <a:t>stainless</a:t>
            </a:r>
            <a:r>
              <a:rPr lang="fr-FR" sz="3200" dirty="0"/>
              <a:t> </a:t>
            </a:r>
            <a:r>
              <a:rPr lang="fr-FR" sz="3200" dirty="0" err="1"/>
              <a:t>meltshop</a:t>
            </a:r>
            <a:r>
              <a:rPr lang="fr-FR" sz="3200" dirty="0"/>
              <a:t> production </a:t>
            </a:r>
            <a:br>
              <a:rPr lang="fr-FR" sz="3200" dirty="0"/>
            </a:br>
            <a:r>
              <a:rPr lang="fr-FR" sz="3200" dirty="0"/>
              <a:t>(</a:t>
            </a:r>
            <a:r>
              <a:rPr lang="fr-FR" sz="3200" dirty="0" err="1"/>
              <a:t>slab</a:t>
            </a:r>
            <a:r>
              <a:rPr lang="fr-FR" sz="3200" dirty="0"/>
              <a:t>/</a:t>
            </a:r>
            <a:r>
              <a:rPr lang="fr-FR" sz="3200" dirty="0" err="1"/>
              <a:t>ingot</a:t>
            </a:r>
            <a:r>
              <a:rPr lang="fr-FR" sz="3200" dirty="0"/>
              <a:t> </a:t>
            </a:r>
            <a:r>
              <a:rPr lang="fr-FR" sz="3200" dirty="0" err="1"/>
              <a:t>equivalent</a:t>
            </a:r>
            <a:r>
              <a:rPr lang="fr-FR" sz="3200" dirty="0"/>
              <a:t>)</a:t>
            </a:r>
            <a:endParaRPr lang="en-US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43FBD0-0FAD-4B14-B7C4-E319AC100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628800"/>
            <a:ext cx="8165594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21034">
            <a:off x="7425787" y="135823"/>
            <a:ext cx="15471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UPDATED 2019! </a:t>
            </a:r>
          </a:p>
        </p:txBody>
      </p:sp>
    </p:spTree>
    <p:extLst>
      <p:ext uri="{BB962C8B-B14F-4D97-AF65-F5344CB8AC3E}">
        <p14:creationId xmlns:p14="http://schemas.microsoft.com/office/powerpoint/2010/main" val="124252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Apparent </a:t>
            </a:r>
            <a:r>
              <a:rPr lang="fr-FR" sz="3200" dirty="0" err="1"/>
              <a:t>stainless</a:t>
            </a:r>
            <a:r>
              <a:rPr lang="fr-FR" sz="3200" dirty="0"/>
              <a:t> use by </a:t>
            </a:r>
            <a:r>
              <a:rPr lang="fr-FR" sz="3200" dirty="0" err="1"/>
              <a:t>region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D48B8-63E1-4E20-A0EA-A985C33BA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417638"/>
            <a:ext cx="8229600" cy="5025344"/>
          </a:xfrm>
        </p:spPr>
      </p:pic>
    </p:spTree>
    <p:extLst>
      <p:ext uri="{BB962C8B-B14F-4D97-AF65-F5344CB8AC3E}">
        <p14:creationId xmlns:p14="http://schemas.microsoft.com/office/powerpoint/2010/main" val="170003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err="1"/>
              <a:t>References</a:t>
            </a:r>
            <a:r>
              <a:rPr lang="fr-BE" dirty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152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http://www.worldstainless.org/Files/issf/non-image-files/PDF/TheStainlessSteelFamily.pdf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D. </a:t>
            </a:r>
            <a:r>
              <a:rPr lang="en-US" sz="1500" dirty="0" err="1"/>
              <a:t>Peckner</a:t>
            </a:r>
            <a:r>
              <a:rPr lang="en-US" sz="1500" dirty="0"/>
              <a:t> Handbook of Stainless Steels Hardcover – June, 1977 ISBN-13: 978-0070491472 ISBN-10: 007049147X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3"/>
              </a:rPr>
              <a:t>http://www.imoa.info/download_files/stainless-steel/Austenitics.pdf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New « 200 </a:t>
            </a:r>
            <a:r>
              <a:rPr lang="fr-FR" sz="1500" dirty="0" err="1"/>
              <a:t>series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 »: An </a:t>
            </a:r>
            <a:r>
              <a:rPr lang="fr-FR" sz="1500" dirty="0" err="1"/>
              <a:t>opportunity</a:t>
            </a:r>
            <a:r>
              <a:rPr lang="fr-FR" sz="1500" dirty="0"/>
              <a:t> or a </a:t>
            </a:r>
            <a:r>
              <a:rPr lang="fr-FR" sz="1500" dirty="0" err="1"/>
              <a:t>threat</a:t>
            </a:r>
            <a:r>
              <a:rPr lang="fr-FR" sz="1500" dirty="0"/>
              <a:t> to the image of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</a:t>
            </a:r>
            <a:r>
              <a:rPr lang="fr-FR" sz="1500" dirty="0"/>
              <a:t>? </a:t>
            </a:r>
            <a:r>
              <a:rPr lang="fr-FR" sz="1500" dirty="0">
                <a:hlinkClick r:id="rId4"/>
              </a:rPr>
              <a:t>https://www.worldstainless.org/Files/issf/non-image-files/PDF/ISSFNew200seriessteelsAnopportunityorathreat_EN.pdf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The </a:t>
            </a:r>
            <a:r>
              <a:rPr lang="fr-FR" sz="1500" dirty="0" err="1"/>
              <a:t>ferritic</a:t>
            </a:r>
            <a:r>
              <a:rPr lang="fr-FR" sz="1500" dirty="0"/>
              <a:t> solution: </a:t>
            </a:r>
            <a:r>
              <a:rPr lang="fr-FR" sz="1500" dirty="0">
                <a:hlinkClick r:id="rId5"/>
              </a:rPr>
              <a:t>https://www.worldstainless.org/Files/issf/non-image-files/PDF/ISSF_The_Ferritic_Solution_Italian.pdf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http://www.outokumpu.com/en/stainless-steel/about-stainless-steel/stainless-steel-types/pages/default.aspx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 err="1"/>
              <a:t>Martensitic</a:t>
            </a:r>
            <a:r>
              <a:rPr lang="fr-FR" sz="1500" dirty="0"/>
              <a:t>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 </a:t>
            </a:r>
            <a:r>
              <a:rPr lang="fr-FR" sz="1500" dirty="0">
                <a:hlinkClick r:id="rId6"/>
              </a:rPr>
              <a:t>https://www.worldstainless.org/Files/issf/non-image-files/PDF/ISSF_Martensitic_Stainless_Steels.pdf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Duplex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: </a:t>
            </a:r>
            <a:r>
              <a:rPr lang="fr-FR" sz="1500" dirty="0">
                <a:hlinkClick r:id="rId7"/>
              </a:rPr>
              <a:t>https://www.imoa.info/molybdenum-uses/molybdenum-grade-stainless-steels/architecture/structural-duplex-stainless.php?d=1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8"/>
              </a:rPr>
              <a:t>https://www.nickelinstitute.org/~/Media/Files/TechnicalLiterature/CapabilitiesandLimitationsofArchitecturalMetalsandMetalsforCorrosionResistanceI_14057a_.pdf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9"/>
              </a:rPr>
              <a:t>https://www.worldstainless.org/Files/issf/non-image-files/PDF/Euro_Inox/Tables_TechnicalProperties_EN.pdf</a:t>
            </a:r>
            <a:r>
              <a:rPr lang="fr-FR" sz="1500" dirty="0"/>
              <a:t> </a:t>
            </a:r>
            <a:endParaRPr lang="fr-FR" sz="15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0"/>
              </a:rPr>
              <a:t>http://www.imoa.info/download_files/stainless-steel/2014-8-Specification-and-Guideline-list.pdf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1"/>
              </a:rPr>
              <a:t>http://www.bssa.org.uk/topics.php?article=370&amp;featured=1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12"/>
              </a:rPr>
              <a:t>https://www.worldstainless.org/about-stainless/what-is-stainless-steel/standards/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68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References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777" y="1319379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GB" sz="1500" dirty="0"/>
              <a:t>Chemical composition of stainless steel flat products for general purposes to EN 10088-2: </a:t>
            </a:r>
            <a:r>
              <a:rPr lang="fr-FR" sz="1500" dirty="0">
                <a:hlinkClick r:id="rId2"/>
              </a:rPr>
              <a:t>http://www.bssa.org.uk/topics.php?article=44</a:t>
            </a:r>
            <a:r>
              <a:rPr lang="fr-FR" sz="1500" dirty="0"/>
              <a:t> </a:t>
            </a:r>
            <a:endParaRPr lang="en-GB" sz="1500" dirty="0"/>
          </a:p>
          <a:p>
            <a:pPr marL="514350" indent="-514350">
              <a:buFont typeface="+mj-lt"/>
              <a:buAutoNum type="arabicPeriod" startAt="14"/>
            </a:pPr>
            <a:r>
              <a:rPr lang="en-GB" sz="1500" dirty="0"/>
              <a:t>Chemical composition of stainless steel long products for general purposes to EN 10088-3: </a:t>
            </a:r>
            <a:r>
              <a:rPr lang="fr-FR" sz="1500" dirty="0">
                <a:hlinkClick r:id="rId3"/>
              </a:rPr>
              <a:t>http://www.bssa.org.uk/topics.php?article=46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1500" dirty="0"/>
              <a:t>EN 10088-4:2009 Stainless steels. Technical delivery conditions for sheet/plate and strip of corrosion resisting steels for construction purposes  </a:t>
            </a:r>
            <a:r>
              <a:rPr lang="en-US" sz="1500" dirty="0">
                <a:hlinkClick r:id="rId4"/>
              </a:rPr>
              <a:t>www.worldstainless.org/Files/issf/non-image-files/PDF/Euro_Inox/EN10088-4_EN.pdf</a:t>
            </a:r>
            <a:r>
              <a:rPr lang="en-US" sz="15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500" dirty="0"/>
              <a:t>Stainless </a:t>
            </a:r>
            <a:r>
              <a:rPr lang="fr-FR" sz="1500" dirty="0" err="1"/>
              <a:t>steel</a:t>
            </a:r>
            <a:r>
              <a:rPr lang="fr-FR" sz="1500" dirty="0"/>
              <a:t> flat </a:t>
            </a:r>
            <a:r>
              <a:rPr lang="fr-FR" sz="1500" dirty="0" err="1"/>
              <a:t>products</a:t>
            </a:r>
            <a:r>
              <a:rPr lang="fr-FR" sz="1500" dirty="0"/>
              <a:t> for building – the grades in EN 10088-4 </a:t>
            </a:r>
            <a:r>
              <a:rPr lang="fr-FR" sz="1500" dirty="0" err="1"/>
              <a:t>explained</a:t>
            </a:r>
            <a:r>
              <a:rPr lang="fr-FR" sz="1500" dirty="0"/>
              <a:t>: </a:t>
            </a:r>
            <a:r>
              <a:rPr lang="fr-FR" sz="1500" dirty="0">
                <a:hlinkClick r:id="rId5"/>
              </a:rPr>
              <a:t>https://www.worldstainless.org/files/issf/non-image-files/PDF/Euro_Inox/EN10088-4_EN.pdf</a:t>
            </a:r>
            <a:endParaRPr lang="fr-FR" sz="1500" dirty="0"/>
          </a:p>
          <a:p>
            <a:pPr marL="514350" indent="-514350">
              <a:buFont typeface="+mj-lt"/>
              <a:buAutoNum type="arabicPeriod" startAt="14"/>
            </a:pPr>
            <a:r>
              <a:rPr lang="en-US" sz="1500" dirty="0"/>
              <a:t>EN 10088-5: 2009 Stainless steels. Technical delivery conditions for bars, rods, wire, sections and bright products of corrosion resisting steels for construction purposes.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500" dirty="0"/>
              <a:t>ISSF publication « Stainless Steel in Figures »: </a:t>
            </a:r>
            <a:r>
              <a:rPr lang="fr-FR" sz="1500" dirty="0">
                <a:hlinkClick r:id="rId6"/>
              </a:rPr>
              <a:t>https://www.worldstainless.org/Files/issf/non-image-files/PDF/ISSF_Stainless_Steel_in_Figures_2019_English_public_version.pdf</a:t>
            </a:r>
            <a:endParaRPr lang="en-US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3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Videos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086059"/>
              </p:ext>
            </p:extLst>
          </p:nvPr>
        </p:nvGraphicFramePr>
        <p:xfrm>
          <a:off x="457200" y="1600200"/>
          <a:ext cx="8229600" cy="470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100 </a:t>
                      </a:r>
                      <a:r>
                        <a:rPr lang="fr-BE" dirty="0" err="1"/>
                        <a:t>Years</a:t>
                      </a:r>
                      <a:r>
                        <a:rPr lang="fr-BE" baseline="0" dirty="0"/>
                        <a:t> of </a:t>
                      </a:r>
                      <a:r>
                        <a:rPr lang="fr-BE" baseline="0" dirty="0" err="1"/>
                        <a:t>Stainless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Steel</a:t>
                      </a:r>
                      <a:endParaRPr lang="fr-BE" baseline="0" dirty="0"/>
                    </a:p>
                    <a:p>
                      <a:r>
                        <a:rPr lang="en-GB" dirty="0">
                          <a:hlinkClick r:id="rId2"/>
                        </a:rPr>
                        <a:t>https://youtu.be/E-GcuxtWcnc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Alloyed</a:t>
                      </a:r>
                      <a:r>
                        <a:rPr lang="fr-BE" dirty="0"/>
                        <a:t> for Lasting</a:t>
                      </a:r>
                      <a:r>
                        <a:rPr lang="fr-BE" baseline="0" dirty="0"/>
                        <a:t> Value</a:t>
                      </a:r>
                    </a:p>
                    <a:p>
                      <a:r>
                        <a:rPr lang="en-GB" strike="noStrike" dirty="0">
                          <a:hlinkClick r:id="rId3"/>
                        </a:rPr>
                        <a:t>https://youtu.be/l4Z1UVWm3DE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Self-</a:t>
                      </a:r>
                      <a:r>
                        <a:rPr lang="fr-BE" dirty="0" err="1"/>
                        <a:t>repairin</a:t>
                      </a:r>
                      <a:r>
                        <a:rPr lang="fr-BE" baseline="0" dirty="0" err="1"/>
                        <a:t>g</a:t>
                      </a:r>
                      <a:r>
                        <a:rPr lang="fr-BE" baseline="0" dirty="0"/>
                        <a:t> for Lasting Value</a:t>
                      </a:r>
                    </a:p>
                    <a:p>
                      <a:r>
                        <a:rPr lang="en-GB" strike="noStrike" baseline="0" dirty="0">
                          <a:hlinkClick r:id="rId4"/>
                        </a:rPr>
                        <a:t>https://youtu.be/ngnT6dYo-M0</a:t>
                      </a:r>
                      <a:endParaRPr lang="en-GB" strike="noStrike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26"/>
            <a:ext cx="2088000" cy="1375615"/>
          </a:xfrm>
          <a:prstGeom prst="rect">
            <a:avLst/>
          </a:prstGeom>
        </p:spPr>
      </p:pic>
      <p:pic>
        <p:nvPicPr>
          <p:cNvPr id="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869160"/>
            <a:ext cx="1800000" cy="9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415619"/>
            <a:ext cx="1800000" cy="9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Thank you!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84A19-6D8A-4D79-AAA1-254C49B67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Test your knowledge of stainless steel here: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https://www.surveymonkey.com/r/3BVK2X6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20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92" y="116632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/>
              <a:t>Stainless steels are </a:t>
            </a:r>
            <a:r>
              <a:rPr lang="en-US" sz="2800" dirty="0"/>
              <a:t>Iron-base alloys containing at least 10.5% chromium</a:t>
            </a:r>
            <a:endParaRPr lang="en-GB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4509120"/>
            <a:ext cx="2956561" cy="20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251520" y="5356116"/>
            <a:ext cx="552704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cs typeface="Times New Roman" pitchFamily="18" charset="0"/>
              </a:rPr>
              <a:t>Increasing Cr content increases the effectiveness of the passive film… but there are other important  factors that influence the corrosion resistance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cs typeface="Times New Roman" pitchFamily="18" charset="0"/>
              </a:rPr>
              <a:t>(see Chapter 5)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3892" y="1775931"/>
            <a:ext cx="7685237" cy="3203490"/>
            <a:chOff x="455801" y="1030542"/>
            <a:chExt cx="7494066" cy="3055877"/>
          </a:xfrm>
        </p:grpSpPr>
        <p:grpSp>
          <p:nvGrpSpPr>
            <p:cNvPr id="4" name="Gruppieren 12"/>
            <p:cNvGrpSpPr>
              <a:grpSpLocks/>
            </p:cNvGrpSpPr>
            <p:nvPr/>
          </p:nvGrpSpPr>
          <p:grpSpPr bwMode="auto">
            <a:xfrm>
              <a:off x="481948" y="1277796"/>
              <a:ext cx="7439434" cy="2808623"/>
              <a:chOff x="283663" y="659277"/>
              <a:chExt cx="6612877" cy="245660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3663" y="971985"/>
                <a:ext cx="4143404" cy="214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hteck 5"/>
              <p:cNvSpPr>
                <a:spLocks noChangeArrowheads="1"/>
              </p:cNvSpPr>
              <p:nvPr/>
            </p:nvSpPr>
            <p:spPr bwMode="auto">
              <a:xfrm>
                <a:off x="5007120" y="659277"/>
                <a:ext cx="1889420" cy="269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b="1" dirty="0">
                    <a:cs typeface="Times New Roman" pitchFamily="18" charset="0"/>
                  </a:rPr>
                  <a:t>corrosion resistance</a:t>
                </a:r>
              </a:p>
            </p:txBody>
          </p:sp>
          <p:sp>
            <p:nvSpPr>
              <p:cNvPr id="7" name="Pfeil nach rechts 6"/>
              <p:cNvSpPr/>
              <p:nvPr/>
            </p:nvSpPr>
            <p:spPr>
              <a:xfrm flipV="1">
                <a:off x="4537947" y="712649"/>
                <a:ext cx="357014" cy="16245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5801" y="1030542"/>
              <a:ext cx="7494066" cy="1477187"/>
              <a:chOff x="455801" y="1030542"/>
              <a:chExt cx="7494066" cy="147718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072838" y="1030542"/>
                <a:ext cx="2079888" cy="61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Surface Passive film</a:t>
                </a:r>
              </a:p>
              <a:p>
                <a:pPr algn="ctr"/>
                <a:r>
                  <a:rPr lang="fr-FR" dirty="0"/>
                  <a:t>~ 2nm </a:t>
                </a:r>
                <a:r>
                  <a:rPr lang="fr-FR" dirty="0" err="1"/>
                  <a:t>thick</a:t>
                </a:r>
                <a:endParaRPr lang="fr-FR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5801" y="1103139"/>
                <a:ext cx="2079888" cy="61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 Surface </a:t>
                </a:r>
                <a:r>
                  <a:rPr lang="fr-FR" dirty="0" err="1"/>
                  <a:t>Oxide</a:t>
                </a:r>
                <a:r>
                  <a:rPr lang="fr-FR" dirty="0"/>
                  <a:t> (</a:t>
                </a:r>
                <a:r>
                  <a:rPr lang="fr-FR" dirty="0" err="1"/>
                  <a:t>rust</a:t>
                </a:r>
                <a:r>
                  <a:rPr lang="fr-FR" dirty="0"/>
                  <a:t>) &gt; 20</a:t>
                </a:r>
                <a:r>
                  <a:rPr lang="el-GR" dirty="0"/>
                  <a:t>μ</a:t>
                </a:r>
                <a:r>
                  <a:rPr lang="fr-FR" dirty="0"/>
                  <a:t>m  </a:t>
                </a:r>
                <a:r>
                  <a:rPr lang="fr-FR" dirty="0" err="1"/>
                  <a:t>thick</a:t>
                </a:r>
                <a:endParaRPr lang="fr-FR" dirty="0"/>
              </a:p>
            </p:txBody>
          </p:sp>
          <p:sp>
            <p:nvSpPr>
              <p:cNvPr id="12" name="Rechteck 5"/>
              <p:cNvSpPr>
                <a:spLocks noChangeArrowheads="1"/>
              </p:cNvSpPr>
              <p:nvPr/>
            </p:nvSpPr>
            <p:spPr bwMode="auto">
              <a:xfrm>
                <a:off x="5468803" y="1920540"/>
                <a:ext cx="2481064" cy="58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b="1" dirty="0">
                    <a:cs typeface="Times New Roman" pitchFamily="18" charset="0"/>
                  </a:rPr>
                  <a:t>The passive film forms in a few minutes</a:t>
                </a:r>
              </a:p>
            </p:txBody>
          </p:sp>
        </p:grp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62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4</a:t>
            </a:fld>
            <a:endParaRPr lang="fr-FR"/>
          </a:p>
        </p:txBody>
      </p:sp>
      <p:grpSp>
        <p:nvGrpSpPr>
          <p:cNvPr id="3" name="Group 2"/>
          <p:cNvGrpSpPr/>
          <p:nvPr/>
        </p:nvGrpSpPr>
        <p:grpSpPr>
          <a:xfrm>
            <a:off x="393254" y="47958"/>
            <a:ext cx="8515821" cy="6333370"/>
            <a:chOff x="393254" y="47958"/>
            <a:chExt cx="8515821" cy="633337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54" y="47958"/>
              <a:ext cx="8515821" cy="633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5"/>
            <a:stretch/>
          </p:blipFill>
          <p:spPr bwMode="auto">
            <a:xfrm>
              <a:off x="586581" y="914399"/>
              <a:ext cx="771525" cy="6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82" y="1532036"/>
              <a:ext cx="773484" cy="74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15" y="3140967"/>
              <a:ext cx="773484" cy="4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4573" y="3075472"/>
              <a:ext cx="673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10-17%Cr</a:t>
              </a:r>
            </a:p>
            <a:p>
              <a:r>
                <a:rPr lang="nl-BE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0.1-1.2%C</a:t>
              </a:r>
            </a:p>
            <a:p>
              <a:r>
                <a:rPr lang="nl-BE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0-4%Ni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1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Cr-Ni Grades (Austenitics)</a:t>
            </a:r>
            <a:r>
              <a:rPr lang="nl-BE" sz="3200" baseline="500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b="1" u="sng" dirty="0"/>
              <a:t>Common Properties: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Very good corrosion resistance, increases with alloy content</a:t>
            </a:r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... but can be susceptible to SCC in hot chloride environment (e.g. swimming pools)</a:t>
            </a:r>
          </a:p>
          <a:p>
            <a:endParaRPr lang="nl-BE" sz="1600" dirty="0"/>
          </a:p>
          <a:p>
            <a:r>
              <a:rPr lang="nl-BE" sz="1600" dirty="0">
                <a:solidFill>
                  <a:srgbClr val="A21E9C"/>
                </a:solidFill>
              </a:rPr>
              <a:t>High ductility and impact resistance at all (including very low) temperatures</a:t>
            </a:r>
          </a:p>
          <a:p>
            <a:r>
              <a:rPr lang="nl-BE" sz="1600" dirty="0">
                <a:solidFill>
                  <a:srgbClr val="A21E9C"/>
                </a:solidFill>
              </a:rPr>
              <a:t>Strength can be increased by cold working (but not by heat treatment)</a:t>
            </a:r>
          </a:p>
          <a:p>
            <a:r>
              <a:rPr lang="nl-BE" sz="1600" dirty="0">
                <a:solidFill>
                  <a:srgbClr val="A21E9C"/>
                </a:solidFill>
              </a:rPr>
              <a:t>Very good fire resistance</a:t>
            </a: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Very good cold and hot forming properties (ductility, elongation)</a:t>
            </a:r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Easy to weld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10100"/>
              </p:ext>
            </p:extLst>
          </p:nvPr>
        </p:nvGraphicFramePr>
        <p:xfrm>
          <a:off x="467544" y="1397000"/>
          <a:ext cx="8028616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l-BE" u="sng" dirty="0"/>
                        <a:t>Sub-groups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dirty="0"/>
                        <a:t>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Typically EN 1.4301/AISI 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Ni: 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dirty="0"/>
                        <a:t>Cr-Ni-Mo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Typically EN 1.4401/AISI</a:t>
                      </a:r>
                      <a:r>
                        <a:rPr lang="nl-BE" baseline="0" dirty="0"/>
                        <a:t> 316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 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Mo: 2.5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3197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Colour code: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Corrosion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Mechanical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The best </a:t>
            </a:r>
            <a:r>
              <a:rPr lang="fr-FR" dirty="0" err="1">
                <a:solidFill>
                  <a:srgbClr val="0070C0"/>
                </a:solidFill>
              </a:rPr>
              <a:t>known</a:t>
            </a:r>
            <a:r>
              <a:rPr lang="fr-FR" dirty="0">
                <a:solidFill>
                  <a:srgbClr val="0070C0"/>
                </a:solidFill>
              </a:rPr>
              <a:t> and </a:t>
            </a:r>
            <a:r>
              <a:rPr lang="fr-FR" dirty="0" err="1">
                <a:solidFill>
                  <a:srgbClr val="0070C0"/>
                </a:solidFill>
              </a:rPr>
              <a:t>still</a:t>
            </a:r>
            <a:r>
              <a:rPr lang="fr-FR" dirty="0">
                <a:solidFill>
                  <a:srgbClr val="0070C0"/>
                </a:solidFill>
              </a:rPr>
              <a:t> the </a:t>
            </a:r>
            <a:r>
              <a:rPr lang="fr-FR" dirty="0" err="1">
                <a:solidFill>
                  <a:srgbClr val="0070C0"/>
                </a:solidFill>
              </a:rPr>
              <a:t>most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used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today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Cr-Mn Grades (Austenitics with Manganese)</a:t>
            </a:r>
            <a:r>
              <a:rPr lang="nl-BE" sz="3200" baseline="50000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b="1" u="sng" dirty="0"/>
              <a:t>Common Properties: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Lesser corrosion resistance</a:t>
            </a:r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... but far more susceptible to SCC and to pitting, particularly at low Ni and Cr levels</a:t>
            </a:r>
          </a:p>
          <a:p>
            <a:endParaRPr lang="nl-BE" sz="1600" dirty="0"/>
          </a:p>
          <a:p>
            <a:r>
              <a:rPr lang="nl-BE" sz="1600" dirty="0">
                <a:solidFill>
                  <a:srgbClr val="A21E9C"/>
                </a:solidFill>
              </a:rPr>
              <a:t>Higher strength</a:t>
            </a: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Poor cold forming properties due to high work-hardening</a:t>
            </a:r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Poor machinability</a:t>
            </a:r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More difficult to weld</a:t>
            </a:r>
          </a:p>
          <a:p>
            <a:pPr>
              <a:buClr>
                <a:schemeClr val="accent6"/>
              </a:buClr>
            </a:pPr>
            <a:endParaRPr lang="nl-BE" sz="1600" dirty="0">
              <a:solidFill>
                <a:schemeClr val="accent6"/>
              </a:solidFill>
            </a:endParaRPr>
          </a:p>
          <a:p>
            <a:pPr>
              <a:buClrTx/>
            </a:pPr>
            <a:r>
              <a:rPr lang="nl-BE" sz="1600" dirty="0"/>
              <a:t>Cost less than Cr-Ni Austenitics ... but more than Cr ferritics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6418"/>
              </p:ext>
            </p:extLst>
          </p:nvPr>
        </p:nvGraphicFramePr>
        <p:xfrm>
          <a:off x="467544" y="1397000"/>
          <a:ext cx="8280920" cy="74168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nl-BE" u="sng" dirty="0"/>
                        <a:t>Typical</a:t>
                      </a:r>
                      <a:r>
                        <a:rPr lang="nl-BE" u="sng" baseline="0" dirty="0"/>
                        <a:t> grade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Cr-Mn-Ni-N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 1.4372/AISI 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Mn: 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N:0.15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nl-BE" sz="1600" dirty="0"/>
                        <a:t>Balance</a:t>
                      </a: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31584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Colour code: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Corrosion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Mechanical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Used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mostly</a:t>
            </a:r>
            <a:r>
              <a:rPr lang="fr-FR" dirty="0">
                <a:solidFill>
                  <a:srgbClr val="0070C0"/>
                </a:solidFill>
              </a:rPr>
              <a:t> in </a:t>
            </a:r>
            <a:r>
              <a:rPr lang="fr-FR" dirty="0" err="1">
                <a:solidFill>
                  <a:srgbClr val="0070C0"/>
                </a:solidFill>
              </a:rPr>
              <a:t>India</a:t>
            </a:r>
            <a:r>
              <a:rPr lang="fr-FR" dirty="0">
                <a:solidFill>
                  <a:srgbClr val="0070C0"/>
                </a:solidFill>
              </a:rPr>
              <a:t> and China</a:t>
            </a:r>
          </a:p>
        </p:txBody>
      </p:sp>
    </p:spTree>
    <p:extLst>
      <p:ext uri="{BB962C8B-B14F-4D97-AF65-F5344CB8AC3E}">
        <p14:creationId xmlns:p14="http://schemas.microsoft.com/office/powerpoint/2010/main" val="372054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Cr Grades (Ferritics)</a:t>
            </a:r>
            <a:r>
              <a:rPr lang="nl-BE" sz="3200" baseline="50000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b="1" u="sng" dirty="0"/>
              <a:t>Common Properties: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nl-BE" sz="1600" u="sng" dirty="0">
                <a:solidFill>
                  <a:srgbClr val="FF0000"/>
                </a:solidFill>
              </a:rPr>
              <a:t>Insensitive to Stress Corrosion Cracking</a:t>
            </a:r>
          </a:p>
          <a:p>
            <a:endParaRPr lang="nl-BE" sz="1600" dirty="0"/>
          </a:p>
          <a:p>
            <a:r>
              <a:rPr lang="nl-BE" sz="1600" dirty="0">
                <a:solidFill>
                  <a:srgbClr val="A21E9C"/>
                </a:solidFill>
              </a:rPr>
              <a:t>Good ductility (lower than austenitic grades, though)</a:t>
            </a:r>
          </a:p>
          <a:p>
            <a:r>
              <a:rPr lang="nl-BE" sz="1600" dirty="0">
                <a:solidFill>
                  <a:srgbClr val="A21E9C"/>
                </a:solidFill>
              </a:rPr>
              <a:t>Not suitable for use at very low temperatures</a:t>
            </a:r>
          </a:p>
          <a:p>
            <a:r>
              <a:rPr lang="nl-BE" sz="1600" dirty="0">
                <a:solidFill>
                  <a:srgbClr val="A21E9C"/>
                </a:solidFill>
              </a:rPr>
              <a:t>Strength can be somewhat increased by cold working (but not by heat treatment)</a:t>
            </a: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Very good cold forming properties: (less springback, lower tool wear but lower elongation requires a different deep drawing process compared to austenitics)</a:t>
            </a:r>
          </a:p>
          <a:p>
            <a:pPr>
              <a:buClr>
                <a:schemeClr val="accent6"/>
              </a:buClr>
            </a:pPr>
            <a:r>
              <a:rPr lang="nl-BE" sz="1600" u="sng" dirty="0">
                <a:solidFill>
                  <a:schemeClr val="accent6"/>
                </a:solidFill>
              </a:rPr>
              <a:t>Stabilized grades (i.e. with Nb and/or Ti) are easy to weld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69340"/>
              </p:ext>
            </p:extLst>
          </p:nvPr>
        </p:nvGraphicFramePr>
        <p:xfrm>
          <a:off x="467544" y="1397000"/>
          <a:ext cx="8280920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nl-BE" dirty="0"/>
                        <a:t>Sub-groups: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 1.4016/AISI 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Balance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</a:t>
                      </a:r>
                      <a:r>
                        <a:rPr lang="nl-BE" sz="1800" baseline="0" dirty="0"/>
                        <a:t> EN1.4521/AISI 444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Mo: 2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nl-BE" sz="1800" dirty="0"/>
                        <a:t>Ti+Ni: 0.4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11779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Colour code: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Corrosion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Mechanical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228184" y="5250064"/>
            <a:ext cx="2627668" cy="1419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0070C0"/>
                </a:solidFill>
              </a:rPr>
              <a:t>Offer</a:t>
            </a:r>
            <a:r>
              <a:rPr lang="fr-FR" sz="1600" dirty="0">
                <a:solidFill>
                  <a:srgbClr val="0070C0"/>
                </a:solidFill>
              </a:rPr>
              <a:t> an optimum performance/</a:t>
            </a:r>
            <a:r>
              <a:rPr lang="fr-FR" sz="1600" dirty="0" err="1">
                <a:solidFill>
                  <a:srgbClr val="0070C0"/>
                </a:solidFill>
              </a:rPr>
              <a:t>cost</a:t>
            </a:r>
            <a:r>
              <a:rPr lang="fr-FR" sz="1600" dirty="0">
                <a:solidFill>
                  <a:srgbClr val="0070C0"/>
                </a:solidFill>
              </a:rPr>
              <a:t> for </a:t>
            </a:r>
            <a:r>
              <a:rPr lang="fr-FR" sz="1600" dirty="0" err="1">
                <a:solidFill>
                  <a:srgbClr val="0070C0"/>
                </a:solidFill>
              </a:rPr>
              <a:t>many</a:t>
            </a:r>
            <a:r>
              <a:rPr lang="fr-FR" sz="1600" dirty="0">
                <a:solidFill>
                  <a:srgbClr val="0070C0"/>
                </a:solidFill>
              </a:rPr>
              <a:t> applications and are </a:t>
            </a:r>
            <a:r>
              <a:rPr lang="fr-FR" sz="1600" dirty="0" err="1">
                <a:solidFill>
                  <a:srgbClr val="0070C0"/>
                </a:solidFill>
              </a:rPr>
              <a:t>increasingly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used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Cr Grades (Martensitics)</a:t>
            </a:r>
            <a:r>
              <a:rPr lang="nl-BE" sz="3200" baseline="50000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b="1" u="sng" dirty="0"/>
              <a:t>Common Properties: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Fair to good corrosion resistance, increases with alloy content</a:t>
            </a:r>
          </a:p>
          <a:p>
            <a:endParaRPr lang="nl-BE" sz="1600" dirty="0"/>
          </a:p>
          <a:p>
            <a:r>
              <a:rPr lang="nl-BE" sz="1600" u="sng" dirty="0">
                <a:solidFill>
                  <a:srgbClr val="A21E9C"/>
                </a:solidFill>
              </a:rPr>
              <a:t>High strength</a:t>
            </a:r>
            <a:r>
              <a:rPr lang="nl-BE" sz="1600" dirty="0">
                <a:solidFill>
                  <a:srgbClr val="A21E9C"/>
                </a:solidFill>
              </a:rPr>
              <a:t> obtained by heat treatment (not by cold work). Limited elongation. </a:t>
            </a:r>
          </a:p>
          <a:p>
            <a:r>
              <a:rPr lang="nl-BE" sz="1600" dirty="0">
                <a:solidFill>
                  <a:srgbClr val="A21E9C"/>
                </a:solidFill>
              </a:rPr>
              <a:t>Not suitable for use at very low temperatures</a:t>
            </a: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Not suitable for forming, often processed by machining</a:t>
            </a:r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Can be welded (TIG, MIG), but require usually post-weld heat </a:t>
            </a:r>
            <a:br>
              <a:rPr lang="nl-BE" sz="1600" dirty="0">
                <a:solidFill>
                  <a:schemeClr val="accent6"/>
                </a:solidFill>
              </a:rPr>
            </a:br>
            <a:r>
              <a:rPr lang="nl-BE" sz="1600" dirty="0">
                <a:solidFill>
                  <a:schemeClr val="accent6"/>
                </a:solidFill>
              </a:rPr>
              <a:t>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13552"/>
              </p:ext>
            </p:extLst>
          </p:nvPr>
        </p:nvGraphicFramePr>
        <p:xfrm>
          <a:off x="467544" y="1397000"/>
          <a:ext cx="8187975" cy="17526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6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l-BE" dirty="0"/>
                        <a:t>Sub-groups: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C-Cr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EN1.4021/AISI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C:0.2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Balance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C-Cr-Ni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EN1.4057/AISI431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C: 0.2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Precipitation Hardening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EN1.4542/AISI630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Cu:4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1205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Colour code: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Corrosion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Mechanical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Are </a:t>
            </a:r>
            <a:r>
              <a:rPr lang="fr-FR" dirty="0" err="1">
                <a:solidFill>
                  <a:srgbClr val="0070C0"/>
                </a:solidFill>
              </a:rPr>
              <a:t>used</a:t>
            </a:r>
            <a:r>
              <a:rPr lang="fr-FR" dirty="0">
                <a:solidFill>
                  <a:srgbClr val="0070C0"/>
                </a:solidFill>
              </a:rPr>
              <a:t> as engineering </a:t>
            </a:r>
            <a:r>
              <a:rPr lang="fr-FR" dirty="0" err="1">
                <a:solidFill>
                  <a:srgbClr val="0070C0"/>
                </a:solidFill>
              </a:rPr>
              <a:t>steels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with</a:t>
            </a:r>
            <a:r>
              <a:rPr lang="fr-FR" dirty="0">
                <a:solidFill>
                  <a:srgbClr val="0070C0"/>
                </a:solidFill>
              </a:rPr>
              <a:t> corrosion </a:t>
            </a:r>
            <a:r>
              <a:rPr lang="fr-FR" dirty="0" err="1">
                <a:solidFill>
                  <a:srgbClr val="0070C0"/>
                </a:solidFill>
              </a:rPr>
              <a:t>resistance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Duplex (Austenitic-Ferritic)</a:t>
            </a:r>
            <a:r>
              <a:rPr lang="nl-BE" sz="3200" baseline="50000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b="1" u="sng" dirty="0"/>
              <a:t>Common Properties: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Excellent corrosion resistance, increases with alloy content</a:t>
            </a:r>
          </a:p>
          <a:p>
            <a:pPr>
              <a:buClr>
                <a:srgbClr val="FF0000"/>
              </a:buClr>
            </a:pPr>
            <a:r>
              <a:rPr lang="nl-BE" sz="1600" u="sng" dirty="0">
                <a:solidFill>
                  <a:srgbClr val="FF0000"/>
                </a:solidFill>
              </a:rPr>
              <a:t>Insensitive to Stress Corrosion Cracking</a:t>
            </a:r>
          </a:p>
          <a:p>
            <a:endParaRPr lang="nl-BE" sz="1600" dirty="0"/>
          </a:p>
          <a:p>
            <a:r>
              <a:rPr lang="nl-BE" sz="1600" u="sng" dirty="0">
                <a:solidFill>
                  <a:srgbClr val="A21E9C"/>
                </a:solidFill>
              </a:rPr>
              <a:t>High strength</a:t>
            </a:r>
            <a:r>
              <a:rPr lang="nl-BE" sz="1600" dirty="0">
                <a:solidFill>
                  <a:srgbClr val="A21E9C"/>
                </a:solidFill>
              </a:rPr>
              <a:t>, good ductility</a:t>
            </a:r>
          </a:p>
          <a:p>
            <a:r>
              <a:rPr lang="nl-BE" sz="1600" dirty="0">
                <a:solidFill>
                  <a:srgbClr val="A21E9C"/>
                </a:solidFill>
              </a:rPr>
              <a:t>Strength can be increased by cold working (but not by heat treatment)</a:t>
            </a: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Good cold and hot forming properties (ductility, elongation)</a:t>
            </a:r>
          </a:p>
          <a:p>
            <a:pPr>
              <a:buClr>
                <a:schemeClr val="accent6"/>
              </a:buClr>
            </a:pPr>
            <a:r>
              <a:rPr lang="nl-BE" sz="1600" dirty="0">
                <a:solidFill>
                  <a:schemeClr val="accent6"/>
                </a:solidFill>
              </a:rPr>
              <a:t>Weldable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56592"/>
              </p:ext>
            </p:extLst>
          </p:nvPr>
        </p:nvGraphicFramePr>
        <p:xfrm>
          <a:off x="467544" y="1397000"/>
          <a:ext cx="8187975" cy="11379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6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l-BE" dirty="0"/>
                        <a:t>Sub-groups: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EN1.4362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23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Typically EN1.4462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</a:t>
                      </a:r>
                      <a:r>
                        <a:rPr lang="nl-BE" sz="1800" baseline="0" dirty="0"/>
                        <a:t> 22</a:t>
                      </a:r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Mo: 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32163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Colour code: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Corrosion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Mechanical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0070C0"/>
                </a:solidFill>
              </a:rPr>
              <a:t>Offer</a:t>
            </a:r>
            <a:r>
              <a:rPr lang="fr-FR" sz="1600" dirty="0">
                <a:solidFill>
                  <a:srgbClr val="0070C0"/>
                </a:solidFill>
              </a:rPr>
              <a:t> the best </a:t>
            </a:r>
            <a:r>
              <a:rPr lang="fr-FR" sz="1600" dirty="0" err="1">
                <a:solidFill>
                  <a:srgbClr val="0070C0"/>
                </a:solidFill>
              </a:rPr>
              <a:t>combination</a:t>
            </a:r>
            <a:r>
              <a:rPr lang="fr-FR" sz="1600" dirty="0">
                <a:solidFill>
                  <a:srgbClr val="0070C0"/>
                </a:solidFill>
              </a:rPr>
              <a:t> of corrosion </a:t>
            </a:r>
            <a:r>
              <a:rPr lang="fr-FR" sz="1600" dirty="0" err="1">
                <a:solidFill>
                  <a:srgbClr val="0070C0"/>
                </a:solidFill>
              </a:rPr>
              <a:t>resistance</a:t>
            </a:r>
            <a:r>
              <a:rPr lang="fr-FR" sz="1600" dirty="0">
                <a:solidFill>
                  <a:srgbClr val="0070C0"/>
                </a:solidFill>
              </a:rPr>
              <a:t> and </a:t>
            </a:r>
            <a:r>
              <a:rPr lang="fr-FR" sz="1600" dirty="0" err="1">
                <a:solidFill>
                  <a:srgbClr val="0070C0"/>
                </a:solidFill>
              </a:rPr>
              <a:t>mechanical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properties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259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Videos</Template>
  <TotalTime>2878</TotalTime>
  <Words>1606</Words>
  <Application>Microsoft Office PowerPoint</Application>
  <PresentationFormat>On-screen Show (4:3)</PresentationFormat>
  <Paragraphs>531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3_Custom Design</vt:lpstr>
      <vt:lpstr>Supporting presentation for lecturers of Architecture/Civil Engineering</vt:lpstr>
      <vt:lpstr>Videos</vt:lpstr>
      <vt:lpstr>Stainless steels are Iron-base alloys containing at least 10.5% chromium</vt:lpstr>
      <vt:lpstr>PowerPoint Presentation</vt:lpstr>
      <vt:lpstr>Cr-Ni Grades (Austenitics)4</vt:lpstr>
      <vt:lpstr>Cr-Mn Grades (Austenitics with Manganese)5</vt:lpstr>
      <vt:lpstr>Cr Grades (Ferritics)6</vt:lpstr>
      <vt:lpstr>Cr Grades (Martensitics)7</vt:lpstr>
      <vt:lpstr>Duplex (Austenitic-Ferritic)8</vt:lpstr>
      <vt:lpstr>Physical properties9, 10</vt:lpstr>
      <vt:lpstr>Standards on  Stainless Steels</vt:lpstr>
      <vt:lpstr>Main grades in Architecture Building and Construction: EN 10088-4 (for sheet/plate/strip)16, 17</vt:lpstr>
      <vt:lpstr>Main grades in Architecture Building and Construction: EN 10088-5(for bars/wires/sections)18</vt:lpstr>
      <vt:lpstr>Breakdown of the stainless steel production  worldwide by family</vt:lpstr>
      <vt:lpstr>PowerPoint Presentation</vt:lpstr>
      <vt:lpstr>World stainless meltshop production  (slab/ingot equivalent)</vt:lpstr>
      <vt:lpstr>Apparent stainless use by region</vt:lpstr>
      <vt:lpstr>References (1/2)</vt:lpstr>
      <vt:lpstr>References (2/2)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stainless steels</dc:title>
  <dc:creator>Bernard</dc:creator>
  <cp:keywords>stainless steel, training, architects, engineers</cp:keywords>
  <cp:lastModifiedBy>Jo Claes</cp:lastModifiedBy>
  <cp:revision>368</cp:revision>
  <cp:lastPrinted>2015-04-09T09:24:22Z</cp:lastPrinted>
  <dcterms:created xsi:type="dcterms:W3CDTF">2013-06-29T15:24:20Z</dcterms:created>
  <dcterms:modified xsi:type="dcterms:W3CDTF">2020-01-31T11:10:18Z</dcterms:modified>
</cp:coreProperties>
</file>