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5" r:id="rId3"/>
    <p:sldId id="264" r:id="rId4"/>
    <p:sldId id="265" r:id="rId5"/>
    <p:sldId id="278" r:id="rId6"/>
    <p:sldId id="266" r:id="rId7"/>
    <p:sldId id="279" r:id="rId8"/>
    <p:sldId id="280" r:id="rId9"/>
    <p:sldId id="269" r:id="rId10"/>
    <p:sldId id="282" r:id="rId11"/>
    <p:sldId id="271" r:id="rId12"/>
    <p:sldId id="284" r:id="rId13"/>
    <p:sldId id="287" r:id="rId14"/>
    <p:sldId id="283" r:id="rId15"/>
    <p:sldId id="277" r:id="rId16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CC6"/>
    <a:srgbClr val="333333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B5093E-7127-4EE5-9068-9E9F9F2E3204}" v="5" dt="2020-01-28T19:51:53.7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92429" autoAdjust="0"/>
  </p:normalViewPr>
  <p:slideViewPr>
    <p:cSldViewPr>
      <p:cViewPr varScale="1">
        <p:scale>
          <a:sx n="82" d="100"/>
          <a:sy n="82" d="100"/>
        </p:scale>
        <p:origin x="821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 Claes" userId="d64208f3-0076-4064-b6ac-7d8ee9dc279f" providerId="ADAL" clId="{86DB7F8E-AF63-4D8F-99E3-4D0100C87CCD}"/>
    <pc:docChg chg="modSld">
      <pc:chgData name="Jo Claes" userId="d64208f3-0076-4064-b6ac-7d8ee9dc279f" providerId="ADAL" clId="{86DB7F8E-AF63-4D8F-99E3-4D0100C87CCD}" dt="2019-12-13T09:18:24.366" v="0"/>
      <pc:docMkLst>
        <pc:docMk/>
      </pc:docMkLst>
      <pc:sldChg chg="modSp">
        <pc:chgData name="Jo Claes" userId="d64208f3-0076-4064-b6ac-7d8ee9dc279f" providerId="ADAL" clId="{86DB7F8E-AF63-4D8F-99E3-4D0100C87CCD}" dt="2019-12-13T09:18:24.366" v="0"/>
        <pc:sldMkLst>
          <pc:docMk/>
          <pc:sldMk cId="2870994262" sldId="271"/>
        </pc:sldMkLst>
        <pc:spChg chg="mod">
          <ac:chgData name="Jo Claes" userId="d64208f3-0076-4064-b6ac-7d8ee9dc279f" providerId="ADAL" clId="{86DB7F8E-AF63-4D8F-99E3-4D0100C87CCD}" dt="2019-12-13T09:18:24.366" v="0"/>
          <ac:spMkLst>
            <pc:docMk/>
            <pc:sldMk cId="2870994262" sldId="271"/>
            <ac:spMk id="3" creationId="{00000000-0000-0000-0000-000000000000}"/>
          </ac:spMkLst>
        </pc:spChg>
      </pc:sldChg>
    </pc:docChg>
  </pc:docChgLst>
  <pc:docChgLst>
    <pc:chgData name="Jo Claes" userId="d64208f3-0076-4064-b6ac-7d8ee9dc279f" providerId="ADAL" clId="{2DB5093E-7127-4EE5-9068-9E9F9F2E3204}"/>
    <pc:docChg chg="custSel modSld">
      <pc:chgData name="Jo Claes" userId="d64208f3-0076-4064-b6ac-7d8ee9dc279f" providerId="ADAL" clId="{2DB5093E-7127-4EE5-9068-9E9F9F2E3204}" dt="2020-01-28T19:51:54.421" v="8" actId="6549"/>
      <pc:docMkLst>
        <pc:docMk/>
      </pc:docMkLst>
      <pc:sldChg chg="modSp">
        <pc:chgData name="Jo Claes" userId="d64208f3-0076-4064-b6ac-7d8ee9dc279f" providerId="ADAL" clId="{2DB5093E-7127-4EE5-9068-9E9F9F2E3204}" dt="2020-01-28T19:51:31.137" v="3" actId="20577"/>
        <pc:sldMkLst>
          <pc:docMk/>
          <pc:sldMk cId="2870994262" sldId="271"/>
        </pc:sldMkLst>
        <pc:spChg chg="mod">
          <ac:chgData name="Jo Claes" userId="d64208f3-0076-4064-b6ac-7d8ee9dc279f" providerId="ADAL" clId="{2DB5093E-7127-4EE5-9068-9E9F9F2E3204}" dt="2020-01-28T19:51:31.137" v="3" actId="20577"/>
          <ac:spMkLst>
            <pc:docMk/>
            <pc:sldMk cId="2870994262" sldId="271"/>
            <ac:spMk id="3" creationId="{00000000-0000-0000-0000-000000000000}"/>
          </ac:spMkLst>
        </pc:spChg>
      </pc:sldChg>
      <pc:sldChg chg="modSp">
        <pc:chgData name="Jo Claes" userId="d64208f3-0076-4064-b6ac-7d8ee9dc279f" providerId="ADAL" clId="{2DB5093E-7127-4EE5-9068-9E9F9F2E3204}" dt="2020-01-28T19:51:54.421" v="8" actId="6549"/>
        <pc:sldMkLst>
          <pc:docMk/>
          <pc:sldMk cId="1681057816" sldId="283"/>
        </pc:sldMkLst>
        <pc:spChg chg="mod">
          <ac:chgData name="Jo Claes" userId="d64208f3-0076-4064-b6ac-7d8ee9dc279f" providerId="ADAL" clId="{2DB5093E-7127-4EE5-9068-9E9F9F2E3204}" dt="2020-01-28T19:51:54.421" v="8" actId="6549"/>
          <ac:spMkLst>
            <pc:docMk/>
            <pc:sldMk cId="1681057816" sldId="283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11031-23F1-49BB-9F75-241B337D1EC7}" type="datetimeFigureOut">
              <a:rPr lang="nl-BE" smtClean="0"/>
              <a:t>28/01/2020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BBD9A-8137-4F91-BCD0-82505381713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68434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3FC1B-1360-4953-A911-6C5EDFE56089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D31F2-D280-4941-9FB1-46DCA8BCB0E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7134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lo.de/fileadmin/upload/dokumente/en/broschueren/Structural_Bonding.pdf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thyssenkrupp-nirosta.de/en/news/news-archive/show/browse/2/article/first-use-of-adhesive-bonding-to-attach-stainless-steel-facade-panels-to-outer-building-walls/76/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2727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i="1" dirty="0">
                <a:solidFill>
                  <a:srgbClr val="0070C0"/>
                </a:solidFill>
                <a:hlinkClick r:id="rId3"/>
              </a:rPr>
              <a:t>http://www.delo.de/fileadmin/upload/dokumente/en/broschueren/Structural_Bonding.pdf</a:t>
            </a:r>
            <a:endParaRPr lang="fr-FR" sz="1200" i="1" dirty="0">
              <a:solidFill>
                <a:srgbClr val="0070C0"/>
              </a:solidFill>
            </a:endParaRPr>
          </a:p>
          <a:p>
            <a:r>
              <a:rPr lang="fr-FR" sz="1200" i="1" dirty="0">
                <a:solidFill>
                  <a:srgbClr val="0070C0"/>
                </a:solidFill>
                <a:hlinkClick r:id="rId4"/>
              </a:rPr>
              <a:t>http://www.thyssenkrupp-nirosta.de/en/news/news-archive/show/browse/2/article/first-use-of-adhesive-bonding-to-attach-stainless-steel-facade-panels-to-outer-building-walls/76/</a:t>
            </a:r>
            <a:r>
              <a:rPr lang="fr-FR" sz="1200" i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8164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Adhesive Bonding of Stainless Steels. 1st. Ed. 2013. Materials and Applications Series, volume 21. Euro </a:t>
            </a:r>
            <a:r>
              <a:rPr lang="en-US" sz="1200" dirty="0" err="1"/>
              <a:t>Inox</a:t>
            </a:r>
            <a:r>
              <a:rPr lang="en-US" sz="1200" dirty="0"/>
              <a:t> 2013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[11]</a:t>
            </a:r>
            <a:r>
              <a:rPr lang="de-DE" baseline="0" dirty="0"/>
              <a:t> Selection de collage structural, loctite, www.360bonding.com</a:t>
            </a:r>
            <a:endParaRPr lang="en-US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5283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564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94741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5977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10475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62676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2349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6861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09085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55419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8872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23849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02241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53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3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zh-CN" altLang="en-US" sz="1400" b="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不锈钢的连接与制造</a:t>
            </a:r>
            <a:endParaRPr lang="en-US" altLang="zh-CN" sz="1400" b="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528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4BACC6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4BACC6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4BACC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shura.shu.ac.uk/3115/" TargetMode="External"/><Relationship Id="rId3" Type="http://schemas.openxmlformats.org/officeDocument/2006/relationships/hyperlink" Target="http://www.jm-metaljoining.com/pdfs-uploaded/Joining%20Stainless%20Steel.pdf" TargetMode="External"/><Relationship Id="rId7" Type="http://schemas.openxmlformats.org/officeDocument/2006/relationships/hyperlink" Target="https://www.worldstainless.org/Files/issf/non-image-files/PDF/Euro_Inox/Adhesive_bonding_EN.pdf" TargetMode="External"/><Relationship Id="rId12" Type="http://schemas.openxmlformats.org/officeDocument/2006/relationships/hyperlink" Target="http://www.sciencedirect.com/science/book/9781845694357" TargetMode="External"/><Relationship Id="rId2" Type="http://schemas.openxmlformats.org/officeDocument/2006/relationships/hyperlink" Target="http://www.worldstainless.org/Files/issf/animations/WeldedFabrication/start_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iencedirect.com/book/9781855734289/metallurgy-of-welding" TargetMode="External"/><Relationship Id="rId11" Type="http://schemas.openxmlformats.org/officeDocument/2006/relationships/hyperlink" Target="https://www.ellsworth.com/globalassets/literature-library/manufacturer/ellsworth-adhesives/ellsworth-adhesives-white-paper-structural-bonding.pdf" TargetMode="External"/><Relationship Id="rId5" Type="http://schemas.openxmlformats.org/officeDocument/2006/relationships/hyperlink" Target="http://www.edelstahl-rostfrei.de/page.asp?pageID=1590" TargetMode="External"/><Relationship Id="rId10" Type="http://schemas.openxmlformats.org/officeDocument/2006/relationships/hyperlink" Target="http://www.delo.de/fileadmin/upload/dokumente/en/broschueren/Structural_Bonding.pdf" TargetMode="External"/><Relationship Id="rId4" Type="http://schemas.openxmlformats.org/officeDocument/2006/relationships/hyperlink" Target="http://www.nickelinstitute.org/~/Media/Files/TechnicalLiterature/WeldingofStainlesssSteelandotherJoiningMethods_9002_.pdf" TargetMode="External"/><Relationship Id="rId9" Type="http://schemas.openxmlformats.org/officeDocument/2006/relationships/hyperlink" Target="http://www.worldstainless.org/Files/issf/non-image-files/PDF/ISSF_Stainless_Steel_for_Designers.pdf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44XD5mZoM_0" TargetMode="External"/><Relationship Id="rId3" Type="http://schemas.openxmlformats.org/officeDocument/2006/relationships/hyperlink" Target="https://www.youtube.com/watch?v=VMu7_W0QE3Y" TargetMode="External"/><Relationship Id="rId7" Type="http://schemas.openxmlformats.org/officeDocument/2006/relationships/hyperlink" Target="https://www.youtube.com/watch?v=SwY-RT4DBxY" TargetMode="External"/><Relationship Id="rId2" Type="http://schemas.openxmlformats.org/officeDocument/2006/relationships/hyperlink" Target="https://www.youtube.com/watch?v=5zwgI-pQ6k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kDoSDiiZx6U" TargetMode="External"/><Relationship Id="rId5" Type="http://schemas.openxmlformats.org/officeDocument/2006/relationships/hyperlink" Target="https://www.youtube.com/watch?v=n-ht_5Ysurc" TargetMode="External"/><Relationship Id="rId4" Type="http://schemas.openxmlformats.org/officeDocument/2006/relationships/hyperlink" Target="http://www.sastainless.com/videos/index.html" TargetMode="External"/><Relationship Id="rId9" Type="http://schemas.openxmlformats.org/officeDocument/2006/relationships/hyperlink" Target="https://www.youtube.com/watch?v=LDxNDWObTy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oa.info/download_files/stainless-steel/Austenitics.pdf" TargetMode="External"/><Relationship Id="rId2" Type="http://schemas.openxmlformats.org/officeDocument/2006/relationships/hyperlink" Target="http://www.issftraining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orldstainless.org/Files/issf/non-image-files/PDF/ISSF_The_Ferritic_Solution_Chinese.pdf" TargetMode="External"/><Relationship Id="rId4" Type="http://schemas.openxmlformats.org/officeDocument/2006/relationships/hyperlink" Target="http://www.imoa.info/download_files/stainless-steel/Duplex_Stainless_Steel_3rd_Edition.pdf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O5pVLOAmD4" TargetMode="External"/><Relationship Id="rId7" Type="http://schemas.openxmlformats.org/officeDocument/2006/relationships/hyperlink" Target="http://www.youtube.com/watch?v=fKw5C_c1UVk" TargetMode="External"/><Relationship Id="rId2" Type="http://schemas.openxmlformats.org/officeDocument/2006/relationships/hyperlink" Target="https://www.youtube.com/watch?v=twUAa5LWUv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structables.com/id/Soldering-Brass-to-Stainless-Steel-plus-How-To-Mak/" TargetMode="External"/><Relationship Id="rId5" Type="http://schemas.openxmlformats.org/officeDocument/2006/relationships/hyperlink" Target="https://www.youtube.com/watch?v=PmXMTt_JPb8" TargetMode="External"/><Relationship Id="rId4" Type="http://schemas.openxmlformats.org/officeDocument/2006/relationships/hyperlink" Target="http://www.youtube.com/watch?v=VSR22YMmv5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建筑</a:t>
            </a:r>
            <a:r>
              <a:rPr lang="fr-FR" dirty="0"/>
              <a:t>/</a:t>
            </a:r>
            <a:r>
              <a:rPr lang="zh-CN" altLang="en-US" dirty="0"/>
              <a:t>土木工程演讲稿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>
                <a:solidFill>
                  <a:srgbClr val="4BACC6"/>
                </a:solidFill>
              </a:rPr>
              <a:t>第九章</a:t>
            </a:r>
            <a:endParaRPr lang="fr-FR" sz="4000" b="1" dirty="0">
              <a:solidFill>
                <a:srgbClr val="4BACC6"/>
              </a:solidFill>
            </a:endParaRPr>
          </a:p>
          <a:p>
            <a:r>
              <a:rPr lang="zh-CN" altLang="en-US" sz="4000" b="1" dirty="0">
                <a:solidFill>
                  <a:srgbClr val="4BACC6"/>
                </a:solidFill>
              </a:rPr>
              <a:t>不锈钢的连接与制造</a:t>
            </a:r>
            <a:endParaRPr lang="en-US" altLang="zh-CN" sz="4000" b="1" dirty="0">
              <a:solidFill>
                <a:srgbClr val="4BACC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56133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10</a:t>
            </a:fld>
            <a:endParaRPr lang="fr-BE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3" y="73059"/>
            <a:ext cx="6027717" cy="367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6404330" y="260648"/>
            <a:ext cx="2231277" cy="1921756"/>
            <a:chOff x="6404330" y="137690"/>
            <a:chExt cx="2231277" cy="1921756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1" t="2167" r="1183" b="2153"/>
            <a:stretch/>
          </p:blipFill>
          <p:spPr bwMode="auto">
            <a:xfrm>
              <a:off x="6404330" y="137690"/>
              <a:ext cx="2231277" cy="152164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404330" y="1659336"/>
              <a:ext cx="22312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/>
                <a:t>粘接组装门把手</a:t>
              </a:r>
              <a:endParaRPr lang="fr-BE" sz="2000" dirty="0"/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" r="75397" b="3033"/>
          <a:stretch/>
        </p:blipFill>
        <p:spPr bwMode="auto">
          <a:xfrm>
            <a:off x="179512" y="3996632"/>
            <a:ext cx="1767878" cy="25739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6" t="2422" r="48466" b="2422"/>
          <a:stretch/>
        </p:blipFill>
        <p:spPr bwMode="auto">
          <a:xfrm>
            <a:off x="2051720" y="3996632"/>
            <a:ext cx="1710813" cy="25739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36" t="2422" r="20781" b="2422"/>
          <a:stretch/>
        </p:blipFill>
        <p:spPr bwMode="auto">
          <a:xfrm>
            <a:off x="3851920" y="3996632"/>
            <a:ext cx="1730478" cy="25739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648711" y="3996632"/>
            <a:ext cx="29868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粘接法用在楼宇中很实用，如果用不锈钢的话，必须要紧固在砖石或天然石头上。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26408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关于连接的参考资料</a:t>
            </a:r>
            <a:endParaRPr lang="fr-F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1600" dirty="0">
                <a:solidFill>
                  <a:srgbClr val="C00000"/>
                </a:solidFill>
                <a:hlinkClick r:id="rId2"/>
              </a:rPr>
              <a:t>http://www.worldstainless.org/Files/issf/animations/WeldedFabrication/start_1.html</a:t>
            </a:r>
            <a:endParaRPr lang="fr-FR" sz="1600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3"/>
              </a:rPr>
              <a:t>http://www.wikihow.com/Weld-Stainless-Steel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4"/>
              </a:rPr>
              <a:t>http://www.nickelinstitute.org/~/Media/Files/TechnicalLiterature/WeldingofStainlesssSteelandotherJoiningMethods_9002_.pdf</a:t>
            </a:r>
            <a:r>
              <a:rPr lang="fr-FR" sz="16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5"/>
              </a:rPr>
              <a:t>http://www.edelstahl-rostfrei.de/page.asp?pageID=1590</a:t>
            </a:r>
            <a:r>
              <a:rPr lang="fr-FR" sz="1600" dirty="0"/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6"/>
              </a:rPr>
              <a:t>https://www.sciencedirect.com/book/9781855734289/metallurgy-of-welding</a:t>
            </a:r>
            <a:r>
              <a:rPr lang="fr-FR" sz="16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7"/>
              </a:rPr>
              <a:t>https://www.worldstainless.org/Files/issf/non-image-files/PDF/Euro_Inox/Adhesive_bonding_EN.pdf</a:t>
            </a:r>
            <a:endParaRPr lang="fr-FR" sz="1600" dirty="0"/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8"/>
              </a:rPr>
              <a:t>http://shura.shu.ac.uk/3115/</a:t>
            </a:r>
            <a:r>
              <a:rPr lang="fr-FR" sz="16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9"/>
              </a:rPr>
              <a:t>https://www.worldstainless.org/Files/issf/non-image-files/PDF/ISSF_Stainless_Steel_for_Designers.pdf</a:t>
            </a:r>
            <a:r>
              <a:rPr lang="fr-FR" sz="16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10"/>
              </a:rPr>
              <a:t>http://www.delo.de/fileadmin/upload/dokumente/en/broschueren/Structural_Bonding.pdf</a:t>
            </a:r>
            <a:endParaRPr lang="fr-FR" sz="1600" dirty="0"/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11"/>
              </a:rPr>
              <a:t>https://www.ellsworth.com/globalassets/literature-library/manufacturer/ellsworth-adhesives/ellsworth-adhesives-white-paper-structural-bonding.pdf</a:t>
            </a:r>
            <a:r>
              <a:rPr lang="fr-FR" sz="16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12"/>
              </a:rPr>
              <a:t>http://www.sciencedirect.com/science/book/9781845694357</a:t>
            </a:r>
            <a:r>
              <a:rPr lang="fr-FR" sz="16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70994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2 – </a:t>
            </a:r>
            <a:r>
              <a:rPr lang="zh-CN" altLang="en-US" sz="3600" dirty="0"/>
              <a:t>加工制造</a:t>
            </a:r>
            <a:endParaRPr lang="fr-FR" sz="36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zh-CN" altLang="en-US" dirty="0"/>
              <a:t>有非常全面的资料，请参看参考资料清单</a:t>
            </a:r>
            <a:endParaRPr lang="fr-FR" dirty="0"/>
          </a:p>
          <a:p>
            <a:pPr algn="just"/>
            <a:endParaRPr lang="fr-FR" dirty="0"/>
          </a:p>
          <a:p>
            <a:pPr marL="0" indent="0" algn="just">
              <a:buNone/>
            </a:pPr>
            <a:r>
              <a:rPr lang="zh-CN" altLang="en-US" dirty="0"/>
              <a:t>参考资料</a:t>
            </a:r>
            <a:r>
              <a:rPr lang="fr-FR" dirty="0"/>
              <a:t>1</a:t>
            </a:r>
            <a:r>
              <a:rPr lang="zh-CN" altLang="en-US" dirty="0"/>
              <a:t>时培训课程，专门针对不锈钢的制造</a:t>
            </a:r>
            <a:endParaRPr lang="fr-FR" dirty="0"/>
          </a:p>
          <a:p>
            <a:pPr marL="0" indent="0" algn="just">
              <a:buNone/>
            </a:pPr>
            <a:r>
              <a:rPr lang="zh-CN" altLang="en-US" dirty="0"/>
              <a:t>第</a:t>
            </a:r>
            <a:r>
              <a:rPr lang="fr-FR" dirty="0"/>
              <a:t>10</a:t>
            </a:r>
            <a:r>
              <a:rPr lang="zh-CN" altLang="en-US" dirty="0"/>
              <a:t>章列出了在建筑、楼宇和施工中的系列应用：现在，各种形状、各种处理都可以加工制造。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76418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各工艺视频</a:t>
            </a:r>
            <a:endParaRPr lang="nl-BE" sz="36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6802334"/>
              </p:ext>
            </p:extLst>
          </p:nvPr>
        </p:nvGraphicFramePr>
        <p:xfrm>
          <a:off x="457200" y="1600200"/>
          <a:ext cx="8219256" cy="37084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41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7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5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zh-CN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不锈钢熔炼于轧制</a:t>
                      </a:r>
                      <a:endParaRPr lang="nl-BE" sz="14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SimSun" panose="02010600030101010101" pitchFamily="2" charset="-122"/>
                          <a:ea typeface="SimSun" panose="02010600030101010101" pitchFamily="2" charset="-122"/>
                          <a:hlinkClick r:id="rId2"/>
                        </a:rPr>
                        <a:t>https://www.youtube.com/watch?v=5zwgI-pQ6kE</a:t>
                      </a:r>
                      <a:r>
                        <a:rPr lang="fr-FR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5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zh-CN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剪切和弯曲</a:t>
                      </a:r>
                      <a:endParaRPr lang="nl-BE" sz="14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SimSun" panose="02010600030101010101" pitchFamily="2" charset="-122"/>
                          <a:ea typeface="SimSun" panose="02010600030101010101" pitchFamily="2" charset="-122"/>
                          <a:hlinkClick r:id="rId3"/>
                        </a:rPr>
                        <a:t>https://www.youtube.com/watch?v=VMu7_W0QE3Y</a:t>
                      </a:r>
                      <a:endParaRPr lang="fr-FR" sz="14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5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zh-CN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水切割加工</a:t>
                      </a:r>
                      <a:endParaRPr lang="nl-BE" sz="14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sng" kern="1200" dirty="0">
                          <a:solidFill>
                            <a:schemeClr val="tx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  <a:hlinkClick r:id="rId4"/>
                        </a:rPr>
                        <a:t>http://www.sastainless.com/videos/index.html</a:t>
                      </a:r>
                      <a:endParaRPr lang="fr-FR" sz="14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5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zh-CN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深冲压</a:t>
                      </a:r>
                      <a:endParaRPr lang="nl-BE" sz="14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SimSun" panose="02010600030101010101" pitchFamily="2" charset="-122"/>
                          <a:ea typeface="SimSun" panose="02010600030101010101" pitchFamily="2" charset="-122"/>
                          <a:hlinkClick r:id="rId5"/>
                        </a:rPr>
                        <a:t>https://www.youtube.com/watch?v=n-ht_5Ysurc</a:t>
                      </a:r>
                      <a:r>
                        <a:rPr lang="fr-FR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5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zh-CN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线材弯曲机</a:t>
                      </a:r>
                      <a:endParaRPr lang="nl-BE" sz="14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SimSun" panose="02010600030101010101" pitchFamily="2" charset="-122"/>
                          <a:ea typeface="SimSun" panose="02010600030101010101" pitchFamily="2" charset="-122"/>
                          <a:hlinkClick r:id="rId6"/>
                        </a:rPr>
                        <a:t>https://www.youtube.com/watch?v=kDoSDiiZx6U</a:t>
                      </a:r>
                      <a:r>
                        <a:rPr lang="fr-FR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5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zh-CN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弹簧成型机</a:t>
                      </a:r>
                      <a:endParaRPr lang="nl-BE" sz="14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SimSun" panose="02010600030101010101" pitchFamily="2" charset="-122"/>
                          <a:ea typeface="SimSun" panose="02010600030101010101" pitchFamily="2" charset="-122"/>
                          <a:hlinkClick r:id="rId7"/>
                        </a:rPr>
                        <a:t>https://www.youtube.com/watch?v=SwY-RT4DBxY</a:t>
                      </a:r>
                      <a:r>
                        <a:rPr lang="fr-FR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5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zh-CN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轧制成型机</a:t>
                      </a:r>
                      <a:endParaRPr lang="nl-BE" sz="14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SimSun" panose="02010600030101010101" pitchFamily="2" charset="-122"/>
                          <a:ea typeface="SimSun" panose="02010600030101010101" pitchFamily="2" charset="-122"/>
                          <a:hlinkClick r:id="rId8"/>
                        </a:rPr>
                        <a:t>https://www.youtube.com/watch?v=44XD5mZoM_0</a:t>
                      </a:r>
                      <a:r>
                        <a:rPr lang="fr-FR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5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zh-CN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机加工</a:t>
                      </a:r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(</a:t>
                      </a:r>
                      <a:r>
                        <a:rPr lang="zh-CN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铣削</a:t>
                      </a:r>
                      <a:r>
                        <a:rPr lang="nl-BE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SimSun" panose="02010600030101010101" pitchFamily="2" charset="-122"/>
                          <a:ea typeface="SimSun" panose="02010600030101010101" pitchFamily="2" charset="-122"/>
                          <a:hlinkClick r:id="rId9"/>
                        </a:rPr>
                        <a:t>https://www.youtube.com/watch?v=LDxNDWObTyg</a:t>
                      </a:r>
                      <a:r>
                        <a:rPr lang="fr-FR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14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4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zh-CN" altLang="en-US" sz="14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网上还有其他视频材料</a:t>
                      </a:r>
                      <a:endParaRPr lang="nl-BE" sz="14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4542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关于加工的参考资料</a:t>
            </a:r>
            <a:endParaRPr lang="fr-F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2800" dirty="0">
                <a:hlinkClick r:id="rId2"/>
              </a:rPr>
              <a:t>http://www.issftraining.org/</a:t>
            </a:r>
            <a:r>
              <a:rPr lang="fr-FR" sz="28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>
                <a:hlinkClick r:id="rId3"/>
              </a:rPr>
              <a:t>http://www.imoa.info/download_files/stainless-steel/Austenitics.pdf</a:t>
            </a:r>
            <a:r>
              <a:rPr lang="fr-FR" sz="28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>
                <a:hlinkClick r:id="rId4"/>
              </a:rPr>
              <a:t>http://www.imoa.info/download_files/stainless-steel/Duplex_Stainless_Steel_3rd_Edition.pdf</a:t>
            </a:r>
            <a:r>
              <a:rPr lang="fr-FR" sz="28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>
                <a:hlinkClick r:id="rId5"/>
              </a:rPr>
              <a:t>https://www.worldstainless.org/Files/issf/non-image-files/PDF/ISSF_The_Ferritic_Solution_Chinese.pdf</a:t>
            </a:r>
            <a:endParaRPr lang="fr-F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81057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http://www.thyssenkrupp-nirosta.de/uploads/RTEmagicC_Eingang_Hannover_01.jpg.jpg"/>
          <p:cNvSpPr>
            <a:spLocks noGrp="1" noChangeAspect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谢谢你！</a:t>
            </a:r>
            <a:endParaRPr lang="fr-F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78555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内容</a:t>
            </a:r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CN" altLang="en-US" dirty="0"/>
              <a:t>连接</a:t>
            </a: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/>
              <a:t>制造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30841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1 – </a:t>
            </a:r>
            <a:r>
              <a:rPr lang="zh-CN" altLang="en-US" sz="3200" dirty="0"/>
              <a:t>连接</a:t>
            </a:r>
            <a:br>
              <a:rPr lang="fr-FR" sz="3200" dirty="0"/>
            </a:br>
            <a:r>
              <a:rPr lang="zh-CN" altLang="en-US" sz="3200" dirty="0"/>
              <a:t>可用的连接工艺：包括所有的！</a:t>
            </a:r>
            <a:br>
              <a:rPr lang="en-US" altLang="zh-CN" sz="3200" dirty="0"/>
            </a:br>
            <a:endParaRPr lang="en-GB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3</a:t>
            </a:fld>
            <a:endParaRPr lang="fr-BE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239258"/>
              </p:ext>
            </p:extLst>
          </p:nvPr>
        </p:nvGraphicFramePr>
        <p:xfrm>
          <a:off x="467545" y="1669936"/>
          <a:ext cx="8208911" cy="44233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65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4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85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8707"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工艺（参考）</a:t>
                      </a:r>
                      <a:endParaRPr lang="fr-FR" sz="16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视频</a:t>
                      </a:r>
                      <a:endParaRPr lang="fr-FR" sz="16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aseline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首选工艺</a:t>
                      </a:r>
                      <a:endParaRPr lang="fr-FR" sz="16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7437"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焊接</a:t>
                      </a:r>
                      <a:r>
                        <a:rPr lang="fr-FR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(1-5)</a:t>
                      </a:r>
                    </a:p>
                    <a:p>
                      <a:r>
                        <a:rPr lang="zh-CN" altLang="en-US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（使用广泛）</a:t>
                      </a:r>
                      <a:endParaRPr lang="fr-FR" sz="16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SimSun" panose="02010600030101010101" pitchFamily="2" charset="-122"/>
                          <a:ea typeface="SimSun" panose="02010600030101010101" pitchFamily="2" charset="-122"/>
                          <a:hlinkClick r:id="rId2"/>
                        </a:rPr>
                        <a:t>MIG </a:t>
                      </a:r>
                      <a:r>
                        <a:rPr lang="zh-CN" altLang="en-US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焊接</a:t>
                      </a:r>
                      <a:endParaRPr lang="fr-FR" sz="16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r>
                        <a:rPr lang="fr-FR" sz="1600" dirty="0">
                          <a:latin typeface="SimSun" panose="02010600030101010101" pitchFamily="2" charset="-122"/>
                          <a:ea typeface="SimSun" panose="02010600030101010101" pitchFamily="2" charset="-122"/>
                          <a:hlinkClick r:id="rId3"/>
                        </a:rPr>
                        <a:t>TIG</a:t>
                      </a:r>
                      <a:r>
                        <a:rPr lang="fr-FR" sz="1600" baseline="0" dirty="0">
                          <a:latin typeface="SimSun" panose="02010600030101010101" pitchFamily="2" charset="-122"/>
                          <a:ea typeface="SimSun" panose="02010600030101010101" pitchFamily="2" charset="-122"/>
                          <a:hlinkClick r:id="rId3"/>
                        </a:rPr>
                        <a:t> </a:t>
                      </a:r>
                      <a:r>
                        <a:rPr lang="zh-CN" altLang="en-US" sz="1600" baseline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焊接</a:t>
                      </a:r>
                      <a:endParaRPr lang="fr-FR" sz="1600" baseline="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latin typeface="SimSun" panose="02010600030101010101" pitchFamily="2" charset="-122"/>
                          <a:ea typeface="SimSun" panose="02010600030101010101" pitchFamily="2" charset="-122"/>
                          <a:hlinkClick r:id="rId4"/>
                        </a:rPr>
                        <a:t>焊接机器人</a:t>
                      </a:r>
                      <a:endParaRPr lang="fr-FR" sz="16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焊接接头强度高</a:t>
                      </a:r>
                      <a:endParaRPr lang="fr-FR" sz="16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r>
                        <a:rPr lang="zh-CN" altLang="en-US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不用拆解</a:t>
                      </a:r>
                      <a:endParaRPr lang="fr-FR" sz="16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紧固（使用广泛）</a:t>
                      </a:r>
                      <a:endParaRPr lang="fr-FR" sz="16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latin typeface="SimSun" panose="02010600030101010101" pitchFamily="2" charset="-122"/>
                          <a:ea typeface="SimSun" panose="02010600030101010101" pitchFamily="2" charset="-122"/>
                          <a:hlinkClick r:id="rId5"/>
                        </a:rPr>
                        <a:t>例子</a:t>
                      </a:r>
                      <a:endParaRPr lang="fr-FR" sz="16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endParaRPr lang="fr-FR" sz="16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易于现场组装</a:t>
                      </a:r>
                      <a:endParaRPr lang="fr-FR" sz="16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r>
                        <a:rPr lang="zh-CN" altLang="en-US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组装不同的材料（木头、玻璃</a:t>
                      </a:r>
                      <a:r>
                        <a:rPr lang="en-US" altLang="zh-CN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……</a:t>
                      </a:r>
                      <a:r>
                        <a:rPr lang="zh-CN" altLang="en-US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），后期需要拆解</a:t>
                      </a:r>
                      <a:endParaRPr lang="fr-FR" sz="16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铜焊</a:t>
                      </a:r>
                      <a:r>
                        <a:rPr lang="fr-FR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/</a:t>
                      </a:r>
                      <a:r>
                        <a:rPr lang="zh-CN" altLang="en-US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锡焊</a:t>
                      </a:r>
                      <a:endParaRPr lang="fr-FR" sz="16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SimSun" panose="02010600030101010101" pitchFamily="2" charset="-122"/>
                          <a:ea typeface="SimSun" panose="02010600030101010101" pitchFamily="2" charset="-122"/>
                          <a:hlinkClick r:id="rId6"/>
                        </a:rPr>
                        <a:t>锡焊</a:t>
                      </a:r>
                      <a:endParaRPr lang="fr-FR" sz="16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水密性（大多用于屋顶）</a:t>
                      </a:r>
                      <a:endParaRPr lang="fr-FR" sz="1600" baseline="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机械</a:t>
                      </a:r>
                      <a:endParaRPr lang="fr-FR" sz="16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zh-CN" altLang="en-US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压装</a:t>
                      </a:r>
                      <a:endParaRPr lang="fr-FR" sz="16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zh-CN" altLang="en-US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折叠</a:t>
                      </a:r>
                      <a:endParaRPr lang="fr-FR" sz="16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zh-CN" altLang="en-US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其他</a:t>
                      </a:r>
                      <a:r>
                        <a:rPr lang="fr-FR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SimSun" panose="02010600030101010101" pitchFamily="2" charset="-122"/>
                        <a:ea typeface="SimSun" panose="02010600030101010101" pitchFamily="2" charset="-122"/>
                        <a:hlinkClick r:id="rId7"/>
                      </a:endParaRPr>
                    </a:p>
                    <a:p>
                      <a:r>
                        <a:rPr lang="zh-CN" altLang="en-US" sz="1600" dirty="0">
                          <a:latin typeface="SimSun" panose="02010600030101010101" pitchFamily="2" charset="-122"/>
                          <a:ea typeface="SimSun" panose="02010600030101010101" pitchFamily="2" charset="-122"/>
                          <a:hlinkClick r:id="rId7"/>
                        </a:rPr>
                        <a:t>压装例子</a:t>
                      </a:r>
                      <a:r>
                        <a:rPr lang="fr-FR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 </a:t>
                      </a:r>
                    </a:p>
                    <a:p>
                      <a:endParaRPr lang="fr-FR" sz="1600" baseline="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筒管的永久连接</a:t>
                      </a:r>
                      <a:endParaRPr lang="fr-FR" sz="1600" baseline="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r>
                        <a:rPr lang="zh-CN" altLang="en-US" sz="1600" baseline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水密性（大多用于屋顶）</a:t>
                      </a:r>
                      <a:endParaRPr lang="fr-FR" sz="1600" baseline="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707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zh-CN" altLang="en-US" sz="1600" baseline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粘接</a:t>
                      </a:r>
                      <a:endParaRPr lang="en-US" altLang="zh-CN" sz="1600" baseline="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zh-CN" altLang="zh-CN" sz="1600" baseline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（</a:t>
                      </a:r>
                      <a:r>
                        <a:rPr lang="zh-CN" altLang="en-US" sz="1600" baseline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不经常用，但使用量越来越大）</a:t>
                      </a:r>
                      <a:endParaRPr lang="fr-FR" sz="16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表面处理完整性</a:t>
                      </a:r>
                      <a:endParaRPr lang="fr-FR" sz="16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8982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电弧焊接</a:t>
            </a:r>
            <a:endParaRPr lang="en-GB" sz="36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电弧焊接的优势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zh-CN" altLang="en-US" dirty="0"/>
              <a:t>与退火条件下的焊接性能相同</a:t>
            </a:r>
            <a:endParaRPr lang="en-US" dirty="0"/>
          </a:p>
          <a:p>
            <a:pPr algn="just"/>
            <a:r>
              <a:rPr lang="zh-CN" altLang="en-US" dirty="0"/>
              <a:t>焊接头最结实</a:t>
            </a:r>
            <a:endParaRPr lang="en-US" dirty="0"/>
          </a:p>
          <a:p>
            <a:pPr algn="just"/>
            <a:r>
              <a:rPr lang="zh-CN" altLang="en-US" dirty="0"/>
              <a:t>可以在现场或在车间完成</a:t>
            </a:r>
            <a:endParaRPr lang="en-US" dirty="0"/>
          </a:p>
          <a:p>
            <a:pPr algn="just"/>
            <a:r>
              <a:rPr lang="zh-CN" altLang="en-US" dirty="0"/>
              <a:t>可以焊接任何形状的薄材和厚材</a:t>
            </a:r>
            <a:endParaRPr lang="en-US" dirty="0"/>
          </a:p>
          <a:p>
            <a:pPr algn="just"/>
            <a:r>
              <a:rPr lang="zh-CN" altLang="en-US" dirty="0"/>
              <a:t>可以焊接相同的或不同的金属（通常碳钢会选择合适的过滤材料）</a:t>
            </a:r>
            <a:endParaRPr lang="en-US" dirty="0"/>
          </a:p>
          <a:p>
            <a:pPr algn="just"/>
            <a:r>
              <a:rPr lang="zh-CN" altLang="en-US" dirty="0"/>
              <a:t>可以抵抗疲劳和循环负荷</a:t>
            </a:r>
            <a:endParaRPr lang="en-US" dirty="0"/>
          </a:p>
          <a:p>
            <a:pPr algn="just"/>
            <a:r>
              <a:rPr lang="zh-CN" altLang="en-US" dirty="0"/>
              <a:t>与未退火的贱金属一样，具有耐腐性和耐热性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CN" altLang="en-US" dirty="0"/>
              <a:t>电弧焊接的局限性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just"/>
            <a:r>
              <a:rPr lang="zh-CN" altLang="en-US" dirty="0"/>
              <a:t>不适合所有等级的钢</a:t>
            </a:r>
            <a:endParaRPr lang="en-US" dirty="0"/>
          </a:p>
          <a:p>
            <a:pPr algn="just"/>
            <a:r>
              <a:rPr lang="zh-CN" altLang="en-US" dirty="0"/>
              <a:t>需要高质操作人员和流程</a:t>
            </a:r>
            <a:endParaRPr lang="en-US" dirty="0"/>
          </a:p>
          <a:p>
            <a:pPr algn="just"/>
            <a:r>
              <a:rPr lang="zh-CN" altLang="en-US" dirty="0"/>
              <a:t>会产生热变形</a:t>
            </a:r>
            <a:endParaRPr lang="en-US" dirty="0"/>
          </a:p>
          <a:p>
            <a:pPr algn="just"/>
            <a:r>
              <a:rPr lang="zh-CN" altLang="en-US" dirty="0"/>
              <a:t>焊后表面需要处理（例如喷砂处理）</a:t>
            </a:r>
            <a:endParaRPr lang="en-US" dirty="0"/>
          </a:p>
          <a:p>
            <a:pPr algn="just"/>
            <a:r>
              <a:rPr lang="zh-CN" altLang="en-US" dirty="0"/>
              <a:t>冷加工材料会有机械性能损失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83264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电弧焊接</a:t>
            </a:r>
            <a:endParaRPr lang="en-GB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视频：抛光焊接处点</a:t>
            </a:r>
            <a:endParaRPr lang="fr-F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5</a:t>
            </a:fld>
            <a:endParaRPr lang="fr-BE"/>
          </a:p>
        </p:txBody>
      </p:sp>
      <p:pic>
        <p:nvPicPr>
          <p:cNvPr id="9" name="Picture 1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226" y="2795792"/>
            <a:ext cx="2520000" cy="189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1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226" y="2795792"/>
            <a:ext cx="2520000" cy="189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1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40" y="2795792"/>
            <a:ext cx="2520000" cy="189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098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0924" y="275050"/>
            <a:ext cx="4302761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 dirty="0"/>
              <a:t>机械紧固</a:t>
            </a:r>
            <a:endParaRPr lang="en-GB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5536" y="1124744"/>
            <a:ext cx="4040188" cy="639762"/>
          </a:xfrm>
        </p:spPr>
        <p:txBody>
          <a:bodyPr>
            <a:normAutofit/>
          </a:bodyPr>
          <a:lstStyle/>
          <a:p>
            <a:r>
              <a:rPr lang="zh-CN" altLang="en-US" sz="2000" dirty="0"/>
              <a:t>机械紧固的优势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95536" y="1764507"/>
            <a:ext cx="4040188" cy="1376462"/>
          </a:xfrm>
        </p:spPr>
        <p:txBody>
          <a:bodyPr>
            <a:normAutofit/>
          </a:bodyPr>
          <a:lstStyle/>
          <a:p>
            <a:r>
              <a:rPr lang="zh-CN" altLang="en-US" sz="1800" dirty="0"/>
              <a:t>可以别拆解</a:t>
            </a:r>
            <a:endParaRPr lang="en-US" sz="1800" dirty="0"/>
          </a:p>
          <a:p>
            <a:r>
              <a:rPr lang="zh-CN" altLang="en-US" sz="1800" dirty="0"/>
              <a:t>在现场施工来说比较理想</a:t>
            </a:r>
            <a:endParaRPr lang="en-US" sz="1800" dirty="0"/>
          </a:p>
          <a:p>
            <a:r>
              <a:rPr lang="zh-CN" altLang="en-US" sz="1800" dirty="0"/>
              <a:t>快</a:t>
            </a:r>
            <a:endParaRPr lang="en-US" altLang="zh-CN" sz="1800" dirty="0"/>
          </a:p>
          <a:p>
            <a:r>
              <a:rPr lang="zh-CN" altLang="en-US" sz="1800" dirty="0"/>
              <a:t>不需要操作员技能高</a:t>
            </a:r>
            <a:endParaRPr lang="en-US" sz="1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395536" y="3140968"/>
            <a:ext cx="4041775" cy="639762"/>
          </a:xfrm>
        </p:spPr>
        <p:txBody>
          <a:bodyPr>
            <a:normAutofit/>
          </a:bodyPr>
          <a:lstStyle/>
          <a:p>
            <a:r>
              <a:rPr lang="zh-CN" altLang="en-US" sz="2000" dirty="0"/>
              <a:t>机械紧固的局限性</a:t>
            </a:r>
            <a:endParaRPr lang="en-US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395536" y="3789040"/>
            <a:ext cx="4041775" cy="1074847"/>
          </a:xfrm>
        </p:spPr>
        <p:txBody>
          <a:bodyPr>
            <a:normAutofit/>
          </a:bodyPr>
          <a:lstStyle/>
          <a:p>
            <a:r>
              <a:rPr lang="zh-CN" altLang="en-US" sz="1800" dirty="0"/>
              <a:t>不如焊接结实</a:t>
            </a:r>
            <a:endParaRPr lang="en-US" sz="1800" dirty="0"/>
          </a:p>
          <a:p>
            <a:r>
              <a:rPr lang="zh-CN" altLang="en-US" sz="1800" dirty="0"/>
              <a:t>可能导致缝隙腐蚀（请参看耐腐蚀那章）</a:t>
            </a:r>
            <a:endParaRPr lang="en-US" sz="1800" dirty="0"/>
          </a:p>
        </p:txBody>
      </p:sp>
      <p:grpSp>
        <p:nvGrpSpPr>
          <p:cNvPr id="3" name="Group 2"/>
          <p:cNvGrpSpPr/>
          <p:nvPr/>
        </p:nvGrpSpPr>
        <p:grpSpPr>
          <a:xfrm>
            <a:off x="4623685" y="548680"/>
            <a:ext cx="4089250" cy="5868432"/>
            <a:chOff x="4623685" y="548680"/>
            <a:chExt cx="4089250" cy="5868432"/>
          </a:xfrm>
        </p:grpSpPr>
        <p:pic>
          <p:nvPicPr>
            <p:cNvPr id="24" name="Picture 4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2935" y="548680"/>
              <a:ext cx="1800000" cy="198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914116" y="4437112"/>
              <a:ext cx="1798819" cy="198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6" name="Picture 11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914116" y="2492896"/>
              <a:ext cx="1798819" cy="198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1" name="Picture 5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623685" y="548680"/>
              <a:ext cx="2324579" cy="198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2" name="Picture 14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2"/>
            <a:stretch/>
          </p:blipFill>
          <p:spPr bwMode="auto">
            <a:xfrm>
              <a:off x="4623685" y="4437112"/>
              <a:ext cx="2324579" cy="198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3" name="Picture 17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623685" y="2492896"/>
              <a:ext cx="2324579" cy="198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6</a:t>
            </a:fld>
            <a:endParaRPr lang="fr-BE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0F9FBCCF-F7D9-45F7-A81A-C8F5FA6B14FB}"/>
              </a:ext>
            </a:extLst>
          </p:cNvPr>
          <p:cNvSpPr txBox="1">
            <a:spLocks/>
          </p:cNvSpPr>
          <p:nvPr/>
        </p:nvSpPr>
        <p:spPr>
          <a:xfrm>
            <a:off x="467544" y="4725144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4BACC6"/>
              </a:buClr>
              <a:buFont typeface="Wingdings" panose="05000000000000000000" pitchFamily="2" charset="2"/>
              <a:buNone/>
              <a:defRPr sz="2400" b="1" kern="1200">
                <a:solidFill>
                  <a:schemeClr val="tx1"/>
                </a:solidFill>
                <a:latin typeface="Adobe Fangsong Std R" pitchFamily="18" charset="-128"/>
                <a:ea typeface="Adobe Fangsong Std R" pitchFamily="18" charset="-128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4BACC6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Adobe Fangsong Std R" pitchFamily="18" charset="-128"/>
                <a:ea typeface="Adobe Fangsong Std R" pitchFamily="18" charset="-128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rgbClr val="4BACC6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Adobe Fangsong Std R" pitchFamily="18" charset="-128"/>
                <a:ea typeface="Adobe Fangsong Std R" pitchFamily="18" charset="-128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Adobe Fangsong Std R" pitchFamily="18" charset="-128"/>
                <a:ea typeface="Adobe Fangsong Std R" pitchFamily="18" charset="-128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Adobe Fangsong Std R" pitchFamily="18" charset="-128"/>
                <a:ea typeface="Adobe Fangsong Std R" pitchFamily="18" charset="-128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选择合适的紧固件</a:t>
            </a:r>
            <a:endParaRPr lang="en-US" sz="20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6F38E66B-2400-4120-9A96-32D7A0523E4E}"/>
              </a:ext>
            </a:extLst>
          </p:cNvPr>
          <p:cNvSpPr txBox="1">
            <a:spLocks/>
          </p:cNvSpPr>
          <p:nvPr/>
        </p:nvSpPr>
        <p:spPr>
          <a:xfrm>
            <a:off x="467544" y="5373216"/>
            <a:ext cx="4041775" cy="107484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4BACC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dobe Fangsong Std R" pitchFamily="18" charset="-128"/>
                <a:ea typeface="Adobe Fangsong Std R" pitchFamily="18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BACC6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dobe Fangsong Std R" pitchFamily="18" charset="-128"/>
                <a:ea typeface="Adobe Fangsong Std R" pitchFamily="18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BACC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dobe Fangsong Std R" pitchFamily="18" charset="-128"/>
                <a:ea typeface="Adobe Fangsong Std R" pitchFamily="18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dobe Fangsong Std R" pitchFamily="18" charset="-128"/>
                <a:ea typeface="Adobe Fangsong Std R" pitchFamily="18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dobe Fangsong Std R" pitchFamily="18" charset="-128"/>
                <a:ea typeface="Adobe Fangsong Std R" pitchFamily="18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德国建筑技术研究所</a:t>
            </a:r>
            <a:r>
              <a:rPr lang="en-US" dirty="0">
                <a:latin typeface="SimSun" panose="02010600030101010101" pitchFamily="2" charset="-122"/>
                <a:ea typeface="SimSun" panose="02010600030101010101" pitchFamily="2" charset="-122"/>
              </a:rPr>
              <a:t>*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已经发布了</a:t>
            </a:r>
            <a:r>
              <a:rPr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《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根据环境选择紧固件的若干建议</a:t>
            </a:r>
            <a:r>
              <a:rPr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》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。请阅读参考资料</a:t>
            </a:r>
            <a:r>
              <a:rPr lang="en-US" dirty="0">
                <a:latin typeface="SimSun" panose="02010600030101010101" pitchFamily="2" charset="-122"/>
                <a:ea typeface="SimSun" panose="02010600030101010101" pitchFamily="2" charset="-122"/>
              </a:rPr>
              <a:t>4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中的表格</a:t>
            </a:r>
            <a:r>
              <a:rPr lang="en-US" dirty="0">
                <a:latin typeface="SimSun" panose="02010600030101010101" pitchFamily="2" charset="-122"/>
                <a:ea typeface="SimSun" panose="02010600030101010101" pitchFamily="2" charset="-122"/>
              </a:rPr>
              <a:t>1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（暴露类）和表格</a:t>
            </a:r>
            <a:r>
              <a:rPr lang="en-US" dirty="0">
                <a:latin typeface="SimSun" panose="02010600030101010101" pitchFamily="2" charset="-122"/>
                <a:ea typeface="SimSun" panose="02010600030101010101" pitchFamily="2" charset="-122"/>
              </a:rPr>
              <a:t>8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（按类别分不锈钢牌号）</a:t>
            </a:r>
            <a:endParaRPr lang="en-US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7" name="ZoneTexte 8">
            <a:extLst>
              <a:ext uri="{FF2B5EF4-FFF2-40B4-BE49-F238E27FC236}">
                <a16:creationId xmlns:a16="http://schemas.microsoft.com/office/drawing/2014/main" id="{3AF53074-CB6B-4F93-B073-CDF12F65F2EC}"/>
              </a:ext>
            </a:extLst>
          </p:cNvPr>
          <p:cNvSpPr txBox="1"/>
          <p:nvPr/>
        </p:nvSpPr>
        <p:spPr>
          <a:xfrm>
            <a:off x="4575038" y="6499690"/>
            <a:ext cx="43518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SimSun" panose="02010600030101010101" pitchFamily="2" charset="-122"/>
                <a:ea typeface="SimSun" panose="02010600030101010101" pitchFamily="2" charset="-122"/>
              </a:rPr>
              <a:t>* Deutsches Institut </a:t>
            </a:r>
            <a:r>
              <a:rPr lang="fr-FR" sz="1400" dirty="0" err="1">
                <a:latin typeface="SimSun" panose="02010600030101010101" pitchFamily="2" charset="-122"/>
                <a:ea typeface="SimSun" panose="02010600030101010101" pitchFamily="2" charset="-122"/>
              </a:rPr>
              <a:t>für</a:t>
            </a:r>
            <a:r>
              <a:rPr lang="fr-FR" sz="14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fr-FR" sz="1400" dirty="0" err="1">
                <a:latin typeface="SimSun" panose="02010600030101010101" pitchFamily="2" charset="-122"/>
                <a:ea typeface="SimSun" panose="02010600030101010101" pitchFamily="2" charset="-122"/>
              </a:rPr>
              <a:t>Bautechnik</a:t>
            </a:r>
            <a:r>
              <a:rPr lang="fr-FR" sz="1400" dirty="0">
                <a:latin typeface="SimSun" panose="02010600030101010101" pitchFamily="2" charset="-122"/>
                <a:ea typeface="SimSun" panose="02010600030101010101" pitchFamily="2" charset="-122"/>
              </a:rPr>
              <a:t> (</a:t>
            </a:r>
            <a:r>
              <a:rPr lang="fr-FR" sz="1400" dirty="0" err="1">
                <a:latin typeface="SimSun" panose="02010600030101010101" pitchFamily="2" charset="-122"/>
                <a:ea typeface="SimSun" panose="02010600030101010101" pitchFamily="2" charset="-122"/>
              </a:rPr>
              <a:t>DIBt</a:t>
            </a:r>
            <a:r>
              <a:rPr lang="fr-FR" sz="1400" dirty="0">
                <a:latin typeface="SimSun" panose="02010600030101010101" pitchFamily="2" charset="-122"/>
                <a:ea typeface="SimSun" panose="02010600030101010101" pitchFamily="2" charset="-122"/>
              </a:rPr>
              <a:t>)</a:t>
            </a:r>
            <a:endParaRPr lang="en-US" sz="14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3550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79912" y="933328"/>
            <a:ext cx="4186808" cy="1143000"/>
          </a:xfrm>
        </p:spPr>
        <p:txBody>
          <a:bodyPr>
            <a:noAutofit/>
          </a:bodyPr>
          <a:lstStyle/>
          <a:p>
            <a:pPr algn="l"/>
            <a:r>
              <a:rPr lang="zh-CN" altLang="en-US" sz="2800" dirty="0"/>
              <a:t>压装</a:t>
            </a:r>
            <a:br>
              <a:rPr lang="fr-FR" sz="2800" dirty="0"/>
            </a:br>
            <a:r>
              <a:rPr lang="zh-CN" altLang="en-US" sz="2400" dirty="0"/>
              <a:t>（该工艺</a:t>
            </a:r>
            <a:r>
              <a:rPr lang="en-US" altLang="zh-CN" sz="2400" dirty="0"/>
              <a:t> </a:t>
            </a:r>
            <a:r>
              <a:rPr lang="zh-CN" altLang="en-US" sz="2400" dirty="0"/>
              <a:t>只用于钢管）</a:t>
            </a:r>
            <a:endParaRPr lang="en-GB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499992" y="1937172"/>
            <a:ext cx="4040188" cy="639762"/>
          </a:xfrm>
        </p:spPr>
        <p:txBody>
          <a:bodyPr>
            <a:normAutofit/>
          </a:bodyPr>
          <a:lstStyle/>
          <a:p>
            <a:r>
              <a:rPr lang="zh-CN" altLang="en-US" dirty="0"/>
              <a:t>压装的优势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9992" y="2576934"/>
            <a:ext cx="4040188" cy="1974205"/>
          </a:xfrm>
        </p:spPr>
        <p:txBody>
          <a:bodyPr>
            <a:normAutofit fontScale="92500"/>
          </a:bodyPr>
          <a:lstStyle/>
          <a:p>
            <a:r>
              <a:rPr lang="zh-CN" altLang="en-US" sz="2000" dirty="0"/>
              <a:t>密封度良好，液体气体不会逸出</a:t>
            </a:r>
            <a:endParaRPr lang="en-US" sz="2000" dirty="0"/>
          </a:p>
          <a:p>
            <a:r>
              <a:rPr lang="zh-CN" altLang="en-US" sz="2000" dirty="0"/>
              <a:t>速度快</a:t>
            </a:r>
            <a:endParaRPr lang="en-US" sz="2000" dirty="0"/>
          </a:p>
          <a:p>
            <a:r>
              <a:rPr lang="zh-CN" altLang="en-US" sz="2000" dirty="0"/>
              <a:t>没有火焰</a:t>
            </a:r>
            <a:endParaRPr lang="en-US" sz="2000" dirty="0"/>
          </a:p>
          <a:p>
            <a:r>
              <a:rPr lang="zh-CN" altLang="en-US" sz="2000" dirty="0"/>
              <a:t>表面非常清洁</a:t>
            </a:r>
            <a:endParaRPr lang="en-US" sz="2000" dirty="0"/>
          </a:p>
          <a:p>
            <a:r>
              <a:rPr lang="zh-CN" altLang="en-US" sz="2000" dirty="0"/>
              <a:t>对操作员技能无要求</a:t>
            </a:r>
            <a:endParaRPr lang="en-GB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499992" y="4631457"/>
            <a:ext cx="4041775" cy="639762"/>
          </a:xfrm>
        </p:spPr>
        <p:txBody>
          <a:bodyPr>
            <a:normAutofit/>
          </a:bodyPr>
          <a:lstStyle/>
          <a:p>
            <a:r>
              <a:rPr lang="zh-CN" altLang="en-US" dirty="0"/>
              <a:t>压装的局限性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499992" y="5271219"/>
            <a:ext cx="4041775" cy="1398141"/>
          </a:xfrm>
        </p:spPr>
        <p:txBody>
          <a:bodyPr>
            <a:normAutofit/>
          </a:bodyPr>
          <a:lstStyle/>
          <a:p>
            <a:r>
              <a:rPr lang="zh-CN" altLang="en-US" sz="2000" dirty="0"/>
              <a:t>不能拆解</a:t>
            </a:r>
            <a:endParaRPr lang="en-US" sz="2000" dirty="0"/>
          </a:p>
          <a:p>
            <a:r>
              <a:rPr lang="en-US" sz="2000" dirty="0"/>
              <a:t>r</a:t>
            </a:r>
            <a:r>
              <a:rPr lang="zh-CN" altLang="en-US" sz="2000" dirty="0"/>
              <a:t>每个直径的钢管都需要套筒</a:t>
            </a:r>
            <a:endParaRPr lang="en-GB" sz="2000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3607201" cy="6858000"/>
            <a:chOff x="0" y="0"/>
            <a:chExt cx="3607201" cy="6858000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3607200" cy="20865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2076328"/>
              <a:ext cx="2427937" cy="2216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1" y="2076328"/>
              <a:ext cx="1195420" cy="22153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34163"/>
              <a:ext cx="3607200" cy="26238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768"/>
            <a:ext cx="1709426" cy="10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9352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粘接</a:t>
            </a:r>
            <a:endParaRPr lang="en-GB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粘接的优势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683126"/>
          </a:xfrm>
        </p:spPr>
        <p:txBody>
          <a:bodyPr>
            <a:normAutofit fontScale="70000" lnSpcReduction="20000"/>
          </a:bodyPr>
          <a:lstStyle/>
          <a:p>
            <a:r>
              <a:rPr lang="zh-CN" altLang="en-US" dirty="0"/>
              <a:t>连接处几乎宽不出来，改进了产品外观</a:t>
            </a:r>
            <a:endParaRPr lang="en-US" dirty="0"/>
          </a:p>
          <a:p>
            <a:r>
              <a:rPr lang="zh-CN" altLang="en-US" dirty="0"/>
              <a:t>应力分布均匀，应力承压区面积更大</a:t>
            </a:r>
            <a:endParaRPr lang="en-US" dirty="0"/>
          </a:p>
          <a:p>
            <a:r>
              <a:rPr lang="zh-CN" altLang="en-US" dirty="0"/>
              <a:t>可以连接形状的薄材与厚材</a:t>
            </a:r>
            <a:endParaRPr lang="en-US" dirty="0"/>
          </a:p>
          <a:p>
            <a:r>
              <a:rPr lang="zh-CN" altLang="en-US" dirty="0"/>
              <a:t>既可以连接相似材料，也可以粘接差异材料</a:t>
            </a:r>
            <a:endParaRPr lang="en-US" dirty="0"/>
          </a:p>
          <a:p>
            <a:r>
              <a:rPr lang="zh-CN" altLang="en-US" dirty="0"/>
              <a:t>减小或防止异种材料间的电化学（电偶）腐蚀</a:t>
            </a:r>
            <a:endParaRPr lang="en-US" altLang="zh-CN" dirty="0"/>
          </a:p>
          <a:p>
            <a:r>
              <a:rPr lang="zh-CN" altLang="en-US" dirty="0"/>
              <a:t>抗疲劳和及循环载荷</a:t>
            </a:r>
            <a:endParaRPr lang="en-US" dirty="0"/>
          </a:p>
          <a:p>
            <a:r>
              <a:rPr lang="zh-CN" altLang="en-US" dirty="0"/>
              <a:t>使得粘接处线条流畅</a:t>
            </a:r>
            <a:endParaRPr lang="en-US" dirty="0"/>
          </a:p>
          <a:p>
            <a:r>
              <a:rPr lang="zh-CN" altLang="en-US" dirty="0"/>
              <a:t>是粘接处在各种环境下保持良好的密封性</a:t>
            </a:r>
            <a:endParaRPr lang="en-US" dirty="0"/>
          </a:p>
          <a:p>
            <a:r>
              <a:rPr lang="zh-CN" altLang="en-US" dirty="0"/>
              <a:t>热绝缘，电绝缘</a:t>
            </a:r>
            <a:endParaRPr lang="en-US" dirty="0"/>
          </a:p>
          <a:p>
            <a:r>
              <a:rPr lang="zh-CN" altLang="en-US" dirty="0"/>
              <a:t>不会有热变形</a:t>
            </a:r>
            <a:endParaRPr lang="en-US" dirty="0"/>
          </a:p>
          <a:p>
            <a:r>
              <a:rPr lang="zh-CN" altLang="en-US" dirty="0"/>
              <a:t>减震缓震</a:t>
            </a:r>
            <a:endParaRPr lang="en-US" dirty="0"/>
          </a:p>
          <a:p>
            <a:r>
              <a:rPr lang="zh-CN" altLang="en-US" dirty="0"/>
              <a:t>提供更具吸引力的强度</a:t>
            </a:r>
            <a:r>
              <a:rPr lang="en-US" dirty="0"/>
              <a:t>/</a:t>
            </a:r>
            <a:r>
              <a:rPr lang="zh-CN" altLang="en-US" dirty="0"/>
              <a:t>重量比</a:t>
            </a:r>
            <a:endParaRPr lang="en-US" dirty="0"/>
          </a:p>
          <a:p>
            <a:r>
              <a:rPr lang="zh-CN" altLang="en-US" dirty="0"/>
              <a:t>比机械紧固更快，更便宜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粘接的局限性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350469"/>
          </a:xfrm>
        </p:spPr>
        <p:txBody>
          <a:bodyPr>
            <a:noAutofit/>
          </a:bodyPr>
          <a:lstStyle/>
          <a:p>
            <a:r>
              <a:rPr lang="zh-CN" altLang="en-US" sz="1400" dirty="0"/>
              <a:t>对粘接区域无法进行裸眼检查</a:t>
            </a:r>
            <a:endParaRPr lang="en-US" sz="1400" dirty="0"/>
          </a:p>
          <a:p>
            <a:r>
              <a:rPr lang="zh-CN" altLang="en-US" sz="1400" dirty="0"/>
              <a:t>通常需要用腐蚀性材料对表面进行审慎处理，用腐蚀材料</a:t>
            </a:r>
            <a:endParaRPr lang="en-US" sz="1400" dirty="0"/>
          </a:p>
          <a:p>
            <a:r>
              <a:rPr lang="zh-CN" altLang="en-US" sz="1400" dirty="0"/>
              <a:t>需要更长的固化时间，尤其是没有使用高固化温度时</a:t>
            </a:r>
            <a:endParaRPr lang="en-US" sz="1400" dirty="0"/>
          </a:p>
          <a:p>
            <a:r>
              <a:rPr lang="zh-CN" altLang="en-US" sz="1400" dirty="0"/>
              <a:t>可能需要夹具、压装机、炉子和压热器，其他紧固方法通常不需要这些器具</a:t>
            </a:r>
            <a:endParaRPr lang="en-US" altLang="zh-CN" sz="1400" dirty="0"/>
          </a:p>
          <a:p>
            <a:r>
              <a:rPr lang="zh-CN" altLang="en-US" sz="1400" dirty="0"/>
              <a:t>不应暴露于将近</a:t>
            </a:r>
            <a:r>
              <a:rPr lang="en-US" altLang="zh-CN" sz="1400" dirty="0"/>
              <a:t>180 °C</a:t>
            </a:r>
            <a:r>
              <a:rPr lang="zh-CN" altLang="en-US" sz="1400" dirty="0"/>
              <a:t>的操作温度中</a:t>
            </a:r>
            <a:endParaRPr lang="en-US" altLang="zh-CN" sz="1400" dirty="0"/>
          </a:p>
          <a:p>
            <a:r>
              <a:rPr lang="zh-CN" altLang="en-US" sz="1400" dirty="0"/>
              <a:t>需要严格的流程控制，包括对大多粘接剂来说很重要的清洁度。</a:t>
            </a:r>
            <a:endParaRPr lang="en-US" sz="1400" dirty="0"/>
          </a:p>
          <a:p>
            <a:r>
              <a:rPr lang="zh-CN" altLang="en-US" sz="1400" dirty="0"/>
              <a:t>取决于它所暴露的环境</a:t>
            </a:r>
            <a:endParaRPr lang="en-GB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22121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粘接应用</a:t>
            </a:r>
            <a:endParaRPr lang="en-GB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7571294"/>
              </p:ext>
            </p:extLst>
          </p:nvPr>
        </p:nvGraphicFramePr>
        <p:xfrm>
          <a:off x="457200" y="1600200"/>
          <a:ext cx="8229600" cy="4297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BE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endParaRPr lang="fr-BE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endParaRPr lang="fr-BE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粘接栏杆组件</a:t>
                      </a:r>
                      <a:r>
                        <a:rPr lang="fr-BE" sz="80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(Delo-Duopox</a:t>
                      </a:r>
                      <a:r>
                        <a:rPr lang="fr-BE" sz="800" baseline="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 AD895)</a:t>
                      </a:r>
                      <a:endParaRPr lang="fr-BE" baseline="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pPr marL="285750" indent="-285750" algn="just">
                        <a:buClr>
                          <a:schemeClr val="accent5">
                            <a:lumMod val="60000"/>
                            <a:lumOff val="4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zh-CN" altLang="en-US" b="0" baseline="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填补缝隙，适合或大或小的粘接间隙</a:t>
                      </a:r>
                      <a:endParaRPr lang="en-US" altLang="zh-CN" b="0" baseline="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pPr marL="285750" indent="-285750" algn="just">
                        <a:buClr>
                          <a:schemeClr val="accent5">
                            <a:lumMod val="60000"/>
                            <a:lumOff val="4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zh-CN" altLang="en-US" b="0" baseline="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良好的耐化学性和耐老化</a:t>
                      </a:r>
                      <a:endParaRPr lang="fr-BE" b="0" baseline="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pPr marL="285750" indent="-285750" algn="just">
                        <a:buClr>
                          <a:schemeClr val="accent5">
                            <a:lumMod val="60000"/>
                            <a:lumOff val="4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zh-CN" altLang="en-US" b="0" baseline="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内外均可以使用</a:t>
                      </a:r>
                      <a:endParaRPr lang="fr-BE" b="0" baseline="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pPr marL="285750" indent="-285750" algn="just">
                        <a:buClr>
                          <a:schemeClr val="accent5">
                            <a:lumMod val="60000"/>
                            <a:lumOff val="4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zh-CN" altLang="en-US" b="0" baseline="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效率：灵活的模块化栏杆安装。同时避免了焊接所需的额外步骤，包括打磨、抛光</a:t>
                      </a:r>
                      <a:endParaRPr lang="en-GB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位于德国汉诺威这栋</a:t>
                      </a: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6</a:t>
                      </a: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层高大楼，利用粘接法将钢板（等级</a:t>
                      </a: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1.4404</a:t>
                      </a: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）安装在外墙上，没有使用其他任何机械紧固措施。</a:t>
                      </a:r>
                      <a:endParaRPr lang="en-GB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9</a:t>
            </a:fld>
            <a:endParaRPr lang="fr-B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625" y="1700808"/>
            <a:ext cx="3928750" cy="1707061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3949995"/>
            <a:ext cx="2275200" cy="17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853488"/>
      </p:ext>
    </p:extLst>
  </p:cSld>
  <p:clrMapOvr>
    <a:masterClrMapping/>
  </p:clrMapOvr>
</p:sld>
</file>

<file path=ppt/theme/theme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University Lectures Chapter 1 Why Stainless Steel</Template>
  <TotalTime>3829</TotalTime>
  <Words>1753</Words>
  <Application>Microsoft Office PowerPoint</Application>
  <PresentationFormat>On-screen Show (4:3)</PresentationFormat>
  <Paragraphs>177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SimSun</vt:lpstr>
      <vt:lpstr>Arial</vt:lpstr>
      <vt:lpstr>Calibri</vt:lpstr>
      <vt:lpstr>Wingdings</vt:lpstr>
      <vt:lpstr>3_Custom Design</vt:lpstr>
      <vt:lpstr>建筑/土木工程演讲稿</vt:lpstr>
      <vt:lpstr>内容</vt:lpstr>
      <vt:lpstr>1 – 连接 可用的连接工艺：包括所有的！ </vt:lpstr>
      <vt:lpstr>电弧焊接</vt:lpstr>
      <vt:lpstr>电弧焊接</vt:lpstr>
      <vt:lpstr>机械紧固</vt:lpstr>
      <vt:lpstr>压装 （该工艺 只用于钢管）</vt:lpstr>
      <vt:lpstr>粘接</vt:lpstr>
      <vt:lpstr>粘接应用</vt:lpstr>
      <vt:lpstr>PowerPoint Presentation</vt:lpstr>
      <vt:lpstr>关于连接的参考资料</vt:lpstr>
      <vt:lpstr>2 – 加工制造</vt:lpstr>
      <vt:lpstr>各工艺视频</vt:lpstr>
      <vt:lpstr>关于加工的参考资料</vt:lpstr>
      <vt:lpstr>谢谢你！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不锈钢的连接与制造</dc:title>
  <dc:creator>Bernard</dc:creator>
  <cp:keywords>建筑与土木工程, 教授, 不锈钢</cp:keywords>
  <cp:lastModifiedBy>Jo Claes</cp:lastModifiedBy>
  <cp:revision>272</cp:revision>
  <cp:lastPrinted>2015-04-13T09:08:32Z</cp:lastPrinted>
  <dcterms:created xsi:type="dcterms:W3CDTF">2013-06-29T15:24:20Z</dcterms:created>
  <dcterms:modified xsi:type="dcterms:W3CDTF">2020-01-28T19:52:07Z</dcterms:modified>
</cp:coreProperties>
</file>